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8.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9.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0.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4"/>
    <p:sldMasterId id="2147484860" r:id="rId5"/>
    <p:sldMasterId id="2147485035" r:id="rId6"/>
    <p:sldMasterId id="2147483832" r:id="rId7"/>
    <p:sldMasterId id="2147483948" r:id="rId8"/>
    <p:sldMasterId id="2147483926" r:id="rId9"/>
    <p:sldMasterId id="2147483661" r:id="rId10"/>
    <p:sldMasterId id="2147485037" r:id="rId11"/>
    <p:sldMasterId id="2147484915" r:id="rId12"/>
    <p:sldMasterId id="2147484948" r:id="rId13"/>
    <p:sldMasterId id="2147484987" r:id="rId14"/>
  </p:sldMasterIdLst>
  <p:notesMasterIdLst>
    <p:notesMasterId r:id="rId77"/>
  </p:notesMasterIdLst>
  <p:sldIdLst>
    <p:sldId id="2076137930" r:id="rId15"/>
    <p:sldId id="2076137153" r:id="rId16"/>
    <p:sldId id="2076137560" r:id="rId17"/>
    <p:sldId id="2076137562" r:id="rId18"/>
    <p:sldId id="2076137985" r:id="rId19"/>
    <p:sldId id="2076137921" r:id="rId20"/>
    <p:sldId id="2134805718" r:id="rId21"/>
    <p:sldId id="2076137557" r:id="rId22"/>
    <p:sldId id="2134805712" r:id="rId23"/>
    <p:sldId id="2134805713" r:id="rId24"/>
    <p:sldId id="2076137937" r:id="rId25"/>
    <p:sldId id="2134805715" r:id="rId26"/>
    <p:sldId id="2134805714" r:id="rId27"/>
    <p:sldId id="2134805719" r:id="rId28"/>
    <p:sldId id="2076137922" r:id="rId29"/>
    <p:sldId id="2134805717" r:id="rId30"/>
    <p:sldId id="2134805710" r:id="rId31"/>
    <p:sldId id="2076137938" r:id="rId32"/>
    <p:sldId id="2076137939" r:id="rId33"/>
    <p:sldId id="2076137941" r:id="rId34"/>
    <p:sldId id="2076137942" r:id="rId35"/>
    <p:sldId id="2076137943" r:id="rId36"/>
    <p:sldId id="2076137945" r:id="rId37"/>
    <p:sldId id="2076137944" r:id="rId38"/>
    <p:sldId id="2076137946" r:id="rId39"/>
    <p:sldId id="2076137947" r:id="rId40"/>
    <p:sldId id="2076137948" r:id="rId41"/>
    <p:sldId id="2076137949" r:id="rId42"/>
    <p:sldId id="2076137950" r:id="rId43"/>
    <p:sldId id="2134805709" r:id="rId44"/>
    <p:sldId id="2076137951" r:id="rId45"/>
    <p:sldId id="2076137952" r:id="rId46"/>
    <p:sldId id="2076137953" r:id="rId47"/>
    <p:sldId id="2076137956" r:id="rId48"/>
    <p:sldId id="2076137954" r:id="rId49"/>
    <p:sldId id="2076137955" r:id="rId50"/>
    <p:sldId id="2076137959" r:id="rId51"/>
    <p:sldId id="2076137961" r:id="rId52"/>
    <p:sldId id="2076137960" r:id="rId53"/>
    <p:sldId id="2076137962" r:id="rId54"/>
    <p:sldId id="2076137963" r:id="rId55"/>
    <p:sldId id="2134805711" r:id="rId56"/>
    <p:sldId id="2076137964" r:id="rId57"/>
    <p:sldId id="2076137965" r:id="rId58"/>
    <p:sldId id="2076137967" r:id="rId59"/>
    <p:sldId id="2076137966" r:id="rId60"/>
    <p:sldId id="2076137968" r:id="rId61"/>
    <p:sldId id="2076137969" r:id="rId62"/>
    <p:sldId id="2076137970" r:id="rId63"/>
    <p:sldId id="2076137980" r:id="rId64"/>
    <p:sldId id="2134805721" r:id="rId65"/>
    <p:sldId id="2076137972" r:id="rId66"/>
    <p:sldId id="2076137973" r:id="rId67"/>
    <p:sldId id="2076137977" r:id="rId68"/>
    <p:sldId id="2076137974" r:id="rId69"/>
    <p:sldId id="2076137975" r:id="rId70"/>
    <p:sldId id="2076137979" r:id="rId71"/>
    <p:sldId id="2076137976" r:id="rId72"/>
    <p:sldId id="2076137978" r:id="rId73"/>
    <p:sldId id="2076137981" r:id="rId74"/>
    <p:sldId id="2076137982" r:id="rId75"/>
    <p:sldId id="207613755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 Guidance" id="{8022EB32-BEEF-4A2D-BB10-441026B22008}">
          <p14:sldIdLst/>
        </p14:section>
        <p14:section name="Objective" id="{405FDF62-133E-4E37-8F86-C85FB02437B9}">
          <p14:sldIdLst>
            <p14:sldId id="2076137930"/>
            <p14:sldId id="2076137153"/>
            <p14:sldId id="2076137560"/>
          </p14:sldIdLst>
        </p14:section>
        <p14:section name="Workshop Delivery" id="{402F0BAD-E7B8-488E-9637-3A20DA0257DA}">
          <p14:sldIdLst>
            <p14:sldId id="2076137562"/>
            <p14:sldId id="2076137985"/>
          </p14:sldIdLst>
        </p14:section>
        <p14:section name="Delivery" id="{3D6F015B-401F-4E57-8673-BBE96DF6CF16}">
          <p14:sldIdLst>
            <p14:sldId id="2076137921"/>
            <p14:sldId id="2134805718"/>
            <p14:sldId id="2076137557"/>
            <p14:sldId id="2134805712"/>
            <p14:sldId id="2134805713"/>
            <p14:sldId id="2076137937"/>
            <p14:sldId id="2134805715"/>
            <p14:sldId id="2134805714"/>
            <p14:sldId id="2134805719"/>
            <p14:sldId id="2076137922"/>
            <p14:sldId id="2134805717"/>
            <p14:sldId id="2134805710"/>
            <p14:sldId id="2076137938"/>
          </p14:sldIdLst>
        </p14:section>
        <p14:section name="Azure Billing and Active Directory" id="{072BF985-C804-4D2D-A2CB-C640BBC0CF1C}">
          <p14:sldIdLst>
            <p14:sldId id="2076137939"/>
          </p14:sldIdLst>
        </p14:section>
        <p14:section name="Identity and Access Management" id="{E8981FC1-26BB-4F2D-878D-BF5EADB059C1}">
          <p14:sldIdLst>
            <p14:sldId id="2076137941"/>
            <p14:sldId id="2076137942"/>
            <p14:sldId id="2076137943"/>
          </p14:sldIdLst>
        </p14:section>
        <p14:section name="Management Group and Subscription Organization" id="{17910D22-3F76-4E15-A596-F890CD372CB2}">
          <p14:sldIdLst>
            <p14:sldId id="2076137945"/>
            <p14:sldId id="2076137944"/>
            <p14:sldId id="2076137946"/>
            <p14:sldId id="2076137947"/>
            <p14:sldId id="2076137948"/>
          </p14:sldIdLst>
        </p14:section>
        <p14:section name="Network Topology and Connectivity" id="{83F69E97-4200-4A1F-BEB0-659058E63617}">
          <p14:sldIdLst>
            <p14:sldId id="2076137949"/>
            <p14:sldId id="2076137950"/>
            <p14:sldId id="2134805709"/>
            <p14:sldId id="2076137951"/>
            <p14:sldId id="2076137952"/>
            <p14:sldId id="2076137953"/>
            <p14:sldId id="2076137956"/>
            <p14:sldId id="2076137954"/>
            <p14:sldId id="2076137955"/>
            <p14:sldId id="2076137959"/>
            <p14:sldId id="2076137961"/>
            <p14:sldId id="2076137960"/>
            <p14:sldId id="2076137962"/>
            <p14:sldId id="2076137963"/>
          </p14:sldIdLst>
        </p14:section>
        <p14:section name="Management" id="{0A705651-D1A5-4077-8365-F096582283E1}">
          <p14:sldIdLst>
            <p14:sldId id="2134805711"/>
            <p14:sldId id="2076137964"/>
            <p14:sldId id="2076137965"/>
            <p14:sldId id="2076137967"/>
            <p14:sldId id="2076137966"/>
            <p14:sldId id="2076137968"/>
            <p14:sldId id="2076137969"/>
            <p14:sldId id="2076137970"/>
            <p14:sldId id="2076137980"/>
          </p14:sldIdLst>
        </p14:section>
        <p14:section name="Governance" id="{7F6A5417-BC2E-4CA9-AAA8-2E7A971EAAB3}">
          <p14:sldIdLst>
            <p14:sldId id="2134805721"/>
          </p14:sldIdLst>
        </p14:section>
        <p14:section name="Security" id="{68D73D40-CB3A-4622-B57F-3142F18CC3E3}">
          <p14:sldIdLst>
            <p14:sldId id="2076137972"/>
            <p14:sldId id="2076137973"/>
            <p14:sldId id="2076137977"/>
            <p14:sldId id="2076137974"/>
            <p14:sldId id="2076137975"/>
            <p14:sldId id="2076137979"/>
            <p14:sldId id="2076137976"/>
            <p14:sldId id="2076137978"/>
            <p14:sldId id="2076137981"/>
          </p14:sldIdLst>
        </p14:section>
        <p14:section name="Platform Automation and DevOps" id="{4A60E04E-6F10-45F6-9D48-18D57E5E8E78}">
          <p14:sldIdLst>
            <p14:sldId id="2076137982"/>
            <p14:sldId id="2076137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Mike Boswell" initials="MB" lastIdx="1" clrIdx="28">
    <p:extLst>
      <p:ext uri="{19B8F6BF-5375-455C-9EA6-DF929625EA0E}">
        <p15:presenceInfo xmlns:p15="http://schemas.microsoft.com/office/powerpoint/2012/main" userId="S::mboswell@microsoft.com::9ebf02c7-4258-41f2-bbed-7dba27da667d" providerId="AD"/>
      </p:ext>
    </p:extLst>
  </p:cmAuthor>
  <p:cmAuthor id="1" name="Uday Pandya" initials="UP" lastIdx="24" clrIdx="0">
    <p:extLst>
      <p:ext uri="{19B8F6BF-5375-455C-9EA6-DF929625EA0E}">
        <p15:presenceInfo xmlns:p15="http://schemas.microsoft.com/office/powerpoint/2012/main" userId="S::udpandya@microsoft.com::83f3b7b2-c1d6-4855-a6d9-8f7b34d21e14" providerId="AD"/>
      </p:ext>
    </p:extLst>
  </p:cmAuthor>
  <p:cmAuthor id="30" name="J.D. Hicks" initials="JH" lastIdx="4" clrIdx="29">
    <p:extLst>
      <p:ext uri="{19B8F6BF-5375-455C-9EA6-DF929625EA0E}">
        <p15:presenceInfo xmlns:p15="http://schemas.microsoft.com/office/powerpoint/2012/main" userId="S::jdhicks@microsoft.com::6f96edf3-1517-41ec-a055-af99b9e0d20a" providerId="AD"/>
      </p:ext>
    </p:extLst>
  </p:cmAuthor>
  <p:cmAuthor id="2" name="Madhu Kachru" initials="MK" lastIdx="8" clrIdx="1">
    <p:extLst>
      <p:ext uri="{19B8F6BF-5375-455C-9EA6-DF929625EA0E}">
        <p15:presenceInfo xmlns:p15="http://schemas.microsoft.com/office/powerpoint/2012/main" userId="S::madhuka@microsoft.com::337f3b98-ed70-4706-b8ca-436d3caa4a23" providerId="AD"/>
      </p:ext>
    </p:extLst>
  </p:cmAuthor>
  <p:cmAuthor id="3" name="Rob Kuehfus" initials="RK" lastIdx="2" clrIdx="2">
    <p:extLst>
      <p:ext uri="{19B8F6BF-5375-455C-9EA6-DF929625EA0E}">
        <p15:presenceInfo xmlns:p15="http://schemas.microsoft.com/office/powerpoint/2012/main" userId="S::rokuehfu@microsoft.com::08fa2429-8542-44d3-bca6-fdf2f04fc238" providerId="AD"/>
      </p:ext>
    </p:extLst>
  </p:cmAuthor>
  <p:cmAuthor id="4" name="Steven Knight (Prime 8 LLC)" initials="SL" lastIdx="1" clrIdx="3">
    <p:extLst>
      <p:ext uri="{19B8F6BF-5375-455C-9EA6-DF929625EA0E}">
        <p15:presenceInfo xmlns:p15="http://schemas.microsoft.com/office/powerpoint/2012/main" userId="S::v-stknig@microsoft.com::700d89cb-55f7-4cf5-ade9-7da741c093bf" providerId="AD"/>
      </p:ext>
    </p:extLst>
  </p:cmAuthor>
  <p:cmAuthor id="5" name="Hansjoerg Scherer" initials="HS" lastIdx="4" clrIdx="4">
    <p:extLst>
      <p:ext uri="{19B8F6BF-5375-455C-9EA6-DF929625EA0E}">
        <p15:presenceInfo xmlns:p15="http://schemas.microsoft.com/office/powerpoint/2012/main" userId="S::hscherer@microsoft.com::306468f8-7ce5-4648-9086-c084edec979c" providerId="AD"/>
      </p:ext>
    </p:extLst>
  </p:cmAuthor>
  <p:cmAuthor id="6" name="Kristian Nese" initials="KN" lastIdx="1" clrIdx="5">
    <p:extLst>
      <p:ext uri="{19B8F6BF-5375-455C-9EA6-DF929625EA0E}">
        <p15:presenceInfo xmlns:p15="http://schemas.microsoft.com/office/powerpoint/2012/main" userId="S::krnese@microsoft.com::3ace1bc5-3807-47dd-81fb-ab56455d5d7a" providerId="AD"/>
      </p:ext>
    </p:extLst>
  </p:cmAuthor>
  <p:cmAuthor id="7" name="Jeff Mitchell" initials="JM" lastIdx="34" clrIdx="6">
    <p:extLst>
      <p:ext uri="{19B8F6BF-5375-455C-9EA6-DF929625EA0E}">
        <p15:presenceInfo xmlns:p15="http://schemas.microsoft.com/office/powerpoint/2012/main" userId="S::jemitche@microsoft.com::309be2ec-7171-4cd2-a636-b8acbaf78a97" providerId="AD"/>
      </p:ext>
    </p:extLst>
  </p:cmAuthor>
  <p:cmAuthor id="8" name="Victor Arzate" initials="VA" lastIdx="1" clrIdx="7">
    <p:extLst>
      <p:ext uri="{19B8F6BF-5375-455C-9EA6-DF929625EA0E}">
        <p15:presenceInfo xmlns:p15="http://schemas.microsoft.com/office/powerpoint/2012/main" userId="S::victorar@microsoft.com::3d2d7a61-66a1-4d8a-9465-5ec4ac8ec418" providerId="AD"/>
      </p:ext>
    </p:extLst>
  </p:cmAuthor>
  <p:cmAuthor id="9" name="Elias Ellaouzi" initials="EE" lastIdx="8" clrIdx="8">
    <p:extLst>
      <p:ext uri="{19B8F6BF-5375-455C-9EA6-DF929625EA0E}">
        <p15:presenceInfo xmlns:p15="http://schemas.microsoft.com/office/powerpoint/2012/main" userId="S::eliase@microsoft.com::3e457252-9a6c-4617-be86-ac1bf53a3ab6" providerId="AD"/>
      </p:ext>
    </p:extLst>
  </p:cmAuthor>
  <p:cmAuthor id="10" name="Stacy Kim" initials="SK" lastIdx="1" clrIdx="9">
    <p:extLst>
      <p:ext uri="{19B8F6BF-5375-455C-9EA6-DF929625EA0E}">
        <p15:presenceInfo xmlns:p15="http://schemas.microsoft.com/office/powerpoint/2012/main" userId="S::stki@microsoft.com::364a6fa2-be35-4d44-986f-3a1d8e37b616" providerId="AD"/>
      </p:ext>
    </p:extLst>
  </p:cmAuthor>
  <p:cmAuthor id="11" name="Brian Lyttle" initials="BL" lastIdx="1" clrIdx="10">
    <p:extLst>
      <p:ext uri="{19B8F6BF-5375-455C-9EA6-DF929625EA0E}">
        <p15:presenceInfo xmlns:p15="http://schemas.microsoft.com/office/powerpoint/2012/main" userId="S::brialyt@microsoft.com::bf43f1d8-5ee4-4aa4-9780-c9e449394160" providerId="AD"/>
      </p:ext>
    </p:extLst>
  </p:cmAuthor>
  <p:cmAuthor id="12" name="Olenka Petrenko" initials="OP" lastIdx="11" clrIdx="11">
    <p:extLst>
      <p:ext uri="{19B8F6BF-5375-455C-9EA6-DF929625EA0E}">
        <p15:presenceInfo xmlns:p15="http://schemas.microsoft.com/office/powerpoint/2012/main" userId="S::opetrenko@microsoft.com::30651916-f3ec-4bf4-8798-b8e693618fdb" providerId="AD"/>
      </p:ext>
    </p:extLst>
  </p:cmAuthor>
  <p:cmAuthor id="13" name="Michel Bonato" initials="MB" lastIdx="2" clrIdx="12">
    <p:extLst>
      <p:ext uri="{19B8F6BF-5375-455C-9EA6-DF929625EA0E}">
        <p15:presenceInfo xmlns:p15="http://schemas.microsoft.com/office/powerpoint/2012/main" userId="S::mivieir@microsoft.com::c11f5b3d-b817-468d-91a9-cd61648002a7" providerId="AD"/>
      </p:ext>
    </p:extLst>
  </p:cmAuthor>
  <p:cmAuthor id="14" name="Will St. Germain IV" initials="WI" lastIdx="1" clrIdx="13">
    <p:extLst>
      <p:ext uri="{19B8F6BF-5375-455C-9EA6-DF929625EA0E}">
        <p15:presenceInfo xmlns:p15="http://schemas.microsoft.com/office/powerpoint/2012/main" userId="S::willst@microsoft.com::950581d5-a209-4b7f-bef3-bde3c6b563fd" providerId="AD"/>
      </p:ext>
    </p:extLst>
  </p:cmAuthor>
  <p:cmAuthor id="15" name="Elisabeth Durix" initials="ED" lastIdx="1" clrIdx="14">
    <p:extLst>
      <p:ext uri="{19B8F6BF-5375-455C-9EA6-DF929625EA0E}">
        <p15:presenceInfo xmlns:p15="http://schemas.microsoft.com/office/powerpoint/2012/main" userId="S::eldurix@microsoft.com::c11a77f3-de05-4390-bcf9-14d737f4fc09" providerId="AD"/>
      </p:ext>
    </p:extLst>
  </p:cmAuthor>
  <p:cmAuthor id="16" name="Shane Cothran" initials="SC" lastIdx="6" clrIdx="15">
    <p:extLst>
      <p:ext uri="{19B8F6BF-5375-455C-9EA6-DF929625EA0E}">
        <p15:presenceInfo xmlns:p15="http://schemas.microsoft.com/office/powerpoint/2012/main" userId="S::scothran@microsoft.com::45c4c0da-5303-42b3-9cda-a51b848a6243" providerId="AD"/>
      </p:ext>
    </p:extLst>
  </p:cmAuthor>
  <p:cmAuthor id="17" name="Aisling Ryan" initials="AR" lastIdx="1" clrIdx="16">
    <p:extLst>
      <p:ext uri="{19B8F6BF-5375-455C-9EA6-DF929625EA0E}">
        <p15:presenceInfo xmlns:p15="http://schemas.microsoft.com/office/powerpoint/2012/main" userId="S::airyan@microsoft.com::66c1ce01-3a08-4e40-8c8f-4007185c24a8" providerId="AD"/>
      </p:ext>
    </p:extLst>
  </p:cmAuthor>
  <p:cmAuthor id="18" name="Ted Malone" initials="TM" lastIdx="4" clrIdx="17">
    <p:extLst>
      <p:ext uri="{19B8F6BF-5375-455C-9EA6-DF929625EA0E}">
        <p15:presenceInfo xmlns:p15="http://schemas.microsoft.com/office/powerpoint/2012/main" userId="S::temalo@microsoft.com::060a2b9d-5077-40f6-83e0-edd367642103" providerId="AD"/>
      </p:ext>
    </p:extLst>
  </p:cmAuthor>
  <p:cmAuthor id="19" name="Sven Aelterman" initials="SA" lastIdx="16" clrIdx="18">
    <p:extLst>
      <p:ext uri="{19B8F6BF-5375-455C-9EA6-DF929625EA0E}">
        <p15:presenceInfo xmlns:p15="http://schemas.microsoft.com/office/powerpoint/2012/main" userId="S::svaelter@microsoft.com::70d5b85c-84eb-4225-8251-cc727a3b8eef" providerId="AD"/>
      </p:ext>
    </p:extLst>
  </p:cmAuthor>
  <p:cmAuthor id="20" name="Simone Bennett" initials="SB" lastIdx="2" clrIdx="19">
    <p:extLst>
      <p:ext uri="{19B8F6BF-5375-455C-9EA6-DF929625EA0E}">
        <p15:presenceInfo xmlns:p15="http://schemas.microsoft.com/office/powerpoint/2012/main" userId="S::sibennett@microsoft.com::628ccafd-4a37-46cd-855e-73f19e6e2bcc" providerId="AD"/>
      </p:ext>
    </p:extLst>
  </p:cmAuthor>
  <p:cmAuthor id="21" name="Steve Verschaeve" initials="SV" lastIdx="7" clrIdx="20">
    <p:extLst>
      <p:ext uri="{19B8F6BF-5375-455C-9EA6-DF929625EA0E}">
        <p15:presenceInfo xmlns:p15="http://schemas.microsoft.com/office/powerpoint/2012/main" userId="S::stversch@microsoft.com::51cca019-6658-4c99-9649-06b2c120ee2a" providerId="AD"/>
      </p:ext>
    </p:extLst>
  </p:cmAuthor>
  <p:cmAuthor id="22" name="Natalia Konokhova" initials="NK" lastIdx="2" clrIdx="21">
    <p:extLst>
      <p:ext uri="{19B8F6BF-5375-455C-9EA6-DF929625EA0E}">
        <p15:presenceInfo xmlns:p15="http://schemas.microsoft.com/office/powerpoint/2012/main" userId="S::nataliak@microsoft.com::a9d84526-668b-48dc-aba6-c094cb72b329" providerId="AD"/>
      </p:ext>
    </p:extLst>
  </p:cmAuthor>
  <p:cmAuthor id="23" name="Adele Hoe" initials="AH" lastIdx="1" clrIdx="22">
    <p:extLst>
      <p:ext uri="{19B8F6BF-5375-455C-9EA6-DF929625EA0E}">
        <p15:presenceInfo xmlns:p15="http://schemas.microsoft.com/office/powerpoint/2012/main" userId="S::adelehoe@microsoft.com::8ad1d40a-8aee-42e6-ba22-e7a0c2eb190a" providerId="AD"/>
      </p:ext>
    </p:extLst>
  </p:cmAuthor>
  <p:cmAuthor id="24" name="Eric Henry" initials="EH" lastIdx="2" clrIdx="23">
    <p:extLst>
      <p:ext uri="{19B8F6BF-5375-455C-9EA6-DF929625EA0E}">
        <p15:presenceInfo xmlns:p15="http://schemas.microsoft.com/office/powerpoint/2012/main" userId="S::erhenry@microsoft.com::f9772d6a-fa45-46e4-925f-0e035eb5bcae" providerId="AD"/>
      </p:ext>
    </p:extLst>
  </p:cmAuthor>
  <p:cmAuthor id="25" name="Koen Rottiers" initials="KR" lastIdx="4" clrIdx="24">
    <p:extLst>
      <p:ext uri="{19B8F6BF-5375-455C-9EA6-DF929625EA0E}">
        <p15:presenceInfo xmlns:p15="http://schemas.microsoft.com/office/powerpoint/2012/main" userId="S::koenrottiers@microsoft.com::926bcf54-a466-481a-85c3-8b9bb921db7f" providerId="AD"/>
      </p:ext>
    </p:extLst>
  </p:cmAuthor>
  <p:cmAuthor id="26" name="Ravi Sarkar" initials="RS" lastIdx="1" clrIdx="25">
    <p:extLst>
      <p:ext uri="{19B8F6BF-5375-455C-9EA6-DF929625EA0E}">
        <p15:presenceInfo xmlns:p15="http://schemas.microsoft.com/office/powerpoint/2012/main" userId="S::ravisarkar@microsoft.com::2816e57f-554e-4ddb-9857-40388d8e5db0" providerId="AD"/>
      </p:ext>
    </p:extLst>
  </p:cmAuthor>
  <p:cmAuthor id="27" name="Mathieu Rietman" initials="MR" lastIdx="1" clrIdx="26">
    <p:extLst>
      <p:ext uri="{19B8F6BF-5375-455C-9EA6-DF929625EA0E}">
        <p15:presenceInfo xmlns:p15="http://schemas.microsoft.com/office/powerpoint/2012/main" userId="S::marietma@microsoft.com::2e0dc30e-8a77-452a-a375-9e3bab787531" providerId="AD"/>
      </p:ext>
    </p:extLst>
  </p:cmAuthor>
  <p:cmAuthor id="28" name="Maulik Shukla" initials="MS" lastIdx="1" clrIdx="27">
    <p:extLst>
      <p:ext uri="{19B8F6BF-5375-455C-9EA6-DF929625EA0E}">
        <p15:presenceInfo xmlns:p15="http://schemas.microsoft.com/office/powerpoint/2012/main" userId="S::mauliks@microsoft.com::44916e52-990b-4cc1-bedb-9a5a66ee0e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1"/>
    <p:restoredTop sz="94719"/>
  </p:normalViewPr>
  <p:slideViewPr>
    <p:cSldViewPr snapToGrid="0">
      <p:cViewPr varScale="1">
        <p:scale>
          <a:sx n="118" d="100"/>
          <a:sy n="118" d="100"/>
        </p:scale>
        <p:origin x="20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7.xml"/><Relationship Id="rId82" Type="http://schemas.openxmlformats.org/officeDocument/2006/relationships/tableStyles" Target="tableStyle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D2B33987-AAE4-4A4A-A0B7-1FD2CD2E5AC5}"/>
    <pc:docChg chg="custSel delSld modSld delMainMaster modSection">
      <pc:chgData name="Arturo Quiroga" userId="009ac387-d9df-4c87-8d6e-4cb5cb505e23" providerId="ADAL" clId="{D2B33987-AAE4-4A4A-A0B7-1FD2CD2E5AC5}" dt="2022-02-08T15:14:15.192" v="97" actId="729"/>
      <pc:docMkLst>
        <pc:docMk/>
      </pc:docMkLst>
      <pc:sldChg chg="modSp mod">
        <pc:chgData name="Arturo Quiroga" userId="009ac387-d9df-4c87-8d6e-4cb5cb505e23" providerId="ADAL" clId="{D2B33987-AAE4-4A4A-A0B7-1FD2CD2E5AC5}" dt="2022-02-07T16:48:09.395" v="2" actId="20577"/>
        <pc:sldMkLst>
          <pc:docMk/>
          <pc:sldMk cId="1070539773" sldId="2076137153"/>
        </pc:sldMkLst>
        <pc:spChg chg="mod">
          <ac:chgData name="Arturo Quiroga" userId="009ac387-d9df-4c87-8d6e-4cb5cb505e23" providerId="ADAL" clId="{D2B33987-AAE4-4A4A-A0B7-1FD2CD2E5AC5}" dt="2022-02-07T16:48:09.395" v="2" actId="20577"/>
          <ac:spMkLst>
            <pc:docMk/>
            <pc:sldMk cId="1070539773" sldId="2076137153"/>
            <ac:spMk id="4" creationId="{92FCD1D5-7367-4A24-A087-036F16148DA1}"/>
          </ac:spMkLst>
        </pc:spChg>
      </pc:sldChg>
      <pc:sldChg chg="del">
        <pc:chgData name="Arturo Quiroga" userId="009ac387-d9df-4c87-8d6e-4cb5cb505e23" providerId="ADAL" clId="{D2B33987-AAE4-4A4A-A0B7-1FD2CD2E5AC5}" dt="2022-02-07T16:51:41.020" v="14" actId="2696"/>
        <pc:sldMkLst>
          <pc:docMk/>
          <pc:sldMk cId="1162621036" sldId="2076137206"/>
        </pc:sldMkLst>
      </pc:sldChg>
      <pc:sldChg chg="del">
        <pc:chgData name="Arturo Quiroga" userId="009ac387-d9df-4c87-8d6e-4cb5cb505e23" providerId="ADAL" clId="{D2B33987-AAE4-4A4A-A0B7-1FD2CD2E5AC5}" dt="2022-02-07T16:51:50.096" v="17" actId="2696"/>
        <pc:sldMkLst>
          <pc:docMk/>
          <pc:sldMk cId="2635040520" sldId="2076137612"/>
        </pc:sldMkLst>
      </pc:sldChg>
      <pc:sldChg chg="del">
        <pc:chgData name="Arturo Quiroga" userId="009ac387-d9df-4c87-8d6e-4cb5cb505e23" providerId="ADAL" clId="{D2B33987-AAE4-4A4A-A0B7-1FD2CD2E5AC5}" dt="2022-02-07T16:51:52.081" v="18" actId="2696"/>
        <pc:sldMkLst>
          <pc:docMk/>
          <pc:sldMk cId="604678393" sldId="2076137613"/>
        </pc:sldMkLst>
      </pc:sldChg>
      <pc:sldChg chg="del">
        <pc:chgData name="Arturo Quiroga" userId="009ac387-d9df-4c87-8d6e-4cb5cb505e23" providerId="ADAL" clId="{D2B33987-AAE4-4A4A-A0B7-1FD2CD2E5AC5}" dt="2022-02-07T16:47:54.061" v="0" actId="2696"/>
        <pc:sldMkLst>
          <pc:docMk/>
          <pc:sldMk cId="3790413215" sldId="2076137928"/>
        </pc:sldMkLst>
      </pc:sldChg>
      <pc:sldChg chg="addSp modSp mod">
        <pc:chgData name="Arturo Quiroga" userId="009ac387-d9df-4c87-8d6e-4cb5cb505e23" providerId="ADAL" clId="{D2B33987-AAE4-4A4A-A0B7-1FD2CD2E5AC5}" dt="2022-02-08T14:23:54.637" v="96" actId="20577"/>
        <pc:sldMkLst>
          <pc:docMk/>
          <pc:sldMk cId="1995395958" sldId="2076137930"/>
        </pc:sldMkLst>
        <pc:spChg chg="mod">
          <ac:chgData name="Arturo Quiroga" userId="009ac387-d9df-4c87-8d6e-4cb5cb505e23" providerId="ADAL" clId="{D2B33987-AAE4-4A4A-A0B7-1FD2CD2E5AC5}" dt="2022-02-08T14:23:54.637" v="96" actId="20577"/>
          <ac:spMkLst>
            <pc:docMk/>
            <pc:sldMk cId="1995395958" sldId="2076137930"/>
            <ac:spMk id="4" creationId="{00000000-0000-0000-0000-000000000000}"/>
          </ac:spMkLst>
        </pc:spChg>
        <pc:spChg chg="add mod">
          <ac:chgData name="Arturo Quiroga" userId="009ac387-d9df-4c87-8d6e-4cb5cb505e23" providerId="ADAL" clId="{D2B33987-AAE4-4A4A-A0B7-1FD2CD2E5AC5}" dt="2022-02-07T17:59:03.640" v="75" actId="20577"/>
          <ac:spMkLst>
            <pc:docMk/>
            <pc:sldMk cId="1995395958" sldId="2076137930"/>
            <ac:spMk id="7" creationId="{1202BDA8-E2BE-B34B-BE21-742ABC4DB8C3}"/>
          </ac:spMkLst>
        </pc:spChg>
      </pc:sldChg>
      <pc:sldChg chg="del">
        <pc:chgData name="Arturo Quiroga" userId="009ac387-d9df-4c87-8d6e-4cb5cb505e23" providerId="ADAL" clId="{D2B33987-AAE4-4A4A-A0B7-1FD2CD2E5AC5}" dt="2022-02-07T16:49:39.525" v="8" actId="2696"/>
        <pc:sldMkLst>
          <pc:docMk/>
          <pc:sldMk cId="817887252" sldId="2076137983"/>
        </pc:sldMkLst>
      </pc:sldChg>
      <pc:sldChg chg="delSp modSp mod delCm">
        <pc:chgData name="Arturo Quiroga" userId="009ac387-d9df-4c87-8d6e-4cb5cb505e23" providerId="ADAL" clId="{D2B33987-AAE4-4A4A-A0B7-1FD2CD2E5AC5}" dt="2022-02-07T17:49:23.920" v="72" actId="478"/>
        <pc:sldMkLst>
          <pc:docMk/>
          <pc:sldMk cId="3065654788" sldId="2076137985"/>
        </pc:sldMkLst>
        <pc:spChg chg="del mod">
          <ac:chgData name="Arturo Quiroga" userId="009ac387-d9df-4c87-8d6e-4cb5cb505e23" providerId="ADAL" clId="{D2B33987-AAE4-4A4A-A0B7-1FD2CD2E5AC5}" dt="2022-02-07T17:49:18.531" v="69" actId="478"/>
          <ac:spMkLst>
            <pc:docMk/>
            <pc:sldMk cId="3065654788" sldId="2076137985"/>
            <ac:spMk id="2" creationId="{0A054065-2C2D-46B1-84A8-2934E019009F}"/>
          </ac:spMkLst>
        </pc:spChg>
        <pc:spChg chg="del mod">
          <ac:chgData name="Arturo Quiroga" userId="009ac387-d9df-4c87-8d6e-4cb5cb505e23" providerId="ADAL" clId="{D2B33987-AAE4-4A4A-A0B7-1FD2CD2E5AC5}" dt="2022-02-07T17:47:44.888" v="48" actId="478"/>
          <ac:spMkLst>
            <pc:docMk/>
            <pc:sldMk cId="3065654788" sldId="2076137985"/>
            <ac:spMk id="4" creationId="{310AC277-CA5B-48C5-B4BA-DFC88F1A0A2D}"/>
          </ac:spMkLst>
        </pc:spChg>
        <pc:spChg chg="del">
          <ac:chgData name="Arturo Quiroga" userId="009ac387-d9df-4c87-8d6e-4cb5cb505e23" providerId="ADAL" clId="{D2B33987-AAE4-4A4A-A0B7-1FD2CD2E5AC5}" dt="2022-02-07T17:46:59.962" v="40" actId="478"/>
          <ac:spMkLst>
            <pc:docMk/>
            <pc:sldMk cId="3065654788" sldId="2076137985"/>
            <ac:spMk id="5" creationId="{C0C9C393-2242-4543-A7EF-6B1E77F69396}"/>
          </ac:spMkLst>
        </pc:spChg>
        <pc:spChg chg="mod">
          <ac:chgData name="Arturo Quiroga" userId="009ac387-d9df-4c87-8d6e-4cb5cb505e23" providerId="ADAL" clId="{D2B33987-AAE4-4A4A-A0B7-1FD2CD2E5AC5}" dt="2022-02-07T17:47:52.816" v="55" actId="20577"/>
          <ac:spMkLst>
            <pc:docMk/>
            <pc:sldMk cId="3065654788" sldId="2076137985"/>
            <ac:spMk id="6" creationId="{F202F83D-7EE0-488C-B819-A7EAA7557765}"/>
          </ac:spMkLst>
        </pc:spChg>
        <pc:spChg chg="mod">
          <ac:chgData name="Arturo Quiroga" userId="009ac387-d9df-4c87-8d6e-4cb5cb505e23" providerId="ADAL" clId="{D2B33987-AAE4-4A4A-A0B7-1FD2CD2E5AC5}" dt="2022-02-07T16:49:27.118" v="4" actId="20577"/>
          <ac:spMkLst>
            <pc:docMk/>
            <pc:sldMk cId="3065654788" sldId="2076137985"/>
            <ac:spMk id="11" creationId="{FDE8225E-8854-4778-B0FD-13B4D9CF6A2D}"/>
          </ac:spMkLst>
        </pc:spChg>
        <pc:spChg chg="del mod">
          <ac:chgData name="Arturo Quiroga" userId="009ac387-d9df-4c87-8d6e-4cb5cb505e23" providerId="ADAL" clId="{D2B33987-AAE4-4A4A-A0B7-1FD2CD2E5AC5}" dt="2022-02-07T16:49:30.391" v="7"/>
          <ac:spMkLst>
            <pc:docMk/>
            <pc:sldMk cId="3065654788" sldId="2076137985"/>
            <ac:spMk id="13" creationId="{BCD5F63F-FFE0-4767-AEA5-CD7F381F1D02}"/>
          </ac:spMkLst>
        </pc:spChg>
        <pc:spChg chg="del">
          <ac:chgData name="Arturo Quiroga" userId="009ac387-d9df-4c87-8d6e-4cb5cb505e23" providerId="ADAL" clId="{D2B33987-AAE4-4A4A-A0B7-1FD2CD2E5AC5}" dt="2022-02-07T16:49:29.705" v="5" actId="478"/>
          <ac:spMkLst>
            <pc:docMk/>
            <pc:sldMk cId="3065654788" sldId="2076137985"/>
            <ac:spMk id="23" creationId="{251F2B2C-45E8-40BB-9E69-DB57C330876E}"/>
          </ac:spMkLst>
        </pc:spChg>
        <pc:spChg chg="del">
          <ac:chgData name="Arturo Quiroga" userId="009ac387-d9df-4c87-8d6e-4cb5cb505e23" providerId="ADAL" clId="{D2B33987-AAE4-4A4A-A0B7-1FD2CD2E5AC5}" dt="2022-02-07T17:49:08.446" v="67" actId="478"/>
          <ac:spMkLst>
            <pc:docMk/>
            <pc:sldMk cId="3065654788" sldId="2076137985"/>
            <ac:spMk id="59" creationId="{224AA6E9-B526-4C58-A2CA-D47A4C2098F7}"/>
          </ac:spMkLst>
        </pc:spChg>
        <pc:spChg chg="del mod">
          <ac:chgData name="Arturo Quiroga" userId="009ac387-d9df-4c87-8d6e-4cb5cb505e23" providerId="ADAL" clId="{D2B33987-AAE4-4A4A-A0B7-1FD2CD2E5AC5}" dt="2022-02-07T17:46:58.541" v="39" actId="478"/>
          <ac:spMkLst>
            <pc:docMk/>
            <pc:sldMk cId="3065654788" sldId="2076137985"/>
            <ac:spMk id="103" creationId="{8B88B9B4-8DE6-4ADB-8D0B-48F4A37E2CEE}"/>
          </ac:spMkLst>
        </pc:spChg>
        <pc:spChg chg="del">
          <ac:chgData name="Arturo Quiroga" userId="009ac387-d9df-4c87-8d6e-4cb5cb505e23" providerId="ADAL" clId="{D2B33987-AAE4-4A4A-A0B7-1FD2CD2E5AC5}" dt="2022-02-07T17:47:01.781" v="41" actId="478"/>
          <ac:spMkLst>
            <pc:docMk/>
            <pc:sldMk cId="3065654788" sldId="2076137985"/>
            <ac:spMk id="106" creationId="{0AD2A34B-2AB6-4CF7-9B34-09D637085D4F}"/>
          </ac:spMkLst>
        </pc:spChg>
        <pc:spChg chg="del mod">
          <ac:chgData name="Arturo Quiroga" userId="009ac387-d9df-4c87-8d6e-4cb5cb505e23" providerId="ADAL" clId="{D2B33987-AAE4-4A4A-A0B7-1FD2CD2E5AC5}" dt="2022-02-07T17:49:23.920" v="72" actId="478"/>
          <ac:spMkLst>
            <pc:docMk/>
            <pc:sldMk cId="3065654788" sldId="2076137985"/>
            <ac:spMk id="237" creationId="{8A9BC934-4BCB-457E-B2A6-2419EC91A862}"/>
          </ac:spMkLst>
        </pc:spChg>
        <pc:picChg chg="mod">
          <ac:chgData name="Arturo Quiroga" userId="009ac387-d9df-4c87-8d6e-4cb5cb505e23" providerId="ADAL" clId="{D2B33987-AAE4-4A4A-A0B7-1FD2CD2E5AC5}" dt="2022-02-07T17:48:22.490" v="58" actId="1076"/>
          <ac:picMkLst>
            <pc:docMk/>
            <pc:sldMk cId="3065654788" sldId="2076137985"/>
            <ac:picMk id="16" creationId="{BFE59597-586E-4D1B-BB5C-93895E7EC7F4}"/>
          </ac:picMkLst>
        </pc:picChg>
        <pc:picChg chg="mod">
          <ac:chgData name="Arturo Quiroga" userId="009ac387-d9df-4c87-8d6e-4cb5cb505e23" providerId="ADAL" clId="{D2B33987-AAE4-4A4A-A0B7-1FD2CD2E5AC5}" dt="2022-02-07T17:48:18.690" v="57" actId="1076"/>
          <ac:picMkLst>
            <pc:docMk/>
            <pc:sldMk cId="3065654788" sldId="2076137985"/>
            <ac:picMk id="22" creationId="{165B39F4-C573-44AC-B5F0-3FAAEA4A2E5C}"/>
          </ac:picMkLst>
        </pc:picChg>
        <pc:picChg chg="mod">
          <ac:chgData name="Arturo Quiroga" userId="009ac387-d9df-4c87-8d6e-4cb5cb505e23" providerId="ADAL" clId="{D2B33987-AAE4-4A4A-A0B7-1FD2CD2E5AC5}" dt="2022-02-07T17:48:27.709" v="60" actId="1076"/>
          <ac:picMkLst>
            <pc:docMk/>
            <pc:sldMk cId="3065654788" sldId="2076137985"/>
            <ac:picMk id="28" creationId="{7B6BA98E-1520-44D2-B6A4-DF304DF3B846}"/>
          </ac:picMkLst>
        </pc:picChg>
        <pc:picChg chg="mod">
          <ac:chgData name="Arturo Quiroga" userId="009ac387-d9df-4c87-8d6e-4cb5cb505e23" providerId="ADAL" clId="{D2B33987-AAE4-4A4A-A0B7-1FD2CD2E5AC5}" dt="2022-02-07T17:48:37.617" v="62" actId="1076"/>
          <ac:picMkLst>
            <pc:docMk/>
            <pc:sldMk cId="3065654788" sldId="2076137985"/>
            <ac:picMk id="32" creationId="{FB2B353C-A1BB-4BB2-A8E2-C4206AEB057F}"/>
          </ac:picMkLst>
        </pc:picChg>
        <pc:picChg chg="mod">
          <ac:chgData name="Arturo Quiroga" userId="009ac387-d9df-4c87-8d6e-4cb5cb505e23" providerId="ADAL" clId="{D2B33987-AAE4-4A4A-A0B7-1FD2CD2E5AC5}" dt="2022-02-07T17:48:59.958" v="66" actId="1076"/>
          <ac:picMkLst>
            <pc:docMk/>
            <pc:sldMk cId="3065654788" sldId="2076137985"/>
            <ac:picMk id="34" creationId="{CFEAC3FC-6AE8-498B-9874-69F51A163B59}"/>
          </ac:picMkLst>
        </pc:picChg>
        <pc:picChg chg="del mod">
          <ac:chgData name="Arturo Quiroga" userId="009ac387-d9df-4c87-8d6e-4cb5cb505e23" providerId="ADAL" clId="{D2B33987-AAE4-4A4A-A0B7-1FD2CD2E5AC5}" dt="2022-02-07T17:48:49.658" v="65" actId="478"/>
          <ac:picMkLst>
            <pc:docMk/>
            <pc:sldMk cId="3065654788" sldId="2076137985"/>
            <ac:picMk id="37" creationId="{8E0CF3FE-53CF-4978-9D74-73BC3CD0E857}"/>
          </ac:picMkLst>
        </pc:picChg>
      </pc:sldChg>
      <pc:sldChg chg="del">
        <pc:chgData name="Arturo Quiroga" userId="009ac387-d9df-4c87-8d6e-4cb5cb505e23" providerId="ADAL" clId="{D2B33987-AAE4-4A4A-A0B7-1FD2CD2E5AC5}" dt="2022-02-07T16:51:42.024" v="15" actId="2696"/>
        <pc:sldMkLst>
          <pc:docMk/>
          <pc:sldMk cId="50784099" sldId="2076139347"/>
        </pc:sldMkLst>
      </pc:sldChg>
      <pc:sldChg chg="del">
        <pc:chgData name="Arturo Quiroga" userId="009ac387-d9df-4c87-8d6e-4cb5cb505e23" providerId="ADAL" clId="{D2B33987-AAE4-4A4A-A0B7-1FD2CD2E5AC5}" dt="2022-02-07T16:51:39.267" v="13" actId="2696"/>
        <pc:sldMkLst>
          <pc:docMk/>
          <pc:sldMk cId="1275506283" sldId="2134804857"/>
        </pc:sldMkLst>
      </pc:sldChg>
      <pc:sldChg chg="del">
        <pc:chgData name="Arturo Quiroga" userId="009ac387-d9df-4c87-8d6e-4cb5cb505e23" providerId="ADAL" clId="{D2B33987-AAE4-4A4A-A0B7-1FD2CD2E5AC5}" dt="2022-02-07T16:49:43.660" v="9" actId="2696"/>
        <pc:sldMkLst>
          <pc:docMk/>
          <pc:sldMk cId="3703697913" sldId="2134805716"/>
        </pc:sldMkLst>
      </pc:sldChg>
      <pc:sldChg chg="mod modShow">
        <pc:chgData name="Arturo Quiroga" userId="009ac387-d9df-4c87-8d6e-4cb5cb505e23" providerId="ADAL" clId="{D2B33987-AAE4-4A4A-A0B7-1FD2CD2E5AC5}" dt="2022-02-08T15:14:15.192" v="97" actId="729"/>
        <pc:sldMkLst>
          <pc:docMk/>
          <pc:sldMk cId="2315756443" sldId="2134805718"/>
        </pc:sldMkLst>
      </pc:sldChg>
      <pc:sldChg chg="del">
        <pc:chgData name="Arturo Quiroga" userId="009ac387-d9df-4c87-8d6e-4cb5cb505e23" providerId="ADAL" clId="{D2B33987-AAE4-4A4A-A0B7-1FD2CD2E5AC5}" dt="2022-02-07T16:49:51.297" v="10" actId="2696"/>
        <pc:sldMkLst>
          <pc:docMk/>
          <pc:sldMk cId="1834728601" sldId="2134805720"/>
        </pc:sldMkLst>
      </pc:sldChg>
      <pc:sldChg chg="del">
        <pc:chgData name="Arturo Quiroga" userId="009ac387-d9df-4c87-8d6e-4cb5cb505e23" providerId="ADAL" clId="{D2B33987-AAE4-4A4A-A0B7-1FD2CD2E5AC5}" dt="2022-02-07T16:51:47.355" v="16" actId="2696"/>
        <pc:sldMkLst>
          <pc:docMk/>
          <pc:sldMk cId="1692115740" sldId="2147347461"/>
        </pc:sldMkLst>
      </pc:sldChg>
      <pc:sldChg chg="del">
        <pc:chgData name="Arturo Quiroga" userId="009ac387-d9df-4c87-8d6e-4cb5cb505e23" providerId="ADAL" clId="{D2B33987-AAE4-4A4A-A0B7-1FD2CD2E5AC5}" dt="2022-02-07T16:51:54.237" v="19" actId="2696"/>
        <pc:sldMkLst>
          <pc:docMk/>
          <pc:sldMk cId="1244584113" sldId="2147347466"/>
        </pc:sldMkLst>
      </pc:sldChg>
      <pc:sldChg chg="del">
        <pc:chgData name="Arturo Quiroga" userId="009ac387-d9df-4c87-8d6e-4cb5cb505e23" providerId="ADAL" clId="{D2B33987-AAE4-4A4A-A0B7-1FD2CD2E5AC5}" dt="2022-02-07T16:51:59.943" v="20" actId="2696"/>
        <pc:sldMkLst>
          <pc:docMk/>
          <pc:sldMk cId="528014732" sldId="2147347472"/>
        </pc:sldMkLst>
      </pc:sldChg>
      <pc:sldChg chg="del">
        <pc:chgData name="Arturo Quiroga" userId="009ac387-d9df-4c87-8d6e-4cb5cb505e23" providerId="ADAL" clId="{D2B33987-AAE4-4A4A-A0B7-1FD2CD2E5AC5}" dt="2022-02-07T16:51:21.191" v="11" actId="2696"/>
        <pc:sldMkLst>
          <pc:docMk/>
          <pc:sldMk cId="424189241" sldId="2147347473"/>
        </pc:sldMkLst>
      </pc:sldChg>
      <pc:sldChg chg="del">
        <pc:chgData name="Arturo Quiroga" userId="009ac387-d9df-4c87-8d6e-4cb5cb505e23" providerId="ADAL" clId="{D2B33987-AAE4-4A4A-A0B7-1FD2CD2E5AC5}" dt="2022-02-07T16:51:28.108" v="12" actId="2696"/>
        <pc:sldMkLst>
          <pc:docMk/>
          <pc:sldMk cId="17050460" sldId="2147347474"/>
        </pc:sldMkLst>
      </pc:sldChg>
      <pc:sldChg chg="del">
        <pc:chgData name="Arturo Quiroga" userId="009ac387-d9df-4c87-8d6e-4cb5cb505e23" providerId="ADAL" clId="{D2B33987-AAE4-4A4A-A0B7-1FD2CD2E5AC5}" dt="2022-02-07T16:52:03.597" v="21" actId="2696"/>
        <pc:sldMkLst>
          <pc:docMk/>
          <pc:sldMk cId="3056999753" sldId="2147347475"/>
        </pc:sldMkLst>
      </pc:sldChg>
      <pc:sldMasterChg chg="delSldLayout">
        <pc:chgData name="Arturo Quiroga" userId="009ac387-d9df-4c87-8d6e-4cb5cb505e23" providerId="ADAL" clId="{D2B33987-AAE4-4A4A-A0B7-1FD2CD2E5AC5}" dt="2022-02-07T16:47:54.061" v="0" actId="2696"/>
        <pc:sldMasterMkLst>
          <pc:docMk/>
          <pc:sldMasterMk cId="828954947" sldId="2147483832"/>
        </pc:sldMasterMkLst>
        <pc:sldLayoutChg chg="del">
          <pc:chgData name="Arturo Quiroga" userId="009ac387-d9df-4c87-8d6e-4cb5cb505e23" providerId="ADAL" clId="{D2B33987-AAE4-4A4A-A0B7-1FD2CD2E5AC5}" dt="2022-02-07T16:47:54.061" v="0" actId="2696"/>
          <pc:sldLayoutMkLst>
            <pc:docMk/>
            <pc:sldMasterMk cId="828954947" sldId="2147483832"/>
            <pc:sldLayoutMk cId="3359198688" sldId="2147483855"/>
          </pc:sldLayoutMkLst>
        </pc:sldLayoutChg>
      </pc:sldMasterChg>
      <pc:sldMasterChg chg="delSldLayout">
        <pc:chgData name="Arturo Quiroga" userId="009ac387-d9df-4c87-8d6e-4cb5cb505e23" providerId="ADAL" clId="{D2B33987-AAE4-4A4A-A0B7-1FD2CD2E5AC5}" dt="2022-02-07T16:49:51.297" v="10" actId="2696"/>
        <pc:sldMasterMkLst>
          <pc:docMk/>
          <pc:sldMasterMk cId="2039345268" sldId="2147484860"/>
        </pc:sldMasterMkLst>
        <pc:sldLayoutChg chg="del">
          <pc:chgData name="Arturo Quiroga" userId="009ac387-d9df-4c87-8d6e-4cb5cb505e23" providerId="ADAL" clId="{D2B33987-AAE4-4A4A-A0B7-1FD2CD2E5AC5}" dt="2022-02-07T16:49:51.297" v="10" actId="2696"/>
          <pc:sldLayoutMkLst>
            <pc:docMk/>
            <pc:sldMasterMk cId="2039345268" sldId="2147484860"/>
            <pc:sldLayoutMk cId="3672077626" sldId="2147485036"/>
          </pc:sldLayoutMkLst>
        </pc:sldLayoutChg>
      </pc:sldMasterChg>
      <pc:sldMasterChg chg="del delSldLayout">
        <pc:chgData name="Arturo Quiroga" userId="009ac387-d9df-4c87-8d6e-4cb5cb505e23" providerId="ADAL" clId="{D2B33987-AAE4-4A4A-A0B7-1FD2CD2E5AC5}" dt="2022-02-07T16:51:47.355" v="16" actId="2696"/>
        <pc:sldMasterMkLst>
          <pc:docMk/>
          <pc:sldMasterMk cId="1081014330" sldId="2147485067"/>
        </pc:sldMasterMkLst>
        <pc:sldLayoutChg chg="del">
          <pc:chgData name="Arturo Quiroga" userId="009ac387-d9df-4c87-8d6e-4cb5cb505e23" providerId="ADAL" clId="{D2B33987-AAE4-4A4A-A0B7-1FD2CD2E5AC5}" dt="2022-02-07T16:51:47.355" v="16" actId="2696"/>
          <pc:sldLayoutMkLst>
            <pc:docMk/>
            <pc:sldMasterMk cId="1081014330" sldId="2147485067"/>
            <pc:sldLayoutMk cId="546096808" sldId="2147484935"/>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068596451" sldId="2147484936"/>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713750066" sldId="2147484937"/>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3016345288" sldId="2147484938"/>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450173138" sldId="2147484939"/>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730538073" sldId="2147484940"/>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3693014681" sldId="2147484941"/>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290737739" sldId="2147484942"/>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57187491" sldId="2147484943"/>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2822434364" sldId="2147484944"/>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988423030" sldId="2147484945"/>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1344117718" sldId="2147484946"/>
          </pc:sldLayoutMkLst>
        </pc:sldLayoutChg>
        <pc:sldLayoutChg chg="del">
          <pc:chgData name="Arturo Quiroga" userId="009ac387-d9df-4c87-8d6e-4cb5cb505e23" providerId="ADAL" clId="{D2B33987-AAE4-4A4A-A0B7-1FD2CD2E5AC5}" dt="2022-02-07T16:51:47.355" v="16" actId="2696"/>
          <pc:sldLayoutMkLst>
            <pc:docMk/>
            <pc:sldMasterMk cId="1081014330" sldId="2147485067"/>
            <pc:sldLayoutMk cId="4146375214" sldId="2147484947"/>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4" dt="2021-11-08T09:27:01.114" idx="2">
    <p:pos x="7502" y="1072"/>
    <p:text>VNets are missing the vertical line that represents the local ER connection
</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ata2.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image" Target="../media/image122.svg"/><Relationship Id="rId16" Type="http://schemas.openxmlformats.org/officeDocument/2006/relationships/image" Target="../media/image136.svg"/><Relationship Id="rId1" Type="http://schemas.openxmlformats.org/officeDocument/2006/relationships/image" Target="../media/image121.png"/><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 Id="rId14" Type="http://schemas.openxmlformats.org/officeDocument/2006/relationships/image" Target="../media/image134.svg"/></Relationships>
</file>

<file path=ppt/diagrams/_rels/data3.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3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32.svg"/><Relationship Id="rId2" Type="http://schemas.openxmlformats.org/officeDocument/2006/relationships/image" Target="../media/image142.svg"/><Relationship Id="rId16" Type="http://schemas.openxmlformats.org/officeDocument/2006/relationships/image" Target="../media/image136.svg"/><Relationship Id="rId1" Type="http://schemas.openxmlformats.org/officeDocument/2006/relationships/image" Target="../media/image141.png"/><Relationship Id="rId6" Type="http://schemas.openxmlformats.org/officeDocument/2006/relationships/image" Target="../media/image146.svg"/><Relationship Id="rId11" Type="http://schemas.openxmlformats.org/officeDocument/2006/relationships/image" Target="../media/image131.png"/><Relationship Id="rId5" Type="http://schemas.openxmlformats.org/officeDocument/2006/relationships/image" Target="../media/image145.png"/><Relationship Id="rId15" Type="http://schemas.openxmlformats.org/officeDocument/2006/relationships/image" Target="../media/image135.png"/><Relationship Id="rId10" Type="http://schemas.openxmlformats.org/officeDocument/2006/relationships/image" Target="../media/image130.svg"/><Relationship Id="rId4" Type="http://schemas.openxmlformats.org/officeDocument/2006/relationships/image" Target="../media/image144.svg"/><Relationship Id="rId9" Type="http://schemas.openxmlformats.org/officeDocument/2006/relationships/image" Target="../media/image129.png"/><Relationship Id="rId14" Type="http://schemas.openxmlformats.org/officeDocument/2006/relationships/image" Target="../media/image134.svg"/></Relationships>
</file>

<file path=ppt/diagrams/_rels/data4.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93.png"/><Relationship Id="rId3" Type="http://schemas.openxmlformats.org/officeDocument/2006/relationships/image" Target="../media/image143.png"/><Relationship Id="rId7" Type="http://schemas.openxmlformats.org/officeDocument/2006/relationships/image" Target="../media/image127.png"/><Relationship Id="rId12" Type="http://schemas.openxmlformats.org/officeDocument/2006/relationships/image" Target="../media/image192.svg"/><Relationship Id="rId2" Type="http://schemas.openxmlformats.org/officeDocument/2006/relationships/image" Target="../media/image142.svg"/><Relationship Id="rId16" Type="http://schemas.openxmlformats.org/officeDocument/2006/relationships/image" Target="../media/image196.svg"/><Relationship Id="rId1" Type="http://schemas.openxmlformats.org/officeDocument/2006/relationships/image" Target="../media/image141.png"/><Relationship Id="rId6" Type="http://schemas.openxmlformats.org/officeDocument/2006/relationships/image" Target="../media/image146.svg"/><Relationship Id="rId11" Type="http://schemas.openxmlformats.org/officeDocument/2006/relationships/image" Target="../media/image191.png"/><Relationship Id="rId5" Type="http://schemas.openxmlformats.org/officeDocument/2006/relationships/image" Target="../media/image145.png"/><Relationship Id="rId15" Type="http://schemas.openxmlformats.org/officeDocument/2006/relationships/image" Target="../media/image195.png"/><Relationship Id="rId10" Type="http://schemas.openxmlformats.org/officeDocument/2006/relationships/image" Target="../media/image190.svg"/><Relationship Id="rId4" Type="http://schemas.openxmlformats.org/officeDocument/2006/relationships/image" Target="../media/image144.svg"/><Relationship Id="rId9" Type="http://schemas.openxmlformats.org/officeDocument/2006/relationships/image" Target="../media/image189.png"/><Relationship Id="rId14" Type="http://schemas.openxmlformats.org/officeDocument/2006/relationships/image" Target="../media/image19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4" Type="http://schemas.openxmlformats.org/officeDocument/2006/relationships/image" Target="../media/image1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image" Target="../media/image122.svg"/><Relationship Id="rId16" Type="http://schemas.openxmlformats.org/officeDocument/2006/relationships/image" Target="../media/image136.svg"/><Relationship Id="rId1" Type="http://schemas.openxmlformats.org/officeDocument/2006/relationships/image" Target="../media/image121.png"/><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 Id="rId14" Type="http://schemas.openxmlformats.org/officeDocument/2006/relationships/image" Target="../media/image13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3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32.svg"/><Relationship Id="rId2" Type="http://schemas.openxmlformats.org/officeDocument/2006/relationships/image" Target="../media/image142.svg"/><Relationship Id="rId16" Type="http://schemas.openxmlformats.org/officeDocument/2006/relationships/image" Target="../media/image136.svg"/><Relationship Id="rId1" Type="http://schemas.openxmlformats.org/officeDocument/2006/relationships/image" Target="../media/image141.png"/><Relationship Id="rId6" Type="http://schemas.openxmlformats.org/officeDocument/2006/relationships/image" Target="../media/image146.svg"/><Relationship Id="rId11" Type="http://schemas.openxmlformats.org/officeDocument/2006/relationships/image" Target="../media/image131.png"/><Relationship Id="rId5" Type="http://schemas.openxmlformats.org/officeDocument/2006/relationships/image" Target="../media/image145.png"/><Relationship Id="rId15" Type="http://schemas.openxmlformats.org/officeDocument/2006/relationships/image" Target="../media/image135.png"/><Relationship Id="rId10" Type="http://schemas.openxmlformats.org/officeDocument/2006/relationships/image" Target="../media/image130.svg"/><Relationship Id="rId4" Type="http://schemas.openxmlformats.org/officeDocument/2006/relationships/image" Target="../media/image144.svg"/><Relationship Id="rId9" Type="http://schemas.openxmlformats.org/officeDocument/2006/relationships/image" Target="../media/image129.png"/><Relationship Id="rId14" Type="http://schemas.openxmlformats.org/officeDocument/2006/relationships/image" Target="../media/image13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93.png"/><Relationship Id="rId3" Type="http://schemas.openxmlformats.org/officeDocument/2006/relationships/image" Target="../media/image143.png"/><Relationship Id="rId7" Type="http://schemas.openxmlformats.org/officeDocument/2006/relationships/image" Target="../media/image127.png"/><Relationship Id="rId12" Type="http://schemas.openxmlformats.org/officeDocument/2006/relationships/image" Target="../media/image192.svg"/><Relationship Id="rId2" Type="http://schemas.openxmlformats.org/officeDocument/2006/relationships/image" Target="../media/image142.svg"/><Relationship Id="rId16" Type="http://schemas.openxmlformats.org/officeDocument/2006/relationships/image" Target="../media/image196.svg"/><Relationship Id="rId1" Type="http://schemas.openxmlformats.org/officeDocument/2006/relationships/image" Target="../media/image141.png"/><Relationship Id="rId6" Type="http://schemas.openxmlformats.org/officeDocument/2006/relationships/image" Target="../media/image146.svg"/><Relationship Id="rId11" Type="http://schemas.openxmlformats.org/officeDocument/2006/relationships/image" Target="../media/image191.png"/><Relationship Id="rId5" Type="http://schemas.openxmlformats.org/officeDocument/2006/relationships/image" Target="../media/image145.png"/><Relationship Id="rId15" Type="http://schemas.openxmlformats.org/officeDocument/2006/relationships/image" Target="../media/image195.png"/><Relationship Id="rId10" Type="http://schemas.openxmlformats.org/officeDocument/2006/relationships/image" Target="../media/image190.svg"/><Relationship Id="rId4" Type="http://schemas.openxmlformats.org/officeDocument/2006/relationships/image" Target="../media/image144.svg"/><Relationship Id="rId9" Type="http://schemas.openxmlformats.org/officeDocument/2006/relationships/image" Target="../media/image189.png"/><Relationship Id="rId14" Type="http://schemas.openxmlformats.org/officeDocument/2006/relationships/image" Target="../media/image19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277CC-1BCC-411C-8215-507EF06772F6}"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700CA82-2742-40E6-BD2A-F8E111BED257}">
      <dgm:prSet/>
      <dgm:spPr/>
      <dgm:t>
        <a:bodyPr/>
        <a:lstStyle/>
        <a:p>
          <a:pPr>
            <a:lnSpc>
              <a:spcPct val="100000"/>
            </a:lnSpc>
          </a:pPr>
          <a:r>
            <a:rPr lang="en-GB">
              <a:latin typeface="Segoe UI" panose="020B0502040204020203" pitchFamily="34" charset="0"/>
              <a:cs typeface="Segoe UI" panose="020B0502040204020203" pitchFamily="34" charset="0"/>
            </a:rPr>
            <a:t>The impact of decisions made within these critical areas will reverberate across the Azure landing zone architecture and influence other decisions.</a:t>
          </a:r>
          <a:endParaRPr lang="en-US">
            <a:latin typeface="Segoe UI" panose="020B0502040204020203" pitchFamily="34" charset="0"/>
            <a:cs typeface="Segoe UI" panose="020B0502040204020203" pitchFamily="34" charset="0"/>
          </a:endParaRPr>
        </a:p>
      </dgm:t>
    </dgm:pt>
    <dgm:pt modelId="{ACFC6FB8-A046-4BFB-84A4-922B6B3232CC}" type="parTrans" cxnId="{9C3345AD-BD11-4C8D-BA40-30589FD1BE51}">
      <dgm:prSet/>
      <dgm:spPr/>
      <dgm:t>
        <a:bodyPr/>
        <a:lstStyle/>
        <a:p>
          <a:endParaRPr lang="en-US"/>
        </a:p>
      </dgm:t>
    </dgm:pt>
    <dgm:pt modelId="{C28DA7C9-5A36-4A9F-A043-103A22359C1B}" type="sibTrans" cxnId="{9C3345AD-BD11-4C8D-BA40-30589FD1BE51}">
      <dgm:prSet/>
      <dgm:spPr/>
      <dgm:t>
        <a:bodyPr/>
        <a:lstStyle/>
        <a:p>
          <a:endParaRPr lang="en-US"/>
        </a:p>
      </dgm:t>
    </dgm:pt>
    <dgm:pt modelId="{116EBC29-568D-4C00-A9D3-AEFEB0485909}">
      <dgm:prSet/>
      <dgm:spPr/>
      <dgm:t>
        <a:bodyPr/>
        <a:lstStyle/>
        <a:p>
          <a:pPr>
            <a:lnSpc>
              <a:spcPct val="100000"/>
            </a:lnSpc>
          </a:pPr>
          <a:r>
            <a:rPr lang="en-GB">
              <a:latin typeface="Segoe UI" panose="020B0502040204020203" pitchFamily="34" charset="0"/>
              <a:cs typeface="Segoe UI" panose="020B0502040204020203" pitchFamily="34" charset="0"/>
            </a:rPr>
            <a:t>Readers are strongly advised to familiarize themselves with these eight areas, to better understand the consequences of encompassed decisions, which may later produce trade-offs within related areas.</a:t>
          </a:r>
          <a:endParaRPr lang="en-US">
            <a:latin typeface="Segoe UI" panose="020B0502040204020203" pitchFamily="34" charset="0"/>
            <a:cs typeface="Segoe UI" panose="020B0502040204020203" pitchFamily="34" charset="0"/>
          </a:endParaRPr>
        </a:p>
      </dgm:t>
    </dgm:pt>
    <dgm:pt modelId="{DAB34241-649B-45C8-A9FB-1DF2FB6B7FDF}" type="parTrans" cxnId="{84CD7307-BA2F-4C66-B78A-5FA0939236BD}">
      <dgm:prSet/>
      <dgm:spPr/>
      <dgm:t>
        <a:bodyPr/>
        <a:lstStyle/>
        <a:p>
          <a:endParaRPr lang="en-US"/>
        </a:p>
      </dgm:t>
    </dgm:pt>
    <dgm:pt modelId="{70C5484D-0515-4154-8A94-BC8D5EDF60EE}" type="sibTrans" cxnId="{84CD7307-BA2F-4C66-B78A-5FA0939236BD}">
      <dgm:prSet/>
      <dgm:spPr/>
      <dgm:t>
        <a:bodyPr/>
        <a:lstStyle/>
        <a:p>
          <a:endParaRPr lang="en-US"/>
        </a:p>
      </dgm:t>
    </dgm:pt>
    <dgm:pt modelId="{DA2F1EE4-0947-4F7B-9F19-6667D8A0A09F}" type="pres">
      <dgm:prSet presAssocID="{F0B277CC-1BCC-411C-8215-507EF06772F6}" presName="root" presStyleCnt="0">
        <dgm:presLayoutVars>
          <dgm:dir/>
          <dgm:resizeHandles val="exact"/>
        </dgm:presLayoutVars>
      </dgm:prSet>
      <dgm:spPr/>
    </dgm:pt>
    <dgm:pt modelId="{95828B3B-022E-4A43-BA1F-6BFF6DA74F83}" type="pres">
      <dgm:prSet presAssocID="{D700CA82-2742-40E6-BD2A-F8E111BED257}" presName="compNode" presStyleCnt="0"/>
      <dgm:spPr/>
    </dgm:pt>
    <dgm:pt modelId="{A4DDEBEA-EACE-4A0E-B430-FC155CD735D9}" type="pres">
      <dgm:prSet presAssocID="{D700CA82-2742-40E6-BD2A-F8E111BED257}" presName="bgRect" presStyleLbl="bgShp" presStyleIdx="0" presStyleCnt="2"/>
      <dgm:spPr/>
    </dgm:pt>
    <dgm:pt modelId="{75F25F75-21A7-4F61-9FCD-92A6A754A2FE}" type="pres">
      <dgm:prSet presAssocID="{D700CA82-2742-40E6-BD2A-F8E111BED2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7271D11-5A3D-4E82-BF93-A715991BF6AA}" type="pres">
      <dgm:prSet presAssocID="{D700CA82-2742-40E6-BD2A-F8E111BED257}" presName="spaceRect" presStyleCnt="0"/>
      <dgm:spPr/>
    </dgm:pt>
    <dgm:pt modelId="{A544D792-4529-4341-BC47-414112C92E58}" type="pres">
      <dgm:prSet presAssocID="{D700CA82-2742-40E6-BD2A-F8E111BED257}" presName="parTx" presStyleLbl="revTx" presStyleIdx="0" presStyleCnt="2">
        <dgm:presLayoutVars>
          <dgm:chMax val="0"/>
          <dgm:chPref val="0"/>
        </dgm:presLayoutVars>
      </dgm:prSet>
      <dgm:spPr/>
    </dgm:pt>
    <dgm:pt modelId="{D40A388B-FFDB-4B10-A3F2-9FCA5DEA82D8}" type="pres">
      <dgm:prSet presAssocID="{C28DA7C9-5A36-4A9F-A043-103A22359C1B}" presName="sibTrans" presStyleCnt="0"/>
      <dgm:spPr/>
    </dgm:pt>
    <dgm:pt modelId="{AF39DE0F-6E8C-49BC-8A29-CEDECE63632E}" type="pres">
      <dgm:prSet presAssocID="{116EBC29-568D-4C00-A9D3-AEFEB0485909}" presName="compNode" presStyleCnt="0"/>
      <dgm:spPr/>
    </dgm:pt>
    <dgm:pt modelId="{B9D8BA38-3B22-4746-BAA2-02AA1D009A07}" type="pres">
      <dgm:prSet presAssocID="{116EBC29-568D-4C00-A9D3-AEFEB0485909}" presName="bgRect" presStyleLbl="bgShp" presStyleIdx="1" presStyleCnt="2"/>
      <dgm:spPr/>
    </dgm:pt>
    <dgm:pt modelId="{4B7A5009-6697-4F8E-91D9-9373A3B0CAFD}" type="pres">
      <dgm:prSet presAssocID="{116EBC29-568D-4C00-A9D3-AEFEB04859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F1BC8114-5276-4621-BDA4-0883297AAF88}" type="pres">
      <dgm:prSet presAssocID="{116EBC29-568D-4C00-A9D3-AEFEB0485909}" presName="spaceRect" presStyleCnt="0"/>
      <dgm:spPr/>
    </dgm:pt>
    <dgm:pt modelId="{9A401AF8-68EA-4D46-9451-F75AADF35298}" type="pres">
      <dgm:prSet presAssocID="{116EBC29-568D-4C00-A9D3-AEFEB0485909}" presName="parTx" presStyleLbl="revTx" presStyleIdx="1" presStyleCnt="2">
        <dgm:presLayoutVars>
          <dgm:chMax val="0"/>
          <dgm:chPref val="0"/>
        </dgm:presLayoutVars>
      </dgm:prSet>
      <dgm:spPr/>
    </dgm:pt>
  </dgm:ptLst>
  <dgm:cxnLst>
    <dgm:cxn modelId="{84CD7307-BA2F-4C66-B78A-5FA0939236BD}" srcId="{F0B277CC-1BCC-411C-8215-507EF06772F6}" destId="{116EBC29-568D-4C00-A9D3-AEFEB0485909}" srcOrd="1" destOrd="0" parTransId="{DAB34241-649B-45C8-A9FB-1DF2FB6B7FDF}" sibTransId="{70C5484D-0515-4154-8A94-BC8D5EDF60EE}"/>
    <dgm:cxn modelId="{2F1AB68C-351E-4E27-85B3-91DBBC11A45A}" type="presOf" srcId="{F0B277CC-1BCC-411C-8215-507EF06772F6}" destId="{DA2F1EE4-0947-4F7B-9F19-6667D8A0A09F}" srcOrd="0" destOrd="0" presId="urn:microsoft.com/office/officeart/2018/2/layout/IconVerticalSolidList"/>
    <dgm:cxn modelId="{EC2B4DA8-484A-4A70-A1A0-F9F0207F96A7}" type="presOf" srcId="{D700CA82-2742-40E6-BD2A-F8E111BED257}" destId="{A544D792-4529-4341-BC47-414112C92E58}" srcOrd="0" destOrd="0" presId="urn:microsoft.com/office/officeart/2018/2/layout/IconVerticalSolidList"/>
    <dgm:cxn modelId="{9C3345AD-BD11-4C8D-BA40-30589FD1BE51}" srcId="{F0B277CC-1BCC-411C-8215-507EF06772F6}" destId="{D700CA82-2742-40E6-BD2A-F8E111BED257}" srcOrd="0" destOrd="0" parTransId="{ACFC6FB8-A046-4BFB-84A4-922B6B3232CC}" sibTransId="{C28DA7C9-5A36-4A9F-A043-103A22359C1B}"/>
    <dgm:cxn modelId="{0D5CF8F6-494C-4380-A825-596F7CAA7602}" type="presOf" srcId="{116EBC29-568D-4C00-A9D3-AEFEB0485909}" destId="{9A401AF8-68EA-4D46-9451-F75AADF35298}" srcOrd="0" destOrd="0" presId="urn:microsoft.com/office/officeart/2018/2/layout/IconVerticalSolidList"/>
    <dgm:cxn modelId="{F1573D7B-C59B-4AEE-8E84-2C58D2A6AA7A}" type="presParOf" srcId="{DA2F1EE4-0947-4F7B-9F19-6667D8A0A09F}" destId="{95828B3B-022E-4A43-BA1F-6BFF6DA74F83}" srcOrd="0" destOrd="0" presId="urn:microsoft.com/office/officeart/2018/2/layout/IconVerticalSolidList"/>
    <dgm:cxn modelId="{117DEE43-3E25-48B3-94EF-F7C0296625DB}" type="presParOf" srcId="{95828B3B-022E-4A43-BA1F-6BFF6DA74F83}" destId="{A4DDEBEA-EACE-4A0E-B430-FC155CD735D9}" srcOrd="0" destOrd="0" presId="urn:microsoft.com/office/officeart/2018/2/layout/IconVerticalSolidList"/>
    <dgm:cxn modelId="{F3411DD1-60C6-45EC-B33C-195A8941EC89}" type="presParOf" srcId="{95828B3B-022E-4A43-BA1F-6BFF6DA74F83}" destId="{75F25F75-21A7-4F61-9FCD-92A6A754A2FE}" srcOrd="1" destOrd="0" presId="urn:microsoft.com/office/officeart/2018/2/layout/IconVerticalSolidList"/>
    <dgm:cxn modelId="{AEA901B2-C913-4AFB-BDCC-2AA5E6CF9B6A}" type="presParOf" srcId="{95828B3B-022E-4A43-BA1F-6BFF6DA74F83}" destId="{87271D11-5A3D-4E82-BF93-A715991BF6AA}" srcOrd="2" destOrd="0" presId="urn:microsoft.com/office/officeart/2018/2/layout/IconVerticalSolidList"/>
    <dgm:cxn modelId="{4DA0DFAF-9753-49C9-BBD7-688D7F917949}" type="presParOf" srcId="{95828B3B-022E-4A43-BA1F-6BFF6DA74F83}" destId="{A544D792-4529-4341-BC47-414112C92E58}" srcOrd="3" destOrd="0" presId="urn:microsoft.com/office/officeart/2018/2/layout/IconVerticalSolidList"/>
    <dgm:cxn modelId="{CCB33240-A260-4992-A8C7-6A806511FEEE}" type="presParOf" srcId="{DA2F1EE4-0947-4F7B-9F19-6667D8A0A09F}" destId="{D40A388B-FFDB-4B10-A3F2-9FCA5DEA82D8}" srcOrd="1" destOrd="0" presId="urn:microsoft.com/office/officeart/2018/2/layout/IconVerticalSolidList"/>
    <dgm:cxn modelId="{6D97666A-C317-4D00-8D60-0CBE11857052}" type="presParOf" srcId="{DA2F1EE4-0947-4F7B-9F19-6667D8A0A09F}" destId="{AF39DE0F-6E8C-49BC-8A29-CEDECE63632E}" srcOrd="2" destOrd="0" presId="urn:microsoft.com/office/officeart/2018/2/layout/IconVerticalSolidList"/>
    <dgm:cxn modelId="{0EF04DDF-1BEB-45CF-BD93-FFACF0050757}" type="presParOf" srcId="{AF39DE0F-6E8C-49BC-8A29-CEDECE63632E}" destId="{B9D8BA38-3B22-4746-BAA2-02AA1D009A07}" srcOrd="0" destOrd="0" presId="urn:microsoft.com/office/officeart/2018/2/layout/IconVerticalSolidList"/>
    <dgm:cxn modelId="{3EAE8777-9083-45CF-8C5B-88E9FFBD7CC7}" type="presParOf" srcId="{AF39DE0F-6E8C-49BC-8A29-CEDECE63632E}" destId="{4B7A5009-6697-4F8E-91D9-9373A3B0CAFD}" srcOrd="1" destOrd="0" presId="urn:microsoft.com/office/officeart/2018/2/layout/IconVerticalSolidList"/>
    <dgm:cxn modelId="{F8E55774-D89F-4AE0-B803-B2BF3E8EF37E}" type="presParOf" srcId="{AF39DE0F-6E8C-49BC-8A29-CEDECE63632E}" destId="{F1BC8114-5276-4621-BDA4-0883297AAF88}" srcOrd="2" destOrd="0" presId="urn:microsoft.com/office/officeart/2018/2/layout/IconVerticalSolidList"/>
    <dgm:cxn modelId="{6AA32D49-0DF6-4617-8183-AF4C7DAAB00E}" type="presParOf" srcId="{AF39DE0F-6E8C-49BC-8A29-CEDECE63632E}" destId="{9A401AF8-68EA-4D46-9451-F75AADF352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B749B-BDE9-475A-814A-FF29CC58868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33E2E83-36E4-4333-8309-54A059B2C6E4}">
      <dgm:prSet/>
      <dgm:spPr/>
      <dgm:t>
        <a:bodyPr/>
        <a:lstStyle/>
        <a:p>
          <a:pPr>
            <a:lnSpc>
              <a:spcPct val="100000"/>
            </a:lnSpc>
          </a:pPr>
          <a:r>
            <a:rPr lang="en-US">
              <a:solidFill>
                <a:schemeClr val="bg1"/>
              </a:solidFill>
            </a:rPr>
            <a:t>Azure Billing and Active Directory</a:t>
          </a:r>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endParaRPr lang="en-US"/>
        </a:p>
      </dgm:t>
    </dgm:pt>
    <dgm:pt modelId="{35991BD1-7470-4B06-9713-17C5EFB5D6F3}">
      <dgm:prSet/>
      <dgm:spPr/>
      <dgm:t>
        <a:bodyPr/>
        <a:lstStyle/>
        <a:p>
          <a:pPr>
            <a:lnSpc>
              <a:spcPct val="100000"/>
            </a:lnSpc>
          </a:pPr>
          <a:r>
            <a:rPr lang="en-GB">
              <a:solidFill>
                <a:schemeClr val="bg1"/>
              </a:solidFill>
            </a:rPr>
            <a:t>Identity and Access Management</a:t>
          </a:r>
          <a:endParaRPr lang="en-US">
            <a:solidFill>
              <a:schemeClr val="bg1"/>
            </a:solidFill>
          </a:endParaRPr>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endParaRPr lang="en-US"/>
        </a:p>
      </dgm:t>
    </dgm:pt>
    <dgm:pt modelId="{E10CED63-7DBA-4909-B724-F0EC012891FB}">
      <dgm:prSet/>
      <dgm:spPr>
        <a:solidFill>
          <a:srgbClr val="2F5597"/>
        </a:solidFill>
      </dgm:spPr>
      <dgm:t>
        <a:bodyPr/>
        <a:lstStyle/>
        <a:p>
          <a:pPr>
            <a:lnSpc>
              <a:spcPct val="100000"/>
            </a:lnSpc>
          </a:pPr>
          <a:r>
            <a:rPr lang="en-GB">
              <a:solidFill>
                <a:schemeClr val="bg1"/>
              </a:solidFill>
            </a:rPr>
            <a:t>Resource Organization</a:t>
          </a:r>
          <a:endParaRPr lang="en-US">
            <a:solidFill>
              <a:schemeClr val="bg1"/>
            </a:solidFill>
          </a:endParaRPr>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endParaRPr lang="en-US"/>
        </a:p>
      </dgm:t>
    </dgm:pt>
    <dgm:pt modelId="{F54A10E9-5F6E-41A0-A4BC-FE196C7EF66D}">
      <dgm:prSet/>
      <dgm:spPr/>
      <dgm:t>
        <a:bodyPr/>
        <a:lstStyle/>
        <a:p>
          <a:pPr>
            <a:lnSpc>
              <a:spcPct val="100000"/>
            </a:lnSpc>
          </a:pPr>
          <a:r>
            <a:rPr lang="en-GB"/>
            <a:t>Network Topology and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endParaRPr lang="en-US"/>
        </a:p>
      </dgm:t>
    </dgm:pt>
    <dgm:pt modelId="{5FB6FE18-45C5-4383-A34C-3F8921F06739}">
      <dgm:prSet/>
      <dgm:spPr/>
      <dgm:t>
        <a:bodyPr/>
        <a:lstStyle/>
        <a:p>
          <a:pPr>
            <a:lnSpc>
              <a:spcPct val="100000"/>
            </a:lnSpc>
          </a:pPr>
          <a:r>
            <a:rPr lang="en-GB"/>
            <a:t>Management</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endParaRPr lang="en-US"/>
        </a:p>
      </dgm:t>
    </dgm:pt>
    <dgm:pt modelId="{C780F354-6454-40E7-A65E-48C69E54D5EB}">
      <dgm:prSet/>
      <dgm:spPr/>
      <dgm:t>
        <a:bodyPr/>
        <a:lstStyle/>
        <a:p>
          <a:pPr>
            <a:lnSpc>
              <a:spcPct val="100000"/>
            </a:lnSpc>
          </a:pPr>
          <a:r>
            <a:rPr lang="en-US"/>
            <a:t>Governance</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endParaRPr lang="en-US"/>
        </a:p>
      </dgm:t>
    </dgm:pt>
    <dgm:pt modelId="{09BB13ED-3F44-4DE5-9F66-D4D0B2C1C51A}">
      <dgm:prSet/>
      <dgm:spPr/>
      <dgm:t>
        <a:bodyPr/>
        <a:lstStyle/>
        <a:p>
          <a:pPr>
            <a:lnSpc>
              <a:spcPct val="100000"/>
            </a:lnSpc>
          </a:pPr>
          <a:r>
            <a:rPr lang="en-GB"/>
            <a:t>Security</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endParaRPr lang="en-US"/>
        </a:p>
      </dgm:t>
    </dgm:pt>
    <dgm:pt modelId="{915E1F59-851C-409A-9C25-8D8AA05D9A14}">
      <dgm:prSet/>
      <dgm:spPr/>
      <dgm:t>
        <a:bodyPr/>
        <a:lstStyle/>
        <a:p>
          <a:pPr>
            <a:lnSpc>
              <a:spcPct val="100000"/>
            </a:lnSpc>
          </a:pPr>
          <a:r>
            <a:rPr lang="en-GB"/>
            <a:t>Platform Automation and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F6E4D1D5-450D-4BB6-9EF5-A74AAB857627}" type="pres">
      <dgm:prSet presAssocID="{B6CB749B-BDE9-475A-814A-FF29CC588680}" presName="root" presStyleCnt="0">
        <dgm:presLayoutVars>
          <dgm:dir/>
          <dgm:resizeHandles val="exact"/>
        </dgm:presLayoutVars>
      </dgm:prSet>
      <dgm:spPr/>
    </dgm:pt>
    <dgm:pt modelId="{AAB6585C-9D27-447A-BD88-2F0F91D1D6A1}" type="pres">
      <dgm:prSet presAssocID="{633E2E83-36E4-4333-8309-54A059B2C6E4}" presName="compNode" presStyleCnt="0"/>
      <dgm:spPr/>
    </dgm:pt>
    <dgm:pt modelId="{35A8D255-A7B0-4B2E-B933-47E0074148CD}" type="pres">
      <dgm:prSet presAssocID="{633E2E83-36E4-4333-8309-54A059B2C6E4}" presName="bgRect" presStyleLbl="bgShp" presStyleIdx="0" presStyleCnt="8"/>
      <dgm:spPr>
        <a:solidFill>
          <a:srgbClr val="2F5597"/>
        </a:solidFill>
      </dgm:spPr>
    </dgm:pt>
    <dgm:pt modelId="{AE214544-DC50-48A8-8C40-7A8B97C50DE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EC790995-C134-4497-A9C9-DFF29B6E625C}" type="pres">
      <dgm:prSet presAssocID="{633E2E83-36E4-4333-8309-54A059B2C6E4}" presName="spaceRect" presStyleCnt="0"/>
      <dgm:spPr/>
    </dgm:pt>
    <dgm:pt modelId="{3F1807D9-A797-4E53-9640-88AF02814C87}" type="pres">
      <dgm:prSet presAssocID="{633E2E83-36E4-4333-8309-54A059B2C6E4}" presName="parTx" presStyleLbl="revTx" presStyleIdx="0" presStyleCnt="8">
        <dgm:presLayoutVars>
          <dgm:chMax val="0"/>
          <dgm:chPref val="0"/>
        </dgm:presLayoutVars>
      </dgm:prSet>
      <dgm:spPr/>
    </dgm:pt>
    <dgm:pt modelId="{010AC2DB-6340-4E26-A7B3-4816213C55B6}" type="pres">
      <dgm:prSet presAssocID="{36585B09-B8E6-4C71-A957-92B7EE3C334E}" presName="sibTrans" presStyleCnt="0"/>
      <dgm:spPr/>
    </dgm:pt>
    <dgm:pt modelId="{DC691A73-DA47-458A-A280-B43B3478124D}" type="pres">
      <dgm:prSet presAssocID="{35991BD1-7470-4B06-9713-17C5EFB5D6F3}" presName="compNode" presStyleCnt="0"/>
      <dgm:spPr/>
    </dgm:pt>
    <dgm:pt modelId="{8C387C46-C41D-49BE-B3CA-4642FD9D8E3E}" type="pres">
      <dgm:prSet presAssocID="{35991BD1-7470-4B06-9713-17C5EFB5D6F3}" presName="bgRect" presStyleLbl="bgShp" presStyleIdx="1" presStyleCnt="8"/>
      <dgm:spPr>
        <a:solidFill>
          <a:srgbClr val="2F5597"/>
        </a:solidFill>
      </dgm:spPr>
    </dgm:pt>
    <dgm:pt modelId="{5BB48165-FC7F-4B76-BD89-37BAED667452}"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0C6B6E63-D379-491C-900E-1AC5EA9D9ACC}" type="pres">
      <dgm:prSet presAssocID="{35991BD1-7470-4B06-9713-17C5EFB5D6F3}" presName="spaceRect" presStyleCnt="0"/>
      <dgm:spPr/>
    </dgm:pt>
    <dgm:pt modelId="{19B94105-2E05-4031-B05A-499F9B417C35}" type="pres">
      <dgm:prSet presAssocID="{35991BD1-7470-4B06-9713-17C5EFB5D6F3}" presName="parTx" presStyleLbl="revTx" presStyleIdx="1" presStyleCnt="8">
        <dgm:presLayoutVars>
          <dgm:chMax val="0"/>
          <dgm:chPref val="0"/>
        </dgm:presLayoutVars>
      </dgm:prSet>
      <dgm:spPr/>
    </dgm:pt>
    <dgm:pt modelId="{80667135-E957-49D6-82AF-DB06BF7CF018}" type="pres">
      <dgm:prSet presAssocID="{1F37E369-3A3E-4505-8CD0-116DFD49A277}" presName="sibTrans" presStyleCnt="0"/>
      <dgm:spPr/>
    </dgm:pt>
    <dgm:pt modelId="{5694E929-5CC0-421A-A9AC-992E81BCCB81}" type="pres">
      <dgm:prSet presAssocID="{E10CED63-7DBA-4909-B724-F0EC012891FB}" presName="compNode" presStyleCnt="0"/>
      <dgm:spPr/>
    </dgm:pt>
    <dgm:pt modelId="{5B2BEB2E-63BE-4C1E-9AE7-3DDD9B14B913}" type="pres">
      <dgm:prSet presAssocID="{E10CED63-7DBA-4909-B724-F0EC012891FB}" presName="bgRect" presStyleLbl="bgShp" presStyleIdx="2" presStyleCnt="8"/>
      <dgm:spPr>
        <a:solidFill>
          <a:srgbClr val="2F5597"/>
        </a:solidFill>
      </dgm:spPr>
    </dgm:pt>
    <dgm:pt modelId="{655A9796-8CFC-435B-B495-99DBB51E20E0}"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E656234-AEE6-43ED-B993-271D8768F9D5}" type="pres">
      <dgm:prSet presAssocID="{E10CED63-7DBA-4909-B724-F0EC012891FB}" presName="spaceRect" presStyleCnt="0"/>
      <dgm:spPr/>
    </dgm:pt>
    <dgm:pt modelId="{A14F6F88-5232-4B4D-BA58-220D8B15795A}" type="pres">
      <dgm:prSet presAssocID="{E10CED63-7DBA-4909-B724-F0EC012891FB}" presName="parTx" presStyleLbl="revTx" presStyleIdx="2" presStyleCnt="8">
        <dgm:presLayoutVars>
          <dgm:chMax val="0"/>
          <dgm:chPref val="0"/>
        </dgm:presLayoutVars>
      </dgm:prSet>
      <dgm:spPr/>
    </dgm:pt>
    <dgm:pt modelId="{1DE7DBCA-13D7-495E-9394-6F7EFC140382}" type="pres">
      <dgm:prSet presAssocID="{7662E4A4-342C-4DC0-B999-2B7F92204209}" presName="sibTrans" presStyleCnt="0"/>
      <dgm:spPr/>
    </dgm:pt>
    <dgm:pt modelId="{BED4C641-0682-4060-973B-508521F1B706}" type="pres">
      <dgm:prSet presAssocID="{F54A10E9-5F6E-41A0-A4BC-FE196C7EF66D}" presName="compNode" presStyleCnt="0"/>
      <dgm:spPr/>
    </dgm:pt>
    <dgm:pt modelId="{F55651C1-DA52-4511-8B4B-6D7DE2E776EB}" type="pres">
      <dgm:prSet presAssocID="{F54A10E9-5F6E-41A0-A4BC-FE196C7EF66D}" presName="bgRect" presStyleLbl="bgShp" presStyleIdx="3" presStyleCnt="8"/>
      <dgm:spPr>
        <a:solidFill>
          <a:srgbClr val="CFD5EA"/>
        </a:solidFill>
      </dgm:spPr>
    </dgm:pt>
    <dgm:pt modelId="{D9CE060D-AEF4-4835-9147-0C073E6217B5}"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38ABB89-EAC2-4A8B-B35A-97ED3379CE57}" type="pres">
      <dgm:prSet presAssocID="{F54A10E9-5F6E-41A0-A4BC-FE196C7EF66D}" presName="spaceRect" presStyleCnt="0"/>
      <dgm:spPr/>
    </dgm:pt>
    <dgm:pt modelId="{742C75B4-1DD2-496F-B2A3-B013A075FBF6}" type="pres">
      <dgm:prSet presAssocID="{F54A10E9-5F6E-41A0-A4BC-FE196C7EF66D}" presName="parTx" presStyleLbl="revTx" presStyleIdx="3" presStyleCnt="8">
        <dgm:presLayoutVars>
          <dgm:chMax val="0"/>
          <dgm:chPref val="0"/>
        </dgm:presLayoutVars>
      </dgm:prSet>
      <dgm:spPr/>
    </dgm:pt>
    <dgm:pt modelId="{C80ADB27-DD80-4400-A19C-DC0422C86233}" type="pres">
      <dgm:prSet presAssocID="{02E7A9A7-4F8E-463B-A7E9-7A60B1A86117}" presName="sibTrans" presStyleCnt="0"/>
      <dgm:spPr/>
    </dgm:pt>
    <dgm:pt modelId="{A4783BE6-32E4-46E0-97D9-90DDE897EDA9}" type="pres">
      <dgm:prSet presAssocID="{5FB6FE18-45C5-4383-A34C-3F8921F06739}" presName="compNode" presStyleCnt="0"/>
      <dgm:spPr/>
    </dgm:pt>
    <dgm:pt modelId="{A846676A-C907-4433-B7DD-D9966ADC8972}" type="pres">
      <dgm:prSet presAssocID="{5FB6FE18-45C5-4383-A34C-3F8921F06739}" presName="bgRect" presStyleLbl="bgShp" presStyleIdx="4" presStyleCnt="8"/>
      <dgm:spPr>
        <a:solidFill>
          <a:srgbClr val="CFD5EA"/>
        </a:solidFill>
      </dgm:spPr>
    </dgm:pt>
    <dgm:pt modelId="{F92DC1FB-54ED-4320-9A8A-0C3CCED882CF}"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F814604-CF37-4225-83DE-41A6AE39E1FF}" type="pres">
      <dgm:prSet presAssocID="{5FB6FE18-45C5-4383-A34C-3F8921F06739}" presName="spaceRect" presStyleCnt="0"/>
      <dgm:spPr/>
    </dgm:pt>
    <dgm:pt modelId="{1CB5DDAC-3536-4E54-9EF6-5A45A6ABFCC3}" type="pres">
      <dgm:prSet presAssocID="{5FB6FE18-45C5-4383-A34C-3F8921F06739}" presName="parTx" presStyleLbl="revTx" presStyleIdx="4" presStyleCnt="8">
        <dgm:presLayoutVars>
          <dgm:chMax val="0"/>
          <dgm:chPref val="0"/>
        </dgm:presLayoutVars>
      </dgm:prSet>
      <dgm:spPr/>
    </dgm:pt>
    <dgm:pt modelId="{430ED416-A4B7-466D-B112-B6DACE0486CF}" type="pres">
      <dgm:prSet presAssocID="{0D6A8932-08C0-4A41-9864-23735B288322}" presName="sibTrans" presStyleCnt="0"/>
      <dgm:spPr/>
    </dgm:pt>
    <dgm:pt modelId="{F5CB041C-CF40-4363-8278-93FAE187B627}" type="pres">
      <dgm:prSet presAssocID="{C780F354-6454-40E7-A65E-48C69E54D5EB}" presName="compNode" presStyleCnt="0"/>
      <dgm:spPr/>
    </dgm:pt>
    <dgm:pt modelId="{7EAAF8BF-3ED9-4ACA-90BC-67B5DA9E1999}" type="pres">
      <dgm:prSet presAssocID="{C780F354-6454-40E7-A65E-48C69E54D5EB}" presName="bgRect" presStyleLbl="bgShp" presStyleIdx="5" presStyleCnt="8"/>
      <dgm:spPr>
        <a:solidFill>
          <a:srgbClr val="CFD5EA"/>
        </a:solidFill>
      </dgm:spPr>
    </dgm:pt>
    <dgm:pt modelId="{A26D0CCA-9323-4C57-8669-7C1AF4FAB488}"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FFEAA04D-DBEC-4ECC-A83E-4F8F26B25011}" type="pres">
      <dgm:prSet presAssocID="{C780F354-6454-40E7-A65E-48C69E54D5EB}" presName="spaceRect" presStyleCnt="0"/>
      <dgm:spPr/>
    </dgm:pt>
    <dgm:pt modelId="{EB38CB64-D48B-43FE-81A1-61E13BAA5396}" type="pres">
      <dgm:prSet presAssocID="{C780F354-6454-40E7-A65E-48C69E54D5EB}" presName="parTx" presStyleLbl="revTx" presStyleIdx="5" presStyleCnt="8">
        <dgm:presLayoutVars>
          <dgm:chMax val="0"/>
          <dgm:chPref val="0"/>
        </dgm:presLayoutVars>
      </dgm:prSet>
      <dgm:spPr/>
    </dgm:pt>
    <dgm:pt modelId="{D6A95933-8BB9-4B56-97F9-C765F2A54E8A}" type="pres">
      <dgm:prSet presAssocID="{FE643D90-CBE8-4C58-BDD6-FAC22779657B}" presName="sibTrans" presStyleCnt="0"/>
      <dgm:spPr/>
    </dgm:pt>
    <dgm:pt modelId="{4C2BCE32-A15C-4F28-88C9-3F597FD09CEE}" type="pres">
      <dgm:prSet presAssocID="{09BB13ED-3F44-4DE5-9F66-D4D0B2C1C51A}" presName="compNode" presStyleCnt="0"/>
      <dgm:spPr/>
    </dgm:pt>
    <dgm:pt modelId="{62FAE7C6-D032-47F5-B9F3-199F1B5BB1B2}" type="pres">
      <dgm:prSet presAssocID="{09BB13ED-3F44-4DE5-9F66-D4D0B2C1C51A}" presName="bgRect" presStyleLbl="bgShp" presStyleIdx="6" presStyleCnt="8"/>
      <dgm:spPr>
        <a:solidFill>
          <a:srgbClr val="CFD5EA"/>
        </a:solidFill>
      </dgm:spPr>
    </dgm:pt>
    <dgm:pt modelId="{2D41E8A9-26CE-4AE4-9A8C-4CC66DA3952E}"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DFA73B0E-BBCB-4B37-B34F-93EF9475E478}" type="pres">
      <dgm:prSet presAssocID="{09BB13ED-3F44-4DE5-9F66-D4D0B2C1C51A}" presName="spaceRect" presStyleCnt="0"/>
      <dgm:spPr/>
    </dgm:pt>
    <dgm:pt modelId="{DB8FDD6D-929E-44C7-8235-3BF9904A98A6}" type="pres">
      <dgm:prSet presAssocID="{09BB13ED-3F44-4DE5-9F66-D4D0B2C1C51A}" presName="parTx" presStyleLbl="revTx" presStyleIdx="6" presStyleCnt="8">
        <dgm:presLayoutVars>
          <dgm:chMax val="0"/>
          <dgm:chPref val="0"/>
        </dgm:presLayoutVars>
      </dgm:prSet>
      <dgm:spPr/>
    </dgm:pt>
    <dgm:pt modelId="{42DC9432-1F22-4E07-97C5-87EE8B687A0E}" type="pres">
      <dgm:prSet presAssocID="{28237753-4FE3-434B-A333-8C7DB17D7E61}" presName="sibTrans" presStyleCnt="0"/>
      <dgm:spPr/>
    </dgm:pt>
    <dgm:pt modelId="{AF6ACC7D-E3A0-443A-B33E-C36B2003159E}" type="pres">
      <dgm:prSet presAssocID="{915E1F59-851C-409A-9C25-8D8AA05D9A14}" presName="compNode" presStyleCnt="0"/>
      <dgm:spPr/>
    </dgm:pt>
    <dgm:pt modelId="{CE8C15D3-6CFC-4603-A4EE-744BC11C61A8}" type="pres">
      <dgm:prSet presAssocID="{915E1F59-851C-409A-9C25-8D8AA05D9A14}" presName="bgRect" presStyleLbl="bgShp" presStyleIdx="7" presStyleCnt="8" custLinFactNeighborX="-1111"/>
      <dgm:spPr>
        <a:solidFill>
          <a:srgbClr val="CFD5EA"/>
        </a:solidFill>
      </dgm:spPr>
    </dgm:pt>
    <dgm:pt modelId="{98295B7D-285C-465F-A09D-8FB91EC45668}"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1CDFCE8C-F274-49C6-843E-7D58F4538D79}" type="pres">
      <dgm:prSet presAssocID="{915E1F59-851C-409A-9C25-8D8AA05D9A14}" presName="spaceRect" presStyleCnt="0"/>
      <dgm:spPr/>
    </dgm:pt>
    <dgm:pt modelId="{BEA960C3-F859-4F3A-B686-EFC0747F147E}" type="pres">
      <dgm:prSet presAssocID="{915E1F59-851C-409A-9C25-8D8AA05D9A14}" presName="parTx" presStyleLbl="revTx" presStyleIdx="7" presStyleCnt="8">
        <dgm:presLayoutVars>
          <dgm:chMax val="0"/>
          <dgm:chPref val="0"/>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840BE807-DA96-445E-AB1A-0C9B94BC3784}" type="presOf" srcId="{915E1F59-851C-409A-9C25-8D8AA05D9A14}" destId="{BEA960C3-F859-4F3A-B686-EFC0747F147E}" srcOrd="0" destOrd="0" presId="urn:microsoft.com/office/officeart/2018/2/layout/IconVerticalSolidList"/>
    <dgm:cxn modelId="{BDB71B0E-9641-40A0-9A0F-DED3B68BDCC3}" srcId="{B6CB749B-BDE9-475A-814A-FF29CC588680}" destId="{C780F354-6454-40E7-A65E-48C69E54D5EB}" srcOrd="5" destOrd="0" parTransId="{DE26B0AE-C5B6-4375-8D0A-93A7373D9B48}" sibTransId="{FE643D90-CBE8-4C58-BDD6-FAC22779657B}"/>
    <dgm:cxn modelId="{BE895117-252A-4EA7-A8E8-72F730A4E163}" type="presOf" srcId="{F54A10E9-5F6E-41A0-A4BC-FE196C7EF66D}" destId="{742C75B4-1DD2-496F-B2A3-B013A075FBF6}" srcOrd="0" destOrd="0" presId="urn:microsoft.com/office/officeart/2018/2/layout/IconVerticalSolidList"/>
    <dgm:cxn modelId="{D667F12F-3069-4725-B753-CB3296E98BDE}" type="presOf" srcId="{09BB13ED-3F44-4DE5-9F66-D4D0B2C1C51A}" destId="{DB8FDD6D-929E-44C7-8235-3BF9904A98A6}" srcOrd="0" destOrd="0" presId="urn:microsoft.com/office/officeart/2018/2/layout/IconVerticalSolidList"/>
    <dgm:cxn modelId="{8C266540-FF17-40E3-A7E2-803310D6A0FE}" type="presOf" srcId="{C780F354-6454-40E7-A65E-48C69E54D5EB}" destId="{EB38CB64-D48B-43FE-81A1-61E13BAA5396}" srcOrd="0" destOrd="0" presId="urn:microsoft.com/office/officeart/2018/2/layout/IconVerticalSolidList"/>
    <dgm:cxn modelId="{F377FA49-47C3-4895-A25C-AA153A23877D}" srcId="{B6CB749B-BDE9-475A-814A-FF29CC588680}" destId="{915E1F59-851C-409A-9C25-8D8AA05D9A14}" srcOrd="7" destOrd="0" parTransId="{F52D0A26-CC5F-443D-9FFD-152F0F03FF0F}" sibTransId="{085914C6-ECA3-418E-91BE-0AB0A240C4A7}"/>
    <dgm:cxn modelId="{28FB0F5A-D81A-4495-8DF5-01D2A813D142}" type="presOf" srcId="{E10CED63-7DBA-4909-B724-F0EC012891FB}" destId="{A14F6F88-5232-4B4D-BA58-220D8B15795A}" srcOrd="0" destOrd="0" presId="urn:microsoft.com/office/officeart/2018/2/layout/IconVerticalSolidList"/>
    <dgm:cxn modelId="{C59CE75E-15EB-4CCE-8A3B-217A21D29F85}" srcId="{B6CB749B-BDE9-475A-814A-FF29CC588680}" destId="{633E2E83-36E4-4333-8309-54A059B2C6E4}" srcOrd="0" destOrd="0" parTransId="{5FE89351-AB8A-4E84-A03F-8CCD217A5207}" sibTransId="{36585B09-B8E6-4C71-A957-92B7EE3C334E}"/>
    <dgm:cxn modelId="{D3375C63-6828-4926-8E51-BE216AE80FAF}" type="presOf" srcId="{35991BD1-7470-4B06-9713-17C5EFB5D6F3}" destId="{19B94105-2E05-4031-B05A-499F9B417C35}" srcOrd="0" destOrd="0" presId="urn:microsoft.com/office/officeart/2018/2/layout/IconVerticalSolidList"/>
    <dgm:cxn modelId="{CF414D6A-FD87-46A9-A3DA-DCB76CCF5E13}" type="presOf" srcId="{5FB6FE18-45C5-4383-A34C-3F8921F06739}" destId="{1CB5DDAC-3536-4E54-9EF6-5A45A6ABFCC3}" srcOrd="0" destOrd="0" presId="urn:microsoft.com/office/officeart/2018/2/layout/IconVerticalSolidList"/>
    <dgm:cxn modelId="{86477287-D587-457A-BF85-F6625616990A}" type="presOf" srcId="{633E2E83-36E4-4333-8309-54A059B2C6E4}" destId="{3F1807D9-A797-4E53-9640-88AF02814C87}" srcOrd="0" destOrd="0" presId="urn:microsoft.com/office/officeart/2018/2/layout/IconVerticalSolidList"/>
    <dgm:cxn modelId="{A52EB299-74D1-4699-814E-1FF31232C51B}" srcId="{B6CB749B-BDE9-475A-814A-FF29CC588680}" destId="{E10CED63-7DBA-4909-B724-F0EC012891FB}" srcOrd="2" destOrd="0" parTransId="{7071D4CF-46BA-49ED-998B-8CAA304F1DCD}" sibTransId="{7662E4A4-342C-4DC0-B999-2B7F92204209}"/>
    <dgm:cxn modelId="{04FAD7AE-2AEF-4AC9-8516-1F9A234D3E80}" srcId="{B6CB749B-BDE9-475A-814A-FF29CC588680}" destId="{F54A10E9-5F6E-41A0-A4BC-FE196C7EF66D}" srcOrd="3" destOrd="0" parTransId="{1BF72CE9-C5A4-42E3-9EE7-6DF89993A847}" sibTransId="{02E7A9A7-4F8E-463B-A7E9-7A60B1A86117}"/>
    <dgm:cxn modelId="{4ADA62B1-8E4A-45B4-AE40-A90D268A117E}" srcId="{B6CB749B-BDE9-475A-814A-FF29CC588680}" destId="{35991BD1-7470-4B06-9713-17C5EFB5D6F3}" srcOrd="1" destOrd="0" parTransId="{07E78E34-30ED-45BF-AC3C-C06603DAF2F9}" sibTransId="{1F37E369-3A3E-4505-8CD0-116DFD49A277}"/>
    <dgm:cxn modelId="{F35455B8-82F5-4AE5-9247-3941C24F6F09}" type="presOf" srcId="{B6CB749B-BDE9-475A-814A-FF29CC588680}" destId="{F6E4D1D5-450D-4BB6-9EF5-A74AAB857627}" srcOrd="0" destOrd="0" presId="urn:microsoft.com/office/officeart/2018/2/layout/IconVerticalSolidList"/>
    <dgm:cxn modelId="{F45B60C3-F008-44EA-8487-C178E3EF068C}" srcId="{B6CB749B-BDE9-475A-814A-FF29CC588680}" destId="{5FB6FE18-45C5-4383-A34C-3F8921F06739}" srcOrd="4" destOrd="0" parTransId="{ADC1026A-DDF6-4C10-A1BC-6118FB315C00}" sibTransId="{0D6A8932-08C0-4A41-9864-23735B288322}"/>
    <dgm:cxn modelId="{2E11C9B7-0160-487D-BFBD-F86C7FB17EE9}" type="presParOf" srcId="{F6E4D1D5-450D-4BB6-9EF5-A74AAB857627}" destId="{AAB6585C-9D27-447A-BD88-2F0F91D1D6A1}" srcOrd="0" destOrd="0" presId="urn:microsoft.com/office/officeart/2018/2/layout/IconVerticalSolidList"/>
    <dgm:cxn modelId="{3887C55C-2258-4F47-96C4-BE15562C5393}" type="presParOf" srcId="{AAB6585C-9D27-447A-BD88-2F0F91D1D6A1}" destId="{35A8D255-A7B0-4B2E-B933-47E0074148CD}" srcOrd="0" destOrd="0" presId="urn:microsoft.com/office/officeart/2018/2/layout/IconVerticalSolidList"/>
    <dgm:cxn modelId="{E02BF970-43FC-423B-9BBA-11552DC8FF43}" type="presParOf" srcId="{AAB6585C-9D27-447A-BD88-2F0F91D1D6A1}" destId="{AE214544-DC50-48A8-8C40-7A8B97C50DEB}" srcOrd="1" destOrd="0" presId="urn:microsoft.com/office/officeart/2018/2/layout/IconVerticalSolidList"/>
    <dgm:cxn modelId="{F21302D0-9AFA-46D6-854B-5E2A5E7636DC}" type="presParOf" srcId="{AAB6585C-9D27-447A-BD88-2F0F91D1D6A1}" destId="{EC790995-C134-4497-A9C9-DFF29B6E625C}" srcOrd="2" destOrd="0" presId="urn:microsoft.com/office/officeart/2018/2/layout/IconVerticalSolidList"/>
    <dgm:cxn modelId="{89B81CCB-F36E-4D47-84C8-D3D082CCD320}" type="presParOf" srcId="{AAB6585C-9D27-447A-BD88-2F0F91D1D6A1}" destId="{3F1807D9-A797-4E53-9640-88AF02814C87}" srcOrd="3" destOrd="0" presId="urn:microsoft.com/office/officeart/2018/2/layout/IconVerticalSolidList"/>
    <dgm:cxn modelId="{F9A7F3AF-0733-4FCC-A303-32F8A22E3574}" type="presParOf" srcId="{F6E4D1D5-450D-4BB6-9EF5-A74AAB857627}" destId="{010AC2DB-6340-4E26-A7B3-4816213C55B6}" srcOrd="1" destOrd="0" presId="urn:microsoft.com/office/officeart/2018/2/layout/IconVerticalSolidList"/>
    <dgm:cxn modelId="{0E9CFDFE-640C-4073-91B2-5BE5C358AC69}" type="presParOf" srcId="{F6E4D1D5-450D-4BB6-9EF5-A74AAB857627}" destId="{DC691A73-DA47-458A-A280-B43B3478124D}" srcOrd="2" destOrd="0" presId="urn:microsoft.com/office/officeart/2018/2/layout/IconVerticalSolidList"/>
    <dgm:cxn modelId="{BE591041-7328-4E3A-9560-3DF5103CC9C7}" type="presParOf" srcId="{DC691A73-DA47-458A-A280-B43B3478124D}" destId="{8C387C46-C41D-49BE-B3CA-4642FD9D8E3E}" srcOrd="0" destOrd="0" presId="urn:microsoft.com/office/officeart/2018/2/layout/IconVerticalSolidList"/>
    <dgm:cxn modelId="{1914AFC6-A744-44AF-A006-AD863415E490}" type="presParOf" srcId="{DC691A73-DA47-458A-A280-B43B3478124D}" destId="{5BB48165-FC7F-4B76-BD89-37BAED667452}" srcOrd="1" destOrd="0" presId="urn:microsoft.com/office/officeart/2018/2/layout/IconVerticalSolidList"/>
    <dgm:cxn modelId="{AB2980B9-AD2B-41B8-A6BC-19E0503732D1}" type="presParOf" srcId="{DC691A73-DA47-458A-A280-B43B3478124D}" destId="{0C6B6E63-D379-491C-900E-1AC5EA9D9ACC}" srcOrd="2" destOrd="0" presId="urn:microsoft.com/office/officeart/2018/2/layout/IconVerticalSolidList"/>
    <dgm:cxn modelId="{1C457824-1853-4799-A1DF-5BA36EB4FC12}" type="presParOf" srcId="{DC691A73-DA47-458A-A280-B43B3478124D}" destId="{19B94105-2E05-4031-B05A-499F9B417C35}" srcOrd="3" destOrd="0" presId="urn:microsoft.com/office/officeart/2018/2/layout/IconVerticalSolidList"/>
    <dgm:cxn modelId="{6AF1B0B7-8C09-40DF-89F7-390AA60A5E9C}" type="presParOf" srcId="{F6E4D1D5-450D-4BB6-9EF5-A74AAB857627}" destId="{80667135-E957-49D6-82AF-DB06BF7CF018}" srcOrd="3" destOrd="0" presId="urn:microsoft.com/office/officeart/2018/2/layout/IconVerticalSolidList"/>
    <dgm:cxn modelId="{C5B5951C-6885-48EA-8F0F-1B4275C4B4BA}" type="presParOf" srcId="{F6E4D1D5-450D-4BB6-9EF5-A74AAB857627}" destId="{5694E929-5CC0-421A-A9AC-992E81BCCB81}" srcOrd="4" destOrd="0" presId="urn:microsoft.com/office/officeart/2018/2/layout/IconVerticalSolidList"/>
    <dgm:cxn modelId="{18ADAB67-FD6D-4B13-BCA4-43B1AD40516D}" type="presParOf" srcId="{5694E929-5CC0-421A-A9AC-992E81BCCB81}" destId="{5B2BEB2E-63BE-4C1E-9AE7-3DDD9B14B913}" srcOrd="0" destOrd="0" presId="urn:microsoft.com/office/officeart/2018/2/layout/IconVerticalSolidList"/>
    <dgm:cxn modelId="{0AA22749-15D6-4CD2-A2BD-1892E51B854F}" type="presParOf" srcId="{5694E929-5CC0-421A-A9AC-992E81BCCB81}" destId="{655A9796-8CFC-435B-B495-99DBB51E20E0}" srcOrd="1" destOrd="0" presId="urn:microsoft.com/office/officeart/2018/2/layout/IconVerticalSolidList"/>
    <dgm:cxn modelId="{AB235551-1301-4339-96A5-F5378AB33E5B}" type="presParOf" srcId="{5694E929-5CC0-421A-A9AC-992E81BCCB81}" destId="{3E656234-AEE6-43ED-B993-271D8768F9D5}" srcOrd="2" destOrd="0" presId="urn:microsoft.com/office/officeart/2018/2/layout/IconVerticalSolidList"/>
    <dgm:cxn modelId="{7A179CDB-E154-45C9-8ABC-A618D15B9372}" type="presParOf" srcId="{5694E929-5CC0-421A-A9AC-992E81BCCB81}" destId="{A14F6F88-5232-4B4D-BA58-220D8B15795A}" srcOrd="3" destOrd="0" presId="urn:microsoft.com/office/officeart/2018/2/layout/IconVerticalSolidList"/>
    <dgm:cxn modelId="{F1784CA0-DD88-4234-A904-2C6D7E6F4370}" type="presParOf" srcId="{F6E4D1D5-450D-4BB6-9EF5-A74AAB857627}" destId="{1DE7DBCA-13D7-495E-9394-6F7EFC140382}" srcOrd="5" destOrd="0" presId="urn:microsoft.com/office/officeart/2018/2/layout/IconVerticalSolidList"/>
    <dgm:cxn modelId="{C4E39D33-F6EA-45AC-83CE-9629AFE74B91}" type="presParOf" srcId="{F6E4D1D5-450D-4BB6-9EF5-A74AAB857627}" destId="{BED4C641-0682-4060-973B-508521F1B706}" srcOrd="6" destOrd="0" presId="urn:microsoft.com/office/officeart/2018/2/layout/IconVerticalSolidList"/>
    <dgm:cxn modelId="{D8E6101E-3F24-46CD-929F-D44C4B68368F}" type="presParOf" srcId="{BED4C641-0682-4060-973B-508521F1B706}" destId="{F55651C1-DA52-4511-8B4B-6D7DE2E776EB}" srcOrd="0" destOrd="0" presId="urn:microsoft.com/office/officeart/2018/2/layout/IconVerticalSolidList"/>
    <dgm:cxn modelId="{980927B3-7B94-42B9-AD19-C9762A765ABE}" type="presParOf" srcId="{BED4C641-0682-4060-973B-508521F1B706}" destId="{D9CE060D-AEF4-4835-9147-0C073E6217B5}" srcOrd="1" destOrd="0" presId="urn:microsoft.com/office/officeart/2018/2/layout/IconVerticalSolidList"/>
    <dgm:cxn modelId="{1FE12E0A-C768-4831-B9D9-AA751BBC42E1}" type="presParOf" srcId="{BED4C641-0682-4060-973B-508521F1B706}" destId="{738ABB89-EAC2-4A8B-B35A-97ED3379CE57}" srcOrd="2" destOrd="0" presId="urn:microsoft.com/office/officeart/2018/2/layout/IconVerticalSolidList"/>
    <dgm:cxn modelId="{1ECA5CBA-8C6E-4AA5-8401-661E3BEA96FA}" type="presParOf" srcId="{BED4C641-0682-4060-973B-508521F1B706}" destId="{742C75B4-1DD2-496F-B2A3-B013A075FBF6}" srcOrd="3" destOrd="0" presId="urn:microsoft.com/office/officeart/2018/2/layout/IconVerticalSolidList"/>
    <dgm:cxn modelId="{41E2786E-E1E3-4960-8D8E-FA52C8BE6DDE}" type="presParOf" srcId="{F6E4D1D5-450D-4BB6-9EF5-A74AAB857627}" destId="{C80ADB27-DD80-4400-A19C-DC0422C86233}" srcOrd="7" destOrd="0" presId="urn:microsoft.com/office/officeart/2018/2/layout/IconVerticalSolidList"/>
    <dgm:cxn modelId="{65717619-B338-4C30-BF8F-3162C91C983E}" type="presParOf" srcId="{F6E4D1D5-450D-4BB6-9EF5-A74AAB857627}" destId="{A4783BE6-32E4-46E0-97D9-90DDE897EDA9}" srcOrd="8" destOrd="0" presId="urn:microsoft.com/office/officeart/2018/2/layout/IconVerticalSolidList"/>
    <dgm:cxn modelId="{2C46408F-9636-4D16-B076-4DAE954506D5}" type="presParOf" srcId="{A4783BE6-32E4-46E0-97D9-90DDE897EDA9}" destId="{A846676A-C907-4433-B7DD-D9966ADC8972}" srcOrd="0" destOrd="0" presId="urn:microsoft.com/office/officeart/2018/2/layout/IconVerticalSolidList"/>
    <dgm:cxn modelId="{66E5FFC4-2EC5-401C-842F-E0C91DCACC1F}" type="presParOf" srcId="{A4783BE6-32E4-46E0-97D9-90DDE897EDA9}" destId="{F92DC1FB-54ED-4320-9A8A-0C3CCED882CF}" srcOrd="1" destOrd="0" presId="urn:microsoft.com/office/officeart/2018/2/layout/IconVerticalSolidList"/>
    <dgm:cxn modelId="{81807713-C4CC-4A40-A2A2-4571EA6BE3F7}" type="presParOf" srcId="{A4783BE6-32E4-46E0-97D9-90DDE897EDA9}" destId="{1F814604-CF37-4225-83DE-41A6AE39E1FF}" srcOrd="2" destOrd="0" presId="urn:microsoft.com/office/officeart/2018/2/layout/IconVerticalSolidList"/>
    <dgm:cxn modelId="{D9E34114-BCBF-47C6-A99A-0DF4D161BA63}" type="presParOf" srcId="{A4783BE6-32E4-46E0-97D9-90DDE897EDA9}" destId="{1CB5DDAC-3536-4E54-9EF6-5A45A6ABFCC3}" srcOrd="3" destOrd="0" presId="urn:microsoft.com/office/officeart/2018/2/layout/IconVerticalSolidList"/>
    <dgm:cxn modelId="{A6F5D561-E12A-4ACD-A744-1FEC88733900}" type="presParOf" srcId="{F6E4D1D5-450D-4BB6-9EF5-A74AAB857627}" destId="{430ED416-A4B7-466D-B112-B6DACE0486CF}" srcOrd="9" destOrd="0" presId="urn:microsoft.com/office/officeart/2018/2/layout/IconVerticalSolidList"/>
    <dgm:cxn modelId="{A4CA9E3C-31FB-4A6C-A4E8-81C66A378649}" type="presParOf" srcId="{F6E4D1D5-450D-4BB6-9EF5-A74AAB857627}" destId="{F5CB041C-CF40-4363-8278-93FAE187B627}" srcOrd="10" destOrd="0" presId="urn:microsoft.com/office/officeart/2018/2/layout/IconVerticalSolidList"/>
    <dgm:cxn modelId="{33DE9707-D8DD-4789-967E-91F234AE7DB5}" type="presParOf" srcId="{F5CB041C-CF40-4363-8278-93FAE187B627}" destId="{7EAAF8BF-3ED9-4ACA-90BC-67B5DA9E1999}" srcOrd="0" destOrd="0" presId="urn:microsoft.com/office/officeart/2018/2/layout/IconVerticalSolidList"/>
    <dgm:cxn modelId="{4E83C7FE-1677-49AD-8B8E-A9C11A363E33}" type="presParOf" srcId="{F5CB041C-CF40-4363-8278-93FAE187B627}" destId="{A26D0CCA-9323-4C57-8669-7C1AF4FAB488}" srcOrd="1" destOrd="0" presId="urn:microsoft.com/office/officeart/2018/2/layout/IconVerticalSolidList"/>
    <dgm:cxn modelId="{1F1B9568-2F9B-403D-BA35-3CA21A4A4098}" type="presParOf" srcId="{F5CB041C-CF40-4363-8278-93FAE187B627}" destId="{FFEAA04D-DBEC-4ECC-A83E-4F8F26B25011}" srcOrd="2" destOrd="0" presId="urn:microsoft.com/office/officeart/2018/2/layout/IconVerticalSolidList"/>
    <dgm:cxn modelId="{D3A1F00A-1E59-40EF-82D3-B1A57C2C825B}" type="presParOf" srcId="{F5CB041C-CF40-4363-8278-93FAE187B627}" destId="{EB38CB64-D48B-43FE-81A1-61E13BAA5396}" srcOrd="3" destOrd="0" presId="urn:microsoft.com/office/officeart/2018/2/layout/IconVerticalSolidList"/>
    <dgm:cxn modelId="{0627C052-007D-47D5-B7B5-561A81BE6058}" type="presParOf" srcId="{F6E4D1D5-450D-4BB6-9EF5-A74AAB857627}" destId="{D6A95933-8BB9-4B56-97F9-C765F2A54E8A}" srcOrd="11" destOrd="0" presId="urn:microsoft.com/office/officeart/2018/2/layout/IconVerticalSolidList"/>
    <dgm:cxn modelId="{29202C77-D3C1-4E83-837A-C875EB10547D}" type="presParOf" srcId="{F6E4D1D5-450D-4BB6-9EF5-A74AAB857627}" destId="{4C2BCE32-A15C-4F28-88C9-3F597FD09CEE}" srcOrd="12" destOrd="0" presId="urn:microsoft.com/office/officeart/2018/2/layout/IconVerticalSolidList"/>
    <dgm:cxn modelId="{4C6A1FA5-7175-4392-95DB-476FE59E92D7}" type="presParOf" srcId="{4C2BCE32-A15C-4F28-88C9-3F597FD09CEE}" destId="{62FAE7C6-D032-47F5-B9F3-199F1B5BB1B2}" srcOrd="0" destOrd="0" presId="urn:microsoft.com/office/officeart/2018/2/layout/IconVerticalSolidList"/>
    <dgm:cxn modelId="{99BDEC44-7ABE-468E-A808-E50393FC8B86}" type="presParOf" srcId="{4C2BCE32-A15C-4F28-88C9-3F597FD09CEE}" destId="{2D41E8A9-26CE-4AE4-9A8C-4CC66DA3952E}" srcOrd="1" destOrd="0" presId="urn:microsoft.com/office/officeart/2018/2/layout/IconVerticalSolidList"/>
    <dgm:cxn modelId="{38075406-D96E-470B-AAB4-5B9DED7F2951}" type="presParOf" srcId="{4C2BCE32-A15C-4F28-88C9-3F597FD09CEE}" destId="{DFA73B0E-BBCB-4B37-B34F-93EF9475E478}" srcOrd="2" destOrd="0" presId="urn:microsoft.com/office/officeart/2018/2/layout/IconVerticalSolidList"/>
    <dgm:cxn modelId="{0483D5C7-838F-471B-8C15-1761938293FC}" type="presParOf" srcId="{4C2BCE32-A15C-4F28-88C9-3F597FD09CEE}" destId="{DB8FDD6D-929E-44C7-8235-3BF9904A98A6}" srcOrd="3" destOrd="0" presId="urn:microsoft.com/office/officeart/2018/2/layout/IconVerticalSolidList"/>
    <dgm:cxn modelId="{5A754AA0-66FC-454E-A438-00E72656CC06}" type="presParOf" srcId="{F6E4D1D5-450D-4BB6-9EF5-A74AAB857627}" destId="{42DC9432-1F22-4E07-97C5-87EE8B687A0E}" srcOrd="13" destOrd="0" presId="urn:microsoft.com/office/officeart/2018/2/layout/IconVerticalSolidList"/>
    <dgm:cxn modelId="{458AA711-34CA-4AFC-86C1-D40C3B67C831}" type="presParOf" srcId="{F6E4D1D5-450D-4BB6-9EF5-A74AAB857627}" destId="{AF6ACC7D-E3A0-443A-B33E-C36B2003159E}" srcOrd="14" destOrd="0" presId="urn:microsoft.com/office/officeart/2018/2/layout/IconVerticalSolidList"/>
    <dgm:cxn modelId="{74825794-EEBD-4BC6-B881-2CAD971FCE87}" type="presParOf" srcId="{AF6ACC7D-E3A0-443A-B33E-C36B2003159E}" destId="{CE8C15D3-6CFC-4603-A4EE-744BC11C61A8}" srcOrd="0" destOrd="0" presId="urn:microsoft.com/office/officeart/2018/2/layout/IconVerticalSolidList"/>
    <dgm:cxn modelId="{C28BAC0A-6422-4741-9A5A-045FDED26979}" type="presParOf" srcId="{AF6ACC7D-E3A0-443A-B33E-C36B2003159E}" destId="{98295B7D-285C-465F-A09D-8FB91EC45668}" srcOrd="1" destOrd="0" presId="urn:microsoft.com/office/officeart/2018/2/layout/IconVerticalSolidList"/>
    <dgm:cxn modelId="{EB9E2213-66F6-4EBF-A37B-F94BA4196500}" type="presParOf" srcId="{AF6ACC7D-E3A0-443A-B33E-C36B2003159E}" destId="{1CDFCE8C-F274-49C6-843E-7D58F4538D79}" srcOrd="2" destOrd="0" presId="urn:microsoft.com/office/officeart/2018/2/layout/IconVerticalSolidList"/>
    <dgm:cxn modelId="{8B2EF9AA-7CDC-4F6F-99FA-6E8817C4FB57}" type="presParOf" srcId="{AF6ACC7D-E3A0-443A-B33E-C36B2003159E}" destId="{BEA960C3-F859-4F3A-B686-EFC0747F14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CB749B-BDE9-475A-814A-FF29CC58868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33E2E83-36E4-4333-8309-54A059B2C6E4}">
      <dgm:prSet/>
      <dgm:spPr/>
      <dgm:t>
        <a:bodyPr/>
        <a:lstStyle/>
        <a:p>
          <a:pPr>
            <a:lnSpc>
              <a:spcPct val="100000"/>
            </a:lnSpc>
          </a:pPr>
          <a:r>
            <a:rPr lang="en-GB"/>
            <a:t>Azure Billing and Active Directory</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endParaRPr lang="en-US"/>
        </a:p>
      </dgm:t>
    </dgm:pt>
    <dgm:pt modelId="{35991BD1-7470-4B06-9713-17C5EFB5D6F3}">
      <dgm:prSet/>
      <dgm:spPr/>
      <dgm:t>
        <a:bodyPr/>
        <a:lstStyle/>
        <a:p>
          <a:pPr>
            <a:lnSpc>
              <a:spcPct val="100000"/>
            </a:lnSpc>
          </a:pPr>
          <a:r>
            <a:rPr lang="en-GB"/>
            <a:t>Identity and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endParaRPr lang="en-US"/>
        </a:p>
      </dgm:t>
    </dgm:pt>
    <dgm:pt modelId="{E10CED63-7DBA-4909-B724-F0EC012891FB}">
      <dgm:prSet/>
      <dgm:spPr>
        <a:solidFill>
          <a:srgbClr val="CFD5EA"/>
        </a:solidFill>
      </dgm:spPr>
      <dgm:t>
        <a:bodyPr/>
        <a:lstStyle/>
        <a:p>
          <a:pPr>
            <a:lnSpc>
              <a:spcPct val="100000"/>
            </a:lnSpc>
          </a:pPr>
          <a:r>
            <a:rPr lang="en-GB"/>
            <a:t>Resource Organization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endParaRPr lang="en-US"/>
        </a:p>
      </dgm:t>
    </dgm:pt>
    <dgm:pt modelId="{F54A10E9-5F6E-41A0-A4BC-FE196C7EF66D}">
      <dgm:prSet/>
      <dgm:spPr/>
      <dgm:t>
        <a:bodyPr/>
        <a:lstStyle/>
        <a:p>
          <a:pPr>
            <a:lnSpc>
              <a:spcPct val="100000"/>
            </a:lnSpc>
          </a:pPr>
          <a:r>
            <a:rPr lang="en-GB">
              <a:solidFill>
                <a:schemeClr val="bg1"/>
              </a:solidFill>
            </a:rPr>
            <a:t>Network Topology and Connectivity</a:t>
          </a:r>
          <a:endParaRPr lang="en-US">
            <a:solidFill>
              <a:schemeClr val="bg1"/>
            </a:solidFill>
          </a:endParaRPr>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endParaRPr lang="en-US"/>
        </a:p>
      </dgm:t>
    </dgm:pt>
    <dgm:pt modelId="{5FB6FE18-45C5-4383-A34C-3F8921F06739}">
      <dgm:prSet/>
      <dgm:spPr/>
      <dgm:t>
        <a:bodyPr/>
        <a:lstStyle/>
        <a:p>
          <a:pPr>
            <a:lnSpc>
              <a:spcPct val="100000"/>
            </a:lnSpc>
          </a:pPr>
          <a:r>
            <a:rPr lang="en-GB"/>
            <a:t>Management</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endParaRPr lang="en-US"/>
        </a:p>
      </dgm:t>
    </dgm:pt>
    <dgm:pt modelId="{C780F354-6454-40E7-A65E-48C69E54D5EB}">
      <dgm:prSet/>
      <dgm:spPr/>
      <dgm:t>
        <a:bodyPr/>
        <a:lstStyle/>
        <a:p>
          <a:pPr>
            <a:lnSpc>
              <a:spcPct val="100000"/>
            </a:lnSpc>
          </a:pPr>
          <a:r>
            <a:rPr lang="en-US"/>
            <a:t>Governance</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endParaRPr lang="en-US"/>
        </a:p>
      </dgm:t>
    </dgm:pt>
    <dgm:pt modelId="{09BB13ED-3F44-4DE5-9F66-D4D0B2C1C51A}">
      <dgm:prSet/>
      <dgm:spPr/>
      <dgm:t>
        <a:bodyPr/>
        <a:lstStyle/>
        <a:p>
          <a:pPr>
            <a:lnSpc>
              <a:spcPct val="100000"/>
            </a:lnSpc>
          </a:pPr>
          <a:r>
            <a:rPr lang="en-GB"/>
            <a:t>Security</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endParaRPr lang="en-US"/>
        </a:p>
      </dgm:t>
    </dgm:pt>
    <dgm:pt modelId="{915E1F59-851C-409A-9C25-8D8AA05D9A14}">
      <dgm:prSet/>
      <dgm:spPr/>
      <dgm:t>
        <a:bodyPr/>
        <a:lstStyle/>
        <a:p>
          <a:pPr>
            <a:lnSpc>
              <a:spcPct val="100000"/>
            </a:lnSpc>
          </a:pPr>
          <a:r>
            <a:rPr lang="en-GB"/>
            <a:t>Platform Automation and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F6E4D1D5-450D-4BB6-9EF5-A74AAB857627}" type="pres">
      <dgm:prSet presAssocID="{B6CB749B-BDE9-475A-814A-FF29CC588680}" presName="root" presStyleCnt="0">
        <dgm:presLayoutVars>
          <dgm:dir/>
          <dgm:resizeHandles val="exact"/>
        </dgm:presLayoutVars>
      </dgm:prSet>
      <dgm:spPr/>
    </dgm:pt>
    <dgm:pt modelId="{AAB6585C-9D27-447A-BD88-2F0F91D1D6A1}" type="pres">
      <dgm:prSet presAssocID="{633E2E83-36E4-4333-8309-54A059B2C6E4}" presName="compNode" presStyleCnt="0"/>
      <dgm:spPr/>
    </dgm:pt>
    <dgm:pt modelId="{35A8D255-A7B0-4B2E-B933-47E0074148CD}" type="pres">
      <dgm:prSet presAssocID="{633E2E83-36E4-4333-8309-54A059B2C6E4}" presName="bgRect" presStyleLbl="bgShp" presStyleIdx="0" presStyleCnt="8"/>
      <dgm:spPr>
        <a:solidFill>
          <a:srgbClr val="CFD5EA"/>
        </a:solidFill>
      </dgm:spPr>
    </dgm:pt>
    <dgm:pt modelId="{AE214544-DC50-48A8-8C40-7A8B97C50DE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C790995-C134-4497-A9C9-DFF29B6E625C}" type="pres">
      <dgm:prSet presAssocID="{633E2E83-36E4-4333-8309-54A059B2C6E4}" presName="spaceRect" presStyleCnt="0"/>
      <dgm:spPr/>
    </dgm:pt>
    <dgm:pt modelId="{3F1807D9-A797-4E53-9640-88AF02814C87}" type="pres">
      <dgm:prSet presAssocID="{633E2E83-36E4-4333-8309-54A059B2C6E4}" presName="parTx" presStyleLbl="revTx" presStyleIdx="0" presStyleCnt="8">
        <dgm:presLayoutVars>
          <dgm:chMax val="0"/>
          <dgm:chPref val="0"/>
        </dgm:presLayoutVars>
      </dgm:prSet>
      <dgm:spPr/>
    </dgm:pt>
    <dgm:pt modelId="{010AC2DB-6340-4E26-A7B3-4816213C55B6}" type="pres">
      <dgm:prSet presAssocID="{36585B09-B8E6-4C71-A957-92B7EE3C334E}" presName="sibTrans" presStyleCnt="0"/>
      <dgm:spPr/>
    </dgm:pt>
    <dgm:pt modelId="{DC691A73-DA47-458A-A280-B43B3478124D}" type="pres">
      <dgm:prSet presAssocID="{35991BD1-7470-4B06-9713-17C5EFB5D6F3}" presName="compNode" presStyleCnt="0"/>
      <dgm:spPr/>
    </dgm:pt>
    <dgm:pt modelId="{8C387C46-C41D-49BE-B3CA-4642FD9D8E3E}" type="pres">
      <dgm:prSet presAssocID="{35991BD1-7470-4B06-9713-17C5EFB5D6F3}" presName="bgRect" presStyleLbl="bgShp" presStyleIdx="1" presStyleCnt="8"/>
      <dgm:spPr>
        <a:solidFill>
          <a:srgbClr val="CFD5EA"/>
        </a:solidFill>
      </dgm:spPr>
    </dgm:pt>
    <dgm:pt modelId="{5BB48165-FC7F-4B76-BD89-37BAED667452}"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0C6B6E63-D379-491C-900E-1AC5EA9D9ACC}" type="pres">
      <dgm:prSet presAssocID="{35991BD1-7470-4B06-9713-17C5EFB5D6F3}" presName="spaceRect" presStyleCnt="0"/>
      <dgm:spPr/>
    </dgm:pt>
    <dgm:pt modelId="{19B94105-2E05-4031-B05A-499F9B417C35}" type="pres">
      <dgm:prSet presAssocID="{35991BD1-7470-4B06-9713-17C5EFB5D6F3}" presName="parTx" presStyleLbl="revTx" presStyleIdx="1" presStyleCnt="8">
        <dgm:presLayoutVars>
          <dgm:chMax val="0"/>
          <dgm:chPref val="0"/>
        </dgm:presLayoutVars>
      </dgm:prSet>
      <dgm:spPr/>
    </dgm:pt>
    <dgm:pt modelId="{80667135-E957-49D6-82AF-DB06BF7CF018}" type="pres">
      <dgm:prSet presAssocID="{1F37E369-3A3E-4505-8CD0-116DFD49A277}" presName="sibTrans" presStyleCnt="0"/>
      <dgm:spPr/>
    </dgm:pt>
    <dgm:pt modelId="{5694E929-5CC0-421A-A9AC-992E81BCCB81}" type="pres">
      <dgm:prSet presAssocID="{E10CED63-7DBA-4909-B724-F0EC012891FB}" presName="compNode" presStyleCnt="0"/>
      <dgm:spPr/>
    </dgm:pt>
    <dgm:pt modelId="{5B2BEB2E-63BE-4C1E-9AE7-3DDD9B14B913}" type="pres">
      <dgm:prSet presAssocID="{E10CED63-7DBA-4909-B724-F0EC012891FB}" presName="bgRect" presStyleLbl="bgShp" presStyleIdx="2" presStyleCnt="8"/>
      <dgm:spPr>
        <a:solidFill>
          <a:srgbClr val="CFD5EA"/>
        </a:solidFill>
      </dgm:spPr>
    </dgm:pt>
    <dgm:pt modelId="{655A9796-8CFC-435B-B495-99DBB51E20E0}"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E656234-AEE6-43ED-B993-271D8768F9D5}" type="pres">
      <dgm:prSet presAssocID="{E10CED63-7DBA-4909-B724-F0EC012891FB}" presName="spaceRect" presStyleCnt="0"/>
      <dgm:spPr/>
    </dgm:pt>
    <dgm:pt modelId="{A14F6F88-5232-4B4D-BA58-220D8B15795A}" type="pres">
      <dgm:prSet presAssocID="{E10CED63-7DBA-4909-B724-F0EC012891FB}" presName="parTx" presStyleLbl="revTx" presStyleIdx="2" presStyleCnt="8">
        <dgm:presLayoutVars>
          <dgm:chMax val="0"/>
          <dgm:chPref val="0"/>
        </dgm:presLayoutVars>
      </dgm:prSet>
      <dgm:spPr/>
    </dgm:pt>
    <dgm:pt modelId="{1DE7DBCA-13D7-495E-9394-6F7EFC140382}" type="pres">
      <dgm:prSet presAssocID="{7662E4A4-342C-4DC0-B999-2B7F92204209}" presName="sibTrans" presStyleCnt="0"/>
      <dgm:spPr/>
    </dgm:pt>
    <dgm:pt modelId="{BED4C641-0682-4060-973B-508521F1B706}" type="pres">
      <dgm:prSet presAssocID="{F54A10E9-5F6E-41A0-A4BC-FE196C7EF66D}" presName="compNode" presStyleCnt="0"/>
      <dgm:spPr/>
    </dgm:pt>
    <dgm:pt modelId="{F55651C1-DA52-4511-8B4B-6D7DE2E776EB}" type="pres">
      <dgm:prSet presAssocID="{F54A10E9-5F6E-41A0-A4BC-FE196C7EF66D}" presName="bgRect" presStyleLbl="bgShp" presStyleIdx="3" presStyleCnt="8"/>
      <dgm:spPr>
        <a:solidFill>
          <a:srgbClr val="2F5597"/>
        </a:solidFill>
      </dgm:spPr>
    </dgm:pt>
    <dgm:pt modelId="{D9CE060D-AEF4-4835-9147-0C073E6217B5}"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38ABB89-EAC2-4A8B-B35A-97ED3379CE57}" type="pres">
      <dgm:prSet presAssocID="{F54A10E9-5F6E-41A0-A4BC-FE196C7EF66D}" presName="spaceRect" presStyleCnt="0"/>
      <dgm:spPr/>
    </dgm:pt>
    <dgm:pt modelId="{742C75B4-1DD2-496F-B2A3-B013A075FBF6}" type="pres">
      <dgm:prSet presAssocID="{F54A10E9-5F6E-41A0-A4BC-FE196C7EF66D}" presName="parTx" presStyleLbl="revTx" presStyleIdx="3" presStyleCnt="8">
        <dgm:presLayoutVars>
          <dgm:chMax val="0"/>
          <dgm:chPref val="0"/>
        </dgm:presLayoutVars>
      </dgm:prSet>
      <dgm:spPr/>
    </dgm:pt>
    <dgm:pt modelId="{C80ADB27-DD80-4400-A19C-DC0422C86233}" type="pres">
      <dgm:prSet presAssocID="{02E7A9A7-4F8E-463B-A7E9-7A60B1A86117}" presName="sibTrans" presStyleCnt="0"/>
      <dgm:spPr/>
    </dgm:pt>
    <dgm:pt modelId="{A4783BE6-32E4-46E0-97D9-90DDE897EDA9}" type="pres">
      <dgm:prSet presAssocID="{5FB6FE18-45C5-4383-A34C-3F8921F06739}" presName="compNode" presStyleCnt="0"/>
      <dgm:spPr/>
    </dgm:pt>
    <dgm:pt modelId="{A846676A-C907-4433-B7DD-D9966ADC8972}" type="pres">
      <dgm:prSet presAssocID="{5FB6FE18-45C5-4383-A34C-3F8921F06739}" presName="bgRect" presStyleLbl="bgShp" presStyleIdx="4" presStyleCnt="8"/>
      <dgm:spPr>
        <a:solidFill>
          <a:srgbClr val="CFD5EA"/>
        </a:solidFill>
      </dgm:spPr>
    </dgm:pt>
    <dgm:pt modelId="{F92DC1FB-54ED-4320-9A8A-0C3CCED882CF}"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F814604-CF37-4225-83DE-41A6AE39E1FF}" type="pres">
      <dgm:prSet presAssocID="{5FB6FE18-45C5-4383-A34C-3F8921F06739}" presName="spaceRect" presStyleCnt="0"/>
      <dgm:spPr/>
    </dgm:pt>
    <dgm:pt modelId="{1CB5DDAC-3536-4E54-9EF6-5A45A6ABFCC3}" type="pres">
      <dgm:prSet presAssocID="{5FB6FE18-45C5-4383-A34C-3F8921F06739}" presName="parTx" presStyleLbl="revTx" presStyleIdx="4" presStyleCnt="8">
        <dgm:presLayoutVars>
          <dgm:chMax val="0"/>
          <dgm:chPref val="0"/>
        </dgm:presLayoutVars>
      </dgm:prSet>
      <dgm:spPr/>
    </dgm:pt>
    <dgm:pt modelId="{430ED416-A4B7-466D-B112-B6DACE0486CF}" type="pres">
      <dgm:prSet presAssocID="{0D6A8932-08C0-4A41-9864-23735B288322}" presName="sibTrans" presStyleCnt="0"/>
      <dgm:spPr/>
    </dgm:pt>
    <dgm:pt modelId="{F5CB041C-CF40-4363-8278-93FAE187B627}" type="pres">
      <dgm:prSet presAssocID="{C780F354-6454-40E7-A65E-48C69E54D5EB}" presName="compNode" presStyleCnt="0"/>
      <dgm:spPr/>
    </dgm:pt>
    <dgm:pt modelId="{7EAAF8BF-3ED9-4ACA-90BC-67B5DA9E1999}" type="pres">
      <dgm:prSet presAssocID="{C780F354-6454-40E7-A65E-48C69E54D5EB}" presName="bgRect" presStyleLbl="bgShp" presStyleIdx="5" presStyleCnt="8"/>
      <dgm:spPr>
        <a:solidFill>
          <a:srgbClr val="CFD5EA"/>
        </a:solidFill>
      </dgm:spPr>
    </dgm:pt>
    <dgm:pt modelId="{A26D0CCA-9323-4C57-8669-7C1AF4FAB488}"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FFEAA04D-DBEC-4ECC-A83E-4F8F26B25011}" type="pres">
      <dgm:prSet presAssocID="{C780F354-6454-40E7-A65E-48C69E54D5EB}" presName="spaceRect" presStyleCnt="0"/>
      <dgm:spPr/>
    </dgm:pt>
    <dgm:pt modelId="{EB38CB64-D48B-43FE-81A1-61E13BAA5396}" type="pres">
      <dgm:prSet presAssocID="{C780F354-6454-40E7-A65E-48C69E54D5EB}" presName="parTx" presStyleLbl="revTx" presStyleIdx="5" presStyleCnt="8">
        <dgm:presLayoutVars>
          <dgm:chMax val="0"/>
          <dgm:chPref val="0"/>
        </dgm:presLayoutVars>
      </dgm:prSet>
      <dgm:spPr/>
    </dgm:pt>
    <dgm:pt modelId="{D6A95933-8BB9-4B56-97F9-C765F2A54E8A}" type="pres">
      <dgm:prSet presAssocID="{FE643D90-CBE8-4C58-BDD6-FAC22779657B}" presName="sibTrans" presStyleCnt="0"/>
      <dgm:spPr/>
    </dgm:pt>
    <dgm:pt modelId="{4C2BCE32-A15C-4F28-88C9-3F597FD09CEE}" type="pres">
      <dgm:prSet presAssocID="{09BB13ED-3F44-4DE5-9F66-D4D0B2C1C51A}" presName="compNode" presStyleCnt="0"/>
      <dgm:spPr/>
    </dgm:pt>
    <dgm:pt modelId="{62FAE7C6-D032-47F5-B9F3-199F1B5BB1B2}" type="pres">
      <dgm:prSet presAssocID="{09BB13ED-3F44-4DE5-9F66-D4D0B2C1C51A}" presName="bgRect" presStyleLbl="bgShp" presStyleIdx="6" presStyleCnt="8"/>
      <dgm:spPr>
        <a:solidFill>
          <a:srgbClr val="CFD5EA"/>
        </a:solidFill>
      </dgm:spPr>
    </dgm:pt>
    <dgm:pt modelId="{2D41E8A9-26CE-4AE4-9A8C-4CC66DA3952E}"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DFA73B0E-BBCB-4B37-B34F-93EF9475E478}" type="pres">
      <dgm:prSet presAssocID="{09BB13ED-3F44-4DE5-9F66-D4D0B2C1C51A}" presName="spaceRect" presStyleCnt="0"/>
      <dgm:spPr/>
    </dgm:pt>
    <dgm:pt modelId="{DB8FDD6D-929E-44C7-8235-3BF9904A98A6}" type="pres">
      <dgm:prSet presAssocID="{09BB13ED-3F44-4DE5-9F66-D4D0B2C1C51A}" presName="parTx" presStyleLbl="revTx" presStyleIdx="6" presStyleCnt="8">
        <dgm:presLayoutVars>
          <dgm:chMax val="0"/>
          <dgm:chPref val="0"/>
        </dgm:presLayoutVars>
      </dgm:prSet>
      <dgm:spPr/>
    </dgm:pt>
    <dgm:pt modelId="{42DC9432-1F22-4E07-97C5-87EE8B687A0E}" type="pres">
      <dgm:prSet presAssocID="{28237753-4FE3-434B-A333-8C7DB17D7E61}" presName="sibTrans" presStyleCnt="0"/>
      <dgm:spPr/>
    </dgm:pt>
    <dgm:pt modelId="{AF6ACC7D-E3A0-443A-B33E-C36B2003159E}" type="pres">
      <dgm:prSet presAssocID="{915E1F59-851C-409A-9C25-8D8AA05D9A14}" presName="compNode" presStyleCnt="0"/>
      <dgm:spPr/>
    </dgm:pt>
    <dgm:pt modelId="{CE8C15D3-6CFC-4603-A4EE-744BC11C61A8}" type="pres">
      <dgm:prSet presAssocID="{915E1F59-851C-409A-9C25-8D8AA05D9A14}" presName="bgRect" presStyleLbl="bgShp" presStyleIdx="7" presStyleCnt="8" custLinFactNeighborX="-1111"/>
      <dgm:spPr>
        <a:solidFill>
          <a:srgbClr val="CFD5EA"/>
        </a:solidFill>
      </dgm:spPr>
    </dgm:pt>
    <dgm:pt modelId="{98295B7D-285C-465F-A09D-8FB91EC45668}"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1CDFCE8C-F274-49C6-843E-7D58F4538D79}" type="pres">
      <dgm:prSet presAssocID="{915E1F59-851C-409A-9C25-8D8AA05D9A14}" presName="spaceRect" presStyleCnt="0"/>
      <dgm:spPr/>
    </dgm:pt>
    <dgm:pt modelId="{BEA960C3-F859-4F3A-B686-EFC0747F147E}" type="pres">
      <dgm:prSet presAssocID="{915E1F59-851C-409A-9C25-8D8AA05D9A14}" presName="parTx" presStyleLbl="revTx" presStyleIdx="7" presStyleCnt="8">
        <dgm:presLayoutVars>
          <dgm:chMax val="0"/>
          <dgm:chPref val="0"/>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840BE807-DA96-445E-AB1A-0C9B94BC3784}" type="presOf" srcId="{915E1F59-851C-409A-9C25-8D8AA05D9A14}" destId="{BEA960C3-F859-4F3A-B686-EFC0747F147E}" srcOrd="0" destOrd="0" presId="urn:microsoft.com/office/officeart/2018/2/layout/IconVerticalSolidList"/>
    <dgm:cxn modelId="{BDB71B0E-9641-40A0-9A0F-DED3B68BDCC3}" srcId="{B6CB749B-BDE9-475A-814A-FF29CC588680}" destId="{C780F354-6454-40E7-A65E-48C69E54D5EB}" srcOrd="5" destOrd="0" parTransId="{DE26B0AE-C5B6-4375-8D0A-93A7373D9B48}" sibTransId="{FE643D90-CBE8-4C58-BDD6-FAC22779657B}"/>
    <dgm:cxn modelId="{BE895117-252A-4EA7-A8E8-72F730A4E163}" type="presOf" srcId="{F54A10E9-5F6E-41A0-A4BC-FE196C7EF66D}" destId="{742C75B4-1DD2-496F-B2A3-B013A075FBF6}" srcOrd="0" destOrd="0" presId="urn:microsoft.com/office/officeart/2018/2/layout/IconVerticalSolidList"/>
    <dgm:cxn modelId="{D667F12F-3069-4725-B753-CB3296E98BDE}" type="presOf" srcId="{09BB13ED-3F44-4DE5-9F66-D4D0B2C1C51A}" destId="{DB8FDD6D-929E-44C7-8235-3BF9904A98A6}" srcOrd="0" destOrd="0" presId="urn:microsoft.com/office/officeart/2018/2/layout/IconVerticalSolidList"/>
    <dgm:cxn modelId="{8C266540-FF17-40E3-A7E2-803310D6A0FE}" type="presOf" srcId="{C780F354-6454-40E7-A65E-48C69E54D5EB}" destId="{EB38CB64-D48B-43FE-81A1-61E13BAA5396}" srcOrd="0" destOrd="0" presId="urn:microsoft.com/office/officeart/2018/2/layout/IconVerticalSolidList"/>
    <dgm:cxn modelId="{F377FA49-47C3-4895-A25C-AA153A23877D}" srcId="{B6CB749B-BDE9-475A-814A-FF29CC588680}" destId="{915E1F59-851C-409A-9C25-8D8AA05D9A14}" srcOrd="7" destOrd="0" parTransId="{F52D0A26-CC5F-443D-9FFD-152F0F03FF0F}" sibTransId="{085914C6-ECA3-418E-91BE-0AB0A240C4A7}"/>
    <dgm:cxn modelId="{28FB0F5A-D81A-4495-8DF5-01D2A813D142}" type="presOf" srcId="{E10CED63-7DBA-4909-B724-F0EC012891FB}" destId="{A14F6F88-5232-4B4D-BA58-220D8B15795A}" srcOrd="0" destOrd="0" presId="urn:microsoft.com/office/officeart/2018/2/layout/IconVerticalSolidList"/>
    <dgm:cxn modelId="{C59CE75E-15EB-4CCE-8A3B-217A21D29F85}" srcId="{B6CB749B-BDE9-475A-814A-FF29CC588680}" destId="{633E2E83-36E4-4333-8309-54A059B2C6E4}" srcOrd="0" destOrd="0" parTransId="{5FE89351-AB8A-4E84-A03F-8CCD217A5207}" sibTransId="{36585B09-B8E6-4C71-A957-92B7EE3C334E}"/>
    <dgm:cxn modelId="{D3375C63-6828-4926-8E51-BE216AE80FAF}" type="presOf" srcId="{35991BD1-7470-4B06-9713-17C5EFB5D6F3}" destId="{19B94105-2E05-4031-B05A-499F9B417C35}" srcOrd="0" destOrd="0" presId="urn:microsoft.com/office/officeart/2018/2/layout/IconVerticalSolidList"/>
    <dgm:cxn modelId="{CF414D6A-FD87-46A9-A3DA-DCB76CCF5E13}" type="presOf" srcId="{5FB6FE18-45C5-4383-A34C-3F8921F06739}" destId="{1CB5DDAC-3536-4E54-9EF6-5A45A6ABFCC3}" srcOrd="0" destOrd="0" presId="urn:microsoft.com/office/officeart/2018/2/layout/IconVerticalSolidList"/>
    <dgm:cxn modelId="{86477287-D587-457A-BF85-F6625616990A}" type="presOf" srcId="{633E2E83-36E4-4333-8309-54A059B2C6E4}" destId="{3F1807D9-A797-4E53-9640-88AF02814C87}" srcOrd="0" destOrd="0" presId="urn:microsoft.com/office/officeart/2018/2/layout/IconVerticalSolidList"/>
    <dgm:cxn modelId="{A52EB299-74D1-4699-814E-1FF31232C51B}" srcId="{B6CB749B-BDE9-475A-814A-FF29CC588680}" destId="{E10CED63-7DBA-4909-B724-F0EC012891FB}" srcOrd="2" destOrd="0" parTransId="{7071D4CF-46BA-49ED-998B-8CAA304F1DCD}" sibTransId="{7662E4A4-342C-4DC0-B999-2B7F92204209}"/>
    <dgm:cxn modelId="{04FAD7AE-2AEF-4AC9-8516-1F9A234D3E80}" srcId="{B6CB749B-BDE9-475A-814A-FF29CC588680}" destId="{F54A10E9-5F6E-41A0-A4BC-FE196C7EF66D}" srcOrd="3" destOrd="0" parTransId="{1BF72CE9-C5A4-42E3-9EE7-6DF89993A847}" sibTransId="{02E7A9A7-4F8E-463B-A7E9-7A60B1A86117}"/>
    <dgm:cxn modelId="{4ADA62B1-8E4A-45B4-AE40-A90D268A117E}" srcId="{B6CB749B-BDE9-475A-814A-FF29CC588680}" destId="{35991BD1-7470-4B06-9713-17C5EFB5D6F3}" srcOrd="1" destOrd="0" parTransId="{07E78E34-30ED-45BF-AC3C-C06603DAF2F9}" sibTransId="{1F37E369-3A3E-4505-8CD0-116DFD49A277}"/>
    <dgm:cxn modelId="{F35455B8-82F5-4AE5-9247-3941C24F6F09}" type="presOf" srcId="{B6CB749B-BDE9-475A-814A-FF29CC588680}" destId="{F6E4D1D5-450D-4BB6-9EF5-A74AAB857627}" srcOrd="0" destOrd="0" presId="urn:microsoft.com/office/officeart/2018/2/layout/IconVerticalSolidList"/>
    <dgm:cxn modelId="{F45B60C3-F008-44EA-8487-C178E3EF068C}" srcId="{B6CB749B-BDE9-475A-814A-FF29CC588680}" destId="{5FB6FE18-45C5-4383-A34C-3F8921F06739}" srcOrd="4" destOrd="0" parTransId="{ADC1026A-DDF6-4C10-A1BC-6118FB315C00}" sibTransId="{0D6A8932-08C0-4A41-9864-23735B288322}"/>
    <dgm:cxn modelId="{2E11C9B7-0160-487D-BFBD-F86C7FB17EE9}" type="presParOf" srcId="{F6E4D1D5-450D-4BB6-9EF5-A74AAB857627}" destId="{AAB6585C-9D27-447A-BD88-2F0F91D1D6A1}" srcOrd="0" destOrd="0" presId="urn:microsoft.com/office/officeart/2018/2/layout/IconVerticalSolidList"/>
    <dgm:cxn modelId="{3887C55C-2258-4F47-96C4-BE15562C5393}" type="presParOf" srcId="{AAB6585C-9D27-447A-BD88-2F0F91D1D6A1}" destId="{35A8D255-A7B0-4B2E-B933-47E0074148CD}" srcOrd="0" destOrd="0" presId="urn:microsoft.com/office/officeart/2018/2/layout/IconVerticalSolidList"/>
    <dgm:cxn modelId="{E02BF970-43FC-423B-9BBA-11552DC8FF43}" type="presParOf" srcId="{AAB6585C-9D27-447A-BD88-2F0F91D1D6A1}" destId="{AE214544-DC50-48A8-8C40-7A8B97C50DEB}" srcOrd="1" destOrd="0" presId="urn:microsoft.com/office/officeart/2018/2/layout/IconVerticalSolidList"/>
    <dgm:cxn modelId="{F21302D0-9AFA-46D6-854B-5E2A5E7636DC}" type="presParOf" srcId="{AAB6585C-9D27-447A-BD88-2F0F91D1D6A1}" destId="{EC790995-C134-4497-A9C9-DFF29B6E625C}" srcOrd="2" destOrd="0" presId="urn:microsoft.com/office/officeart/2018/2/layout/IconVerticalSolidList"/>
    <dgm:cxn modelId="{89B81CCB-F36E-4D47-84C8-D3D082CCD320}" type="presParOf" srcId="{AAB6585C-9D27-447A-BD88-2F0F91D1D6A1}" destId="{3F1807D9-A797-4E53-9640-88AF02814C87}" srcOrd="3" destOrd="0" presId="urn:microsoft.com/office/officeart/2018/2/layout/IconVerticalSolidList"/>
    <dgm:cxn modelId="{F9A7F3AF-0733-4FCC-A303-32F8A22E3574}" type="presParOf" srcId="{F6E4D1D5-450D-4BB6-9EF5-A74AAB857627}" destId="{010AC2DB-6340-4E26-A7B3-4816213C55B6}" srcOrd="1" destOrd="0" presId="urn:microsoft.com/office/officeart/2018/2/layout/IconVerticalSolidList"/>
    <dgm:cxn modelId="{0E9CFDFE-640C-4073-91B2-5BE5C358AC69}" type="presParOf" srcId="{F6E4D1D5-450D-4BB6-9EF5-A74AAB857627}" destId="{DC691A73-DA47-458A-A280-B43B3478124D}" srcOrd="2" destOrd="0" presId="urn:microsoft.com/office/officeart/2018/2/layout/IconVerticalSolidList"/>
    <dgm:cxn modelId="{BE591041-7328-4E3A-9560-3DF5103CC9C7}" type="presParOf" srcId="{DC691A73-DA47-458A-A280-B43B3478124D}" destId="{8C387C46-C41D-49BE-B3CA-4642FD9D8E3E}" srcOrd="0" destOrd="0" presId="urn:microsoft.com/office/officeart/2018/2/layout/IconVerticalSolidList"/>
    <dgm:cxn modelId="{1914AFC6-A744-44AF-A006-AD863415E490}" type="presParOf" srcId="{DC691A73-DA47-458A-A280-B43B3478124D}" destId="{5BB48165-FC7F-4B76-BD89-37BAED667452}" srcOrd="1" destOrd="0" presId="urn:microsoft.com/office/officeart/2018/2/layout/IconVerticalSolidList"/>
    <dgm:cxn modelId="{AB2980B9-AD2B-41B8-A6BC-19E0503732D1}" type="presParOf" srcId="{DC691A73-DA47-458A-A280-B43B3478124D}" destId="{0C6B6E63-D379-491C-900E-1AC5EA9D9ACC}" srcOrd="2" destOrd="0" presId="urn:microsoft.com/office/officeart/2018/2/layout/IconVerticalSolidList"/>
    <dgm:cxn modelId="{1C457824-1853-4799-A1DF-5BA36EB4FC12}" type="presParOf" srcId="{DC691A73-DA47-458A-A280-B43B3478124D}" destId="{19B94105-2E05-4031-B05A-499F9B417C35}" srcOrd="3" destOrd="0" presId="urn:microsoft.com/office/officeart/2018/2/layout/IconVerticalSolidList"/>
    <dgm:cxn modelId="{6AF1B0B7-8C09-40DF-89F7-390AA60A5E9C}" type="presParOf" srcId="{F6E4D1D5-450D-4BB6-9EF5-A74AAB857627}" destId="{80667135-E957-49D6-82AF-DB06BF7CF018}" srcOrd="3" destOrd="0" presId="urn:microsoft.com/office/officeart/2018/2/layout/IconVerticalSolidList"/>
    <dgm:cxn modelId="{C5B5951C-6885-48EA-8F0F-1B4275C4B4BA}" type="presParOf" srcId="{F6E4D1D5-450D-4BB6-9EF5-A74AAB857627}" destId="{5694E929-5CC0-421A-A9AC-992E81BCCB81}" srcOrd="4" destOrd="0" presId="urn:microsoft.com/office/officeart/2018/2/layout/IconVerticalSolidList"/>
    <dgm:cxn modelId="{18ADAB67-FD6D-4B13-BCA4-43B1AD40516D}" type="presParOf" srcId="{5694E929-5CC0-421A-A9AC-992E81BCCB81}" destId="{5B2BEB2E-63BE-4C1E-9AE7-3DDD9B14B913}" srcOrd="0" destOrd="0" presId="urn:microsoft.com/office/officeart/2018/2/layout/IconVerticalSolidList"/>
    <dgm:cxn modelId="{0AA22749-15D6-4CD2-A2BD-1892E51B854F}" type="presParOf" srcId="{5694E929-5CC0-421A-A9AC-992E81BCCB81}" destId="{655A9796-8CFC-435B-B495-99DBB51E20E0}" srcOrd="1" destOrd="0" presId="urn:microsoft.com/office/officeart/2018/2/layout/IconVerticalSolidList"/>
    <dgm:cxn modelId="{AB235551-1301-4339-96A5-F5378AB33E5B}" type="presParOf" srcId="{5694E929-5CC0-421A-A9AC-992E81BCCB81}" destId="{3E656234-AEE6-43ED-B993-271D8768F9D5}" srcOrd="2" destOrd="0" presId="urn:microsoft.com/office/officeart/2018/2/layout/IconVerticalSolidList"/>
    <dgm:cxn modelId="{7A179CDB-E154-45C9-8ABC-A618D15B9372}" type="presParOf" srcId="{5694E929-5CC0-421A-A9AC-992E81BCCB81}" destId="{A14F6F88-5232-4B4D-BA58-220D8B15795A}" srcOrd="3" destOrd="0" presId="urn:microsoft.com/office/officeart/2018/2/layout/IconVerticalSolidList"/>
    <dgm:cxn modelId="{F1784CA0-DD88-4234-A904-2C6D7E6F4370}" type="presParOf" srcId="{F6E4D1D5-450D-4BB6-9EF5-A74AAB857627}" destId="{1DE7DBCA-13D7-495E-9394-6F7EFC140382}" srcOrd="5" destOrd="0" presId="urn:microsoft.com/office/officeart/2018/2/layout/IconVerticalSolidList"/>
    <dgm:cxn modelId="{C4E39D33-F6EA-45AC-83CE-9629AFE74B91}" type="presParOf" srcId="{F6E4D1D5-450D-4BB6-9EF5-A74AAB857627}" destId="{BED4C641-0682-4060-973B-508521F1B706}" srcOrd="6" destOrd="0" presId="urn:microsoft.com/office/officeart/2018/2/layout/IconVerticalSolidList"/>
    <dgm:cxn modelId="{D8E6101E-3F24-46CD-929F-D44C4B68368F}" type="presParOf" srcId="{BED4C641-0682-4060-973B-508521F1B706}" destId="{F55651C1-DA52-4511-8B4B-6D7DE2E776EB}" srcOrd="0" destOrd="0" presId="urn:microsoft.com/office/officeart/2018/2/layout/IconVerticalSolidList"/>
    <dgm:cxn modelId="{980927B3-7B94-42B9-AD19-C9762A765ABE}" type="presParOf" srcId="{BED4C641-0682-4060-973B-508521F1B706}" destId="{D9CE060D-AEF4-4835-9147-0C073E6217B5}" srcOrd="1" destOrd="0" presId="urn:microsoft.com/office/officeart/2018/2/layout/IconVerticalSolidList"/>
    <dgm:cxn modelId="{1FE12E0A-C768-4831-B9D9-AA751BBC42E1}" type="presParOf" srcId="{BED4C641-0682-4060-973B-508521F1B706}" destId="{738ABB89-EAC2-4A8B-B35A-97ED3379CE57}" srcOrd="2" destOrd="0" presId="urn:microsoft.com/office/officeart/2018/2/layout/IconVerticalSolidList"/>
    <dgm:cxn modelId="{1ECA5CBA-8C6E-4AA5-8401-661E3BEA96FA}" type="presParOf" srcId="{BED4C641-0682-4060-973B-508521F1B706}" destId="{742C75B4-1DD2-496F-B2A3-B013A075FBF6}" srcOrd="3" destOrd="0" presId="urn:microsoft.com/office/officeart/2018/2/layout/IconVerticalSolidList"/>
    <dgm:cxn modelId="{41E2786E-E1E3-4960-8D8E-FA52C8BE6DDE}" type="presParOf" srcId="{F6E4D1D5-450D-4BB6-9EF5-A74AAB857627}" destId="{C80ADB27-DD80-4400-A19C-DC0422C86233}" srcOrd="7" destOrd="0" presId="urn:microsoft.com/office/officeart/2018/2/layout/IconVerticalSolidList"/>
    <dgm:cxn modelId="{65717619-B338-4C30-BF8F-3162C91C983E}" type="presParOf" srcId="{F6E4D1D5-450D-4BB6-9EF5-A74AAB857627}" destId="{A4783BE6-32E4-46E0-97D9-90DDE897EDA9}" srcOrd="8" destOrd="0" presId="urn:microsoft.com/office/officeart/2018/2/layout/IconVerticalSolidList"/>
    <dgm:cxn modelId="{2C46408F-9636-4D16-B076-4DAE954506D5}" type="presParOf" srcId="{A4783BE6-32E4-46E0-97D9-90DDE897EDA9}" destId="{A846676A-C907-4433-B7DD-D9966ADC8972}" srcOrd="0" destOrd="0" presId="urn:microsoft.com/office/officeart/2018/2/layout/IconVerticalSolidList"/>
    <dgm:cxn modelId="{66E5FFC4-2EC5-401C-842F-E0C91DCACC1F}" type="presParOf" srcId="{A4783BE6-32E4-46E0-97D9-90DDE897EDA9}" destId="{F92DC1FB-54ED-4320-9A8A-0C3CCED882CF}" srcOrd="1" destOrd="0" presId="urn:microsoft.com/office/officeart/2018/2/layout/IconVerticalSolidList"/>
    <dgm:cxn modelId="{81807713-C4CC-4A40-A2A2-4571EA6BE3F7}" type="presParOf" srcId="{A4783BE6-32E4-46E0-97D9-90DDE897EDA9}" destId="{1F814604-CF37-4225-83DE-41A6AE39E1FF}" srcOrd="2" destOrd="0" presId="urn:microsoft.com/office/officeart/2018/2/layout/IconVerticalSolidList"/>
    <dgm:cxn modelId="{D9E34114-BCBF-47C6-A99A-0DF4D161BA63}" type="presParOf" srcId="{A4783BE6-32E4-46E0-97D9-90DDE897EDA9}" destId="{1CB5DDAC-3536-4E54-9EF6-5A45A6ABFCC3}" srcOrd="3" destOrd="0" presId="urn:microsoft.com/office/officeart/2018/2/layout/IconVerticalSolidList"/>
    <dgm:cxn modelId="{A6F5D561-E12A-4ACD-A744-1FEC88733900}" type="presParOf" srcId="{F6E4D1D5-450D-4BB6-9EF5-A74AAB857627}" destId="{430ED416-A4B7-466D-B112-B6DACE0486CF}" srcOrd="9" destOrd="0" presId="urn:microsoft.com/office/officeart/2018/2/layout/IconVerticalSolidList"/>
    <dgm:cxn modelId="{A4CA9E3C-31FB-4A6C-A4E8-81C66A378649}" type="presParOf" srcId="{F6E4D1D5-450D-4BB6-9EF5-A74AAB857627}" destId="{F5CB041C-CF40-4363-8278-93FAE187B627}" srcOrd="10" destOrd="0" presId="urn:microsoft.com/office/officeart/2018/2/layout/IconVerticalSolidList"/>
    <dgm:cxn modelId="{33DE9707-D8DD-4789-967E-91F234AE7DB5}" type="presParOf" srcId="{F5CB041C-CF40-4363-8278-93FAE187B627}" destId="{7EAAF8BF-3ED9-4ACA-90BC-67B5DA9E1999}" srcOrd="0" destOrd="0" presId="urn:microsoft.com/office/officeart/2018/2/layout/IconVerticalSolidList"/>
    <dgm:cxn modelId="{4E83C7FE-1677-49AD-8B8E-A9C11A363E33}" type="presParOf" srcId="{F5CB041C-CF40-4363-8278-93FAE187B627}" destId="{A26D0CCA-9323-4C57-8669-7C1AF4FAB488}" srcOrd="1" destOrd="0" presId="urn:microsoft.com/office/officeart/2018/2/layout/IconVerticalSolidList"/>
    <dgm:cxn modelId="{1F1B9568-2F9B-403D-BA35-3CA21A4A4098}" type="presParOf" srcId="{F5CB041C-CF40-4363-8278-93FAE187B627}" destId="{FFEAA04D-DBEC-4ECC-A83E-4F8F26B25011}" srcOrd="2" destOrd="0" presId="urn:microsoft.com/office/officeart/2018/2/layout/IconVerticalSolidList"/>
    <dgm:cxn modelId="{D3A1F00A-1E59-40EF-82D3-B1A57C2C825B}" type="presParOf" srcId="{F5CB041C-CF40-4363-8278-93FAE187B627}" destId="{EB38CB64-D48B-43FE-81A1-61E13BAA5396}" srcOrd="3" destOrd="0" presId="urn:microsoft.com/office/officeart/2018/2/layout/IconVerticalSolidList"/>
    <dgm:cxn modelId="{0627C052-007D-47D5-B7B5-561A81BE6058}" type="presParOf" srcId="{F6E4D1D5-450D-4BB6-9EF5-A74AAB857627}" destId="{D6A95933-8BB9-4B56-97F9-C765F2A54E8A}" srcOrd="11" destOrd="0" presId="urn:microsoft.com/office/officeart/2018/2/layout/IconVerticalSolidList"/>
    <dgm:cxn modelId="{29202C77-D3C1-4E83-837A-C875EB10547D}" type="presParOf" srcId="{F6E4D1D5-450D-4BB6-9EF5-A74AAB857627}" destId="{4C2BCE32-A15C-4F28-88C9-3F597FD09CEE}" srcOrd="12" destOrd="0" presId="urn:microsoft.com/office/officeart/2018/2/layout/IconVerticalSolidList"/>
    <dgm:cxn modelId="{4C6A1FA5-7175-4392-95DB-476FE59E92D7}" type="presParOf" srcId="{4C2BCE32-A15C-4F28-88C9-3F597FD09CEE}" destId="{62FAE7C6-D032-47F5-B9F3-199F1B5BB1B2}" srcOrd="0" destOrd="0" presId="urn:microsoft.com/office/officeart/2018/2/layout/IconVerticalSolidList"/>
    <dgm:cxn modelId="{99BDEC44-7ABE-468E-A808-E50393FC8B86}" type="presParOf" srcId="{4C2BCE32-A15C-4F28-88C9-3F597FD09CEE}" destId="{2D41E8A9-26CE-4AE4-9A8C-4CC66DA3952E}" srcOrd="1" destOrd="0" presId="urn:microsoft.com/office/officeart/2018/2/layout/IconVerticalSolidList"/>
    <dgm:cxn modelId="{38075406-D96E-470B-AAB4-5B9DED7F2951}" type="presParOf" srcId="{4C2BCE32-A15C-4F28-88C9-3F597FD09CEE}" destId="{DFA73B0E-BBCB-4B37-B34F-93EF9475E478}" srcOrd="2" destOrd="0" presId="urn:microsoft.com/office/officeart/2018/2/layout/IconVerticalSolidList"/>
    <dgm:cxn modelId="{0483D5C7-838F-471B-8C15-1761938293FC}" type="presParOf" srcId="{4C2BCE32-A15C-4F28-88C9-3F597FD09CEE}" destId="{DB8FDD6D-929E-44C7-8235-3BF9904A98A6}" srcOrd="3" destOrd="0" presId="urn:microsoft.com/office/officeart/2018/2/layout/IconVerticalSolidList"/>
    <dgm:cxn modelId="{5A754AA0-66FC-454E-A438-00E72656CC06}" type="presParOf" srcId="{F6E4D1D5-450D-4BB6-9EF5-A74AAB857627}" destId="{42DC9432-1F22-4E07-97C5-87EE8B687A0E}" srcOrd="13" destOrd="0" presId="urn:microsoft.com/office/officeart/2018/2/layout/IconVerticalSolidList"/>
    <dgm:cxn modelId="{458AA711-34CA-4AFC-86C1-D40C3B67C831}" type="presParOf" srcId="{F6E4D1D5-450D-4BB6-9EF5-A74AAB857627}" destId="{AF6ACC7D-E3A0-443A-B33E-C36B2003159E}" srcOrd="14" destOrd="0" presId="urn:microsoft.com/office/officeart/2018/2/layout/IconVerticalSolidList"/>
    <dgm:cxn modelId="{74825794-EEBD-4BC6-B881-2CAD971FCE87}" type="presParOf" srcId="{AF6ACC7D-E3A0-443A-B33E-C36B2003159E}" destId="{CE8C15D3-6CFC-4603-A4EE-744BC11C61A8}" srcOrd="0" destOrd="0" presId="urn:microsoft.com/office/officeart/2018/2/layout/IconVerticalSolidList"/>
    <dgm:cxn modelId="{C28BAC0A-6422-4741-9A5A-045FDED26979}" type="presParOf" srcId="{AF6ACC7D-E3A0-443A-B33E-C36B2003159E}" destId="{98295B7D-285C-465F-A09D-8FB91EC45668}" srcOrd="1" destOrd="0" presId="urn:microsoft.com/office/officeart/2018/2/layout/IconVerticalSolidList"/>
    <dgm:cxn modelId="{EB9E2213-66F6-4EBF-A37B-F94BA4196500}" type="presParOf" srcId="{AF6ACC7D-E3A0-443A-B33E-C36B2003159E}" destId="{1CDFCE8C-F274-49C6-843E-7D58F4538D79}" srcOrd="2" destOrd="0" presId="urn:microsoft.com/office/officeart/2018/2/layout/IconVerticalSolidList"/>
    <dgm:cxn modelId="{8B2EF9AA-7CDC-4F6F-99FA-6E8817C4FB57}" type="presParOf" srcId="{AF6ACC7D-E3A0-443A-B33E-C36B2003159E}" destId="{BEA960C3-F859-4F3A-B686-EFC0747F14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CB749B-BDE9-475A-814A-FF29CC58868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33E2E83-36E4-4333-8309-54A059B2C6E4}">
      <dgm:prSet/>
      <dgm:spPr/>
      <dgm:t>
        <a:bodyPr/>
        <a:lstStyle/>
        <a:p>
          <a:pPr>
            <a:lnSpc>
              <a:spcPct val="100000"/>
            </a:lnSpc>
          </a:pPr>
          <a:r>
            <a:rPr lang="en-GB"/>
            <a:t>Azure Billing and Active Directory</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endParaRPr lang="en-US"/>
        </a:p>
      </dgm:t>
    </dgm:pt>
    <dgm:pt modelId="{35991BD1-7470-4B06-9713-17C5EFB5D6F3}">
      <dgm:prSet/>
      <dgm:spPr/>
      <dgm:t>
        <a:bodyPr/>
        <a:lstStyle/>
        <a:p>
          <a:pPr>
            <a:lnSpc>
              <a:spcPct val="100000"/>
            </a:lnSpc>
          </a:pPr>
          <a:r>
            <a:rPr lang="en-GB"/>
            <a:t>Identity and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endParaRPr lang="en-US"/>
        </a:p>
      </dgm:t>
    </dgm:pt>
    <dgm:pt modelId="{E10CED63-7DBA-4909-B724-F0EC012891FB}">
      <dgm:prSet/>
      <dgm:spPr>
        <a:solidFill>
          <a:srgbClr val="CFD5EA"/>
        </a:solidFill>
      </dgm:spPr>
      <dgm:t>
        <a:bodyPr/>
        <a:lstStyle/>
        <a:p>
          <a:pPr>
            <a:lnSpc>
              <a:spcPct val="100000"/>
            </a:lnSpc>
          </a:pPr>
          <a:r>
            <a:rPr lang="en-GB"/>
            <a:t>Resource Organization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endParaRPr lang="en-US"/>
        </a:p>
      </dgm:t>
    </dgm:pt>
    <dgm:pt modelId="{F54A10E9-5F6E-41A0-A4BC-FE196C7EF66D}">
      <dgm:prSet/>
      <dgm:spPr/>
      <dgm:t>
        <a:bodyPr/>
        <a:lstStyle/>
        <a:p>
          <a:pPr>
            <a:lnSpc>
              <a:spcPct val="100000"/>
            </a:lnSpc>
          </a:pPr>
          <a:r>
            <a:rPr lang="en-GB"/>
            <a:t>Network Topology and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endParaRPr lang="en-US"/>
        </a:p>
      </dgm:t>
    </dgm:pt>
    <dgm:pt modelId="{5FB6FE18-45C5-4383-A34C-3F8921F06739}">
      <dgm:prSet/>
      <dgm:spPr/>
      <dgm:t>
        <a:bodyPr/>
        <a:lstStyle/>
        <a:p>
          <a:pPr>
            <a:lnSpc>
              <a:spcPct val="100000"/>
            </a:lnSpc>
          </a:pPr>
          <a:r>
            <a:rPr lang="en-GB">
              <a:solidFill>
                <a:schemeClr val="bg1"/>
              </a:solidFill>
            </a:rPr>
            <a:t>Management</a:t>
          </a:r>
          <a:endParaRPr lang="en-US">
            <a:solidFill>
              <a:schemeClr val="bg1"/>
            </a:solidFill>
          </a:endParaRPr>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endParaRPr lang="en-US"/>
        </a:p>
      </dgm:t>
    </dgm:pt>
    <dgm:pt modelId="{C780F354-6454-40E7-A65E-48C69E54D5EB}">
      <dgm:prSet/>
      <dgm:spPr/>
      <dgm:t>
        <a:bodyPr/>
        <a:lstStyle/>
        <a:p>
          <a:pPr>
            <a:lnSpc>
              <a:spcPct val="100000"/>
            </a:lnSpc>
          </a:pPr>
          <a:r>
            <a:rPr lang="en-US">
              <a:solidFill>
                <a:schemeClr val="bg1"/>
              </a:solidFill>
            </a:rPr>
            <a:t>Governance</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endParaRPr lang="en-US"/>
        </a:p>
      </dgm:t>
    </dgm:pt>
    <dgm:pt modelId="{09BB13ED-3F44-4DE5-9F66-D4D0B2C1C51A}">
      <dgm:prSet/>
      <dgm:spPr/>
      <dgm:t>
        <a:bodyPr/>
        <a:lstStyle/>
        <a:p>
          <a:pPr>
            <a:lnSpc>
              <a:spcPct val="100000"/>
            </a:lnSpc>
          </a:pPr>
          <a:r>
            <a:rPr lang="en-GB">
              <a:solidFill>
                <a:schemeClr val="bg1"/>
              </a:solidFill>
            </a:rPr>
            <a:t>Security</a:t>
          </a:r>
          <a:endParaRPr lang="en-US">
            <a:solidFill>
              <a:schemeClr val="bg1"/>
            </a:solidFill>
          </a:endParaRPr>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endParaRPr lang="en-US"/>
        </a:p>
      </dgm:t>
    </dgm:pt>
    <dgm:pt modelId="{915E1F59-851C-409A-9C25-8D8AA05D9A14}">
      <dgm:prSet/>
      <dgm:spPr/>
      <dgm:t>
        <a:bodyPr/>
        <a:lstStyle/>
        <a:p>
          <a:pPr>
            <a:lnSpc>
              <a:spcPct val="100000"/>
            </a:lnSpc>
          </a:pPr>
          <a:r>
            <a:rPr lang="en-GB">
              <a:solidFill>
                <a:schemeClr val="bg1"/>
              </a:solidFill>
            </a:rPr>
            <a:t>Platform Automation and DevOps</a:t>
          </a:r>
          <a:endParaRPr lang="en-US">
            <a:solidFill>
              <a:schemeClr val="bg1"/>
            </a:solidFill>
          </a:endParaRPr>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F6E4D1D5-450D-4BB6-9EF5-A74AAB857627}" type="pres">
      <dgm:prSet presAssocID="{B6CB749B-BDE9-475A-814A-FF29CC588680}" presName="root" presStyleCnt="0">
        <dgm:presLayoutVars>
          <dgm:dir/>
          <dgm:resizeHandles val="exact"/>
        </dgm:presLayoutVars>
      </dgm:prSet>
      <dgm:spPr/>
    </dgm:pt>
    <dgm:pt modelId="{AAB6585C-9D27-447A-BD88-2F0F91D1D6A1}" type="pres">
      <dgm:prSet presAssocID="{633E2E83-36E4-4333-8309-54A059B2C6E4}" presName="compNode" presStyleCnt="0"/>
      <dgm:spPr/>
    </dgm:pt>
    <dgm:pt modelId="{35A8D255-A7B0-4B2E-B933-47E0074148CD}" type="pres">
      <dgm:prSet presAssocID="{633E2E83-36E4-4333-8309-54A059B2C6E4}" presName="bgRect" presStyleLbl="bgShp" presStyleIdx="0" presStyleCnt="8"/>
      <dgm:spPr>
        <a:solidFill>
          <a:srgbClr val="CFD5EA"/>
        </a:solidFill>
      </dgm:spPr>
    </dgm:pt>
    <dgm:pt modelId="{AE214544-DC50-48A8-8C40-7A8B97C50DE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C790995-C134-4497-A9C9-DFF29B6E625C}" type="pres">
      <dgm:prSet presAssocID="{633E2E83-36E4-4333-8309-54A059B2C6E4}" presName="spaceRect" presStyleCnt="0"/>
      <dgm:spPr/>
    </dgm:pt>
    <dgm:pt modelId="{3F1807D9-A797-4E53-9640-88AF02814C87}" type="pres">
      <dgm:prSet presAssocID="{633E2E83-36E4-4333-8309-54A059B2C6E4}" presName="parTx" presStyleLbl="revTx" presStyleIdx="0" presStyleCnt="8">
        <dgm:presLayoutVars>
          <dgm:chMax val="0"/>
          <dgm:chPref val="0"/>
        </dgm:presLayoutVars>
      </dgm:prSet>
      <dgm:spPr/>
    </dgm:pt>
    <dgm:pt modelId="{010AC2DB-6340-4E26-A7B3-4816213C55B6}" type="pres">
      <dgm:prSet presAssocID="{36585B09-B8E6-4C71-A957-92B7EE3C334E}" presName="sibTrans" presStyleCnt="0"/>
      <dgm:spPr/>
    </dgm:pt>
    <dgm:pt modelId="{DC691A73-DA47-458A-A280-B43B3478124D}" type="pres">
      <dgm:prSet presAssocID="{35991BD1-7470-4B06-9713-17C5EFB5D6F3}" presName="compNode" presStyleCnt="0"/>
      <dgm:spPr/>
    </dgm:pt>
    <dgm:pt modelId="{8C387C46-C41D-49BE-B3CA-4642FD9D8E3E}" type="pres">
      <dgm:prSet presAssocID="{35991BD1-7470-4B06-9713-17C5EFB5D6F3}" presName="bgRect" presStyleLbl="bgShp" presStyleIdx="1" presStyleCnt="8"/>
      <dgm:spPr>
        <a:solidFill>
          <a:srgbClr val="CFD5EA"/>
        </a:solidFill>
      </dgm:spPr>
    </dgm:pt>
    <dgm:pt modelId="{5BB48165-FC7F-4B76-BD89-37BAED667452}"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0C6B6E63-D379-491C-900E-1AC5EA9D9ACC}" type="pres">
      <dgm:prSet presAssocID="{35991BD1-7470-4B06-9713-17C5EFB5D6F3}" presName="spaceRect" presStyleCnt="0"/>
      <dgm:spPr/>
    </dgm:pt>
    <dgm:pt modelId="{19B94105-2E05-4031-B05A-499F9B417C35}" type="pres">
      <dgm:prSet presAssocID="{35991BD1-7470-4B06-9713-17C5EFB5D6F3}" presName="parTx" presStyleLbl="revTx" presStyleIdx="1" presStyleCnt="8">
        <dgm:presLayoutVars>
          <dgm:chMax val="0"/>
          <dgm:chPref val="0"/>
        </dgm:presLayoutVars>
      </dgm:prSet>
      <dgm:spPr/>
    </dgm:pt>
    <dgm:pt modelId="{80667135-E957-49D6-82AF-DB06BF7CF018}" type="pres">
      <dgm:prSet presAssocID="{1F37E369-3A3E-4505-8CD0-116DFD49A277}" presName="sibTrans" presStyleCnt="0"/>
      <dgm:spPr/>
    </dgm:pt>
    <dgm:pt modelId="{5694E929-5CC0-421A-A9AC-992E81BCCB81}" type="pres">
      <dgm:prSet presAssocID="{E10CED63-7DBA-4909-B724-F0EC012891FB}" presName="compNode" presStyleCnt="0"/>
      <dgm:spPr/>
    </dgm:pt>
    <dgm:pt modelId="{5B2BEB2E-63BE-4C1E-9AE7-3DDD9B14B913}" type="pres">
      <dgm:prSet presAssocID="{E10CED63-7DBA-4909-B724-F0EC012891FB}" presName="bgRect" presStyleLbl="bgShp" presStyleIdx="2" presStyleCnt="8"/>
      <dgm:spPr>
        <a:solidFill>
          <a:srgbClr val="CFD5EA"/>
        </a:solidFill>
      </dgm:spPr>
    </dgm:pt>
    <dgm:pt modelId="{655A9796-8CFC-435B-B495-99DBB51E20E0}"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E656234-AEE6-43ED-B993-271D8768F9D5}" type="pres">
      <dgm:prSet presAssocID="{E10CED63-7DBA-4909-B724-F0EC012891FB}" presName="spaceRect" presStyleCnt="0"/>
      <dgm:spPr/>
    </dgm:pt>
    <dgm:pt modelId="{A14F6F88-5232-4B4D-BA58-220D8B15795A}" type="pres">
      <dgm:prSet presAssocID="{E10CED63-7DBA-4909-B724-F0EC012891FB}" presName="parTx" presStyleLbl="revTx" presStyleIdx="2" presStyleCnt="8">
        <dgm:presLayoutVars>
          <dgm:chMax val="0"/>
          <dgm:chPref val="0"/>
        </dgm:presLayoutVars>
      </dgm:prSet>
      <dgm:spPr/>
    </dgm:pt>
    <dgm:pt modelId="{1DE7DBCA-13D7-495E-9394-6F7EFC140382}" type="pres">
      <dgm:prSet presAssocID="{7662E4A4-342C-4DC0-B999-2B7F92204209}" presName="sibTrans" presStyleCnt="0"/>
      <dgm:spPr/>
    </dgm:pt>
    <dgm:pt modelId="{BED4C641-0682-4060-973B-508521F1B706}" type="pres">
      <dgm:prSet presAssocID="{F54A10E9-5F6E-41A0-A4BC-FE196C7EF66D}" presName="compNode" presStyleCnt="0"/>
      <dgm:spPr/>
    </dgm:pt>
    <dgm:pt modelId="{F55651C1-DA52-4511-8B4B-6D7DE2E776EB}" type="pres">
      <dgm:prSet presAssocID="{F54A10E9-5F6E-41A0-A4BC-FE196C7EF66D}" presName="bgRect" presStyleLbl="bgShp" presStyleIdx="3" presStyleCnt="8"/>
      <dgm:spPr>
        <a:solidFill>
          <a:srgbClr val="CFD5EA"/>
        </a:solidFill>
      </dgm:spPr>
    </dgm:pt>
    <dgm:pt modelId="{D9CE060D-AEF4-4835-9147-0C073E6217B5}"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738ABB89-EAC2-4A8B-B35A-97ED3379CE57}" type="pres">
      <dgm:prSet presAssocID="{F54A10E9-5F6E-41A0-A4BC-FE196C7EF66D}" presName="spaceRect" presStyleCnt="0"/>
      <dgm:spPr/>
    </dgm:pt>
    <dgm:pt modelId="{742C75B4-1DD2-496F-B2A3-B013A075FBF6}" type="pres">
      <dgm:prSet presAssocID="{F54A10E9-5F6E-41A0-A4BC-FE196C7EF66D}" presName="parTx" presStyleLbl="revTx" presStyleIdx="3" presStyleCnt="8">
        <dgm:presLayoutVars>
          <dgm:chMax val="0"/>
          <dgm:chPref val="0"/>
        </dgm:presLayoutVars>
      </dgm:prSet>
      <dgm:spPr/>
    </dgm:pt>
    <dgm:pt modelId="{C80ADB27-DD80-4400-A19C-DC0422C86233}" type="pres">
      <dgm:prSet presAssocID="{02E7A9A7-4F8E-463B-A7E9-7A60B1A86117}" presName="sibTrans" presStyleCnt="0"/>
      <dgm:spPr/>
    </dgm:pt>
    <dgm:pt modelId="{A4783BE6-32E4-46E0-97D9-90DDE897EDA9}" type="pres">
      <dgm:prSet presAssocID="{5FB6FE18-45C5-4383-A34C-3F8921F06739}" presName="compNode" presStyleCnt="0"/>
      <dgm:spPr/>
    </dgm:pt>
    <dgm:pt modelId="{A846676A-C907-4433-B7DD-D9966ADC8972}" type="pres">
      <dgm:prSet presAssocID="{5FB6FE18-45C5-4383-A34C-3F8921F06739}" presName="bgRect" presStyleLbl="bgShp" presStyleIdx="4" presStyleCnt="8"/>
      <dgm:spPr>
        <a:solidFill>
          <a:srgbClr val="2F5597"/>
        </a:solidFill>
      </dgm:spPr>
    </dgm:pt>
    <dgm:pt modelId="{F92DC1FB-54ED-4320-9A8A-0C3CCED882CF}"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F814604-CF37-4225-83DE-41A6AE39E1FF}" type="pres">
      <dgm:prSet presAssocID="{5FB6FE18-45C5-4383-A34C-3F8921F06739}" presName="spaceRect" presStyleCnt="0"/>
      <dgm:spPr/>
    </dgm:pt>
    <dgm:pt modelId="{1CB5DDAC-3536-4E54-9EF6-5A45A6ABFCC3}" type="pres">
      <dgm:prSet presAssocID="{5FB6FE18-45C5-4383-A34C-3F8921F06739}" presName="parTx" presStyleLbl="revTx" presStyleIdx="4" presStyleCnt="8">
        <dgm:presLayoutVars>
          <dgm:chMax val="0"/>
          <dgm:chPref val="0"/>
        </dgm:presLayoutVars>
      </dgm:prSet>
      <dgm:spPr/>
    </dgm:pt>
    <dgm:pt modelId="{430ED416-A4B7-466D-B112-B6DACE0486CF}" type="pres">
      <dgm:prSet presAssocID="{0D6A8932-08C0-4A41-9864-23735B288322}" presName="sibTrans" presStyleCnt="0"/>
      <dgm:spPr/>
    </dgm:pt>
    <dgm:pt modelId="{F5CB041C-CF40-4363-8278-93FAE187B627}" type="pres">
      <dgm:prSet presAssocID="{C780F354-6454-40E7-A65E-48C69E54D5EB}" presName="compNode" presStyleCnt="0"/>
      <dgm:spPr/>
    </dgm:pt>
    <dgm:pt modelId="{7EAAF8BF-3ED9-4ACA-90BC-67B5DA9E1999}" type="pres">
      <dgm:prSet presAssocID="{C780F354-6454-40E7-A65E-48C69E54D5EB}" presName="bgRect" presStyleLbl="bgShp" presStyleIdx="5" presStyleCnt="8"/>
      <dgm:spPr>
        <a:solidFill>
          <a:srgbClr val="2F5597"/>
        </a:solidFill>
      </dgm:spPr>
    </dgm:pt>
    <dgm:pt modelId="{A26D0CCA-9323-4C57-8669-7C1AF4FAB488}"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FFEAA04D-DBEC-4ECC-A83E-4F8F26B25011}" type="pres">
      <dgm:prSet presAssocID="{C780F354-6454-40E7-A65E-48C69E54D5EB}" presName="spaceRect" presStyleCnt="0"/>
      <dgm:spPr/>
    </dgm:pt>
    <dgm:pt modelId="{EB38CB64-D48B-43FE-81A1-61E13BAA5396}" type="pres">
      <dgm:prSet presAssocID="{C780F354-6454-40E7-A65E-48C69E54D5EB}" presName="parTx" presStyleLbl="revTx" presStyleIdx="5" presStyleCnt="8">
        <dgm:presLayoutVars>
          <dgm:chMax val="0"/>
          <dgm:chPref val="0"/>
        </dgm:presLayoutVars>
      </dgm:prSet>
      <dgm:spPr/>
    </dgm:pt>
    <dgm:pt modelId="{D6A95933-8BB9-4B56-97F9-C765F2A54E8A}" type="pres">
      <dgm:prSet presAssocID="{FE643D90-CBE8-4C58-BDD6-FAC22779657B}" presName="sibTrans" presStyleCnt="0"/>
      <dgm:spPr/>
    </dgm:pt>
    <dgm:pt modelId="{4C2BCE32-A15C-4F28-88C9-3F597FD09CEE}" type="pres">
      <dgm:prSet presAssocID="{09BB13ED-3F44-4DE5-9F66-D4D0B2C1C51A}" presName="compNode" presStyleCnt="0"/>
      <dgm:spPr/>
    </dgm:pt>
    <dgm:pt modelId="{62FAE7C6-D032-47F5-B9F3-199F1B5BB1B2}" type="pres">
      <dgm:prSet presAssocID="{09BB13ED-3F44-4DE5-9F66-D4D0B2C1C51A}" presName="bgRect" presStyleLbl="bgShp" presStyleIdx="6" presStyleCnt="8"/>
      <dgm:spPr>
        <a:solidFill>
          <a:srgbClr val="2F5597"/>
        </a:solidFill>
      </dgm:spPr>
    </dgm:pt>
    <dgm:pt modelId="{2D41E8A9-26CE-4AE4-9A8C-4CC66DA3952E}"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DFA73B0E-BBCB-4B37-B34F-93EF9475E478}" type="pres">
      <dgm:prSet presAssocID="{09BB13ED-3F44-4DE5-9F66-D4D0B2C1C51A}" presName="spaceRect" presStyleCnt="0"/>
      <dgm:spPr/>
    </dgm:pt>
    <dgm:pt modelId="{DB8FDD6D-929E-44C7-8235-3BF9904A98A6}" type="pres">
      <dgm:prSet presAssocID="{09BB13ED-3F44-4DE5-9F66-D4D0B2C1C51A}" presName="parTx" presStyleLbl="revTx" presStyleIdx="6" presStyleCnt="8">
        <dgm:presLayoutVars>
          <dgm:chMax val="0"/>
          <dgm:chPref val="0"/>
        </dgm:presLayoutVars>
      </dgm:prSet>
      <dgm:spPr/>
    </dgm:pt>
    <dgm:pt modelId="{42DC9432-1F22-4E07-97C5-87EE8B687A0E}" type="pres">
      <dgm:prSet presAssocID="{28237753-4FE3-434B-A333-8C7DB17D7E61}" presName="sibTrans" presStyleCnt="0"/>
      <dgm:spPr/>
    </dgm:pt>
    <dgm:pt modelId="{AF6ACC7D-E3A0-443A-B33E-C36B2003159E}" type="pres">
      <dgm:prSet presAssocID="{915E1F59-851C-409A-9C25-8D8AA05D9A14}" presName="compNode" presStyleCnt="0"/>
      <dgm:spPr/>
    </dgm:pt>
    <dgm:pt modelId="{CE8C15D3-6CFC-4603-A4EE-744BC11C61A8}" type="pres">
      <dgm:prSet presAssocID="{915E1F59-851C-409A-9C25-8D8AA05D9A14}" presName="bgRect" presStyleLbl="bgShp" presStyleIdx="7" presStyleCnt="8" custLinFactNeighborX="-1111"/>
      <dgm:spPr>
        <a:solidFill>
          <a:srgbClr val="2F5597"/>
        </a:solidFill>
      </dgm:spPr>
    </dgm:pt>
    <dgm:pt modelId="{98295B7D-285C-465F-A09D-8FB91EC45668}"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1CDFCE8C-F274-49C6-843E-7D58F4538D79}" type="pres">
      <dgm:prSet presAssocID="{915E1F59-851C-409A-9C25-8D8AA05D9A14}" presName="spaceRect" presStyleCnt="0"/>
      <dgm:spPr/>
    </dgm:pt>
    <dgm:pt modelId="{BEA960C3-F859-4F3A-B686-EFC0747F147E}" type="pres">
      <dgm:prSet presAssocID="{915E1F59-851C-409A-9C25-8D8AA05D9A14}" presName="parTx" presStyleLbl="revTx" presStyleIdx="7" presStyleCnt="8">
        <dgm:presLayoutVars>
          <dgm:chMax val="0"/>
          <dgm:chPref val="0"/>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840BE807-DA96-445E-AB1A-0C9B94BC3784}" type="presOf" srcId="{915E1F59-851C-409A-9C25-8D8AA05D9A14}" destId="{BEA960C3-F859-4F3A-B686-EFC0747F147E}" srcOrd="0" destOrd="0" presId="urn:microsoft.com/office/officeart/2018/2/layout/IconVerticalSolidList"/>
    <dgm:cxn modelId="{BDB71B0E-9641-40A0-9A0F-DED3B68BDCC3}" srcId="{B6CB749B-BDE9-475A-814A-FF29CC588680}" destId="{C780F354-6454-40E7-A65E-48C69E54D5EB}" srcOrd="5" destOrd="0" parTransId="{DE26B0AE-C5B6-4375-8D0A-93A7373D9B48}" sibTransId="{FE643D90-CBE8-4C58-BDD6-FAC22779657B}"/>
    <dgm:cxn modelId="{BE895117-252A-4EA7-A8E8-72F730A4E163}" type="presOf" srcId="{F54A10E9-5F6E-41A0-A4BC-FE196C7EF66D}" destId="{742C75B4-1DD2-496F-B2A3-B013A075FBF6}" srcOrd="0" destOrd="0" presId="urn:microsoft.com/office/officeart/2018/2/layout/IconVerticalSolidList"/>
    <dgm:cxn modelId="{D667F12F-3069-4725-B753-CB3296E98BDE}" type="presOf" srcId="{09BB13ED-3F44-4DE5-9F66-D4D0B2C1C51A}" destId="{DB8FDD6D-929E-44C7-8235-3BF9904A98A6}" srcOrd="0" destOrd="0" presId="urn:microsoft.com/office/officeart/2018/2/layout/IconVerticalSolidList"/>
    <dgm:cxn modelId="{8C266540-FF17-40E3-A7E2-803310D6A0FE}" type="presOf" srcId="{C780F354-6454-40E7-A65E-48C69E54D5EB}" destId="{EB38CB64-D48B-43FE-81A1-61E13BAA5396}" srcOrd="0" destOrd="0" presId="urn:microsoft.com/office/officeart/2018/2/layout/IconVerticalSolidList"/>
    <dgm:cxn modelId="{F377FA49-47C3-4895-A25C-AA153A23877D}" srcId="{B6CB749B-BDE9-475A-814A-FF29CC588680}" destId="{915E1F59-851C-409A-9C25-8D8AA05D9A14}" srcOrd="7" destOrd="0" parTransId="{F52D0A26-CC5F-443D-9FFD-152F0F03FF0F}" sibTransId="{085914C6-ECA3-418E-91BE-0AB0A240C4A7}"/>
    <dgm:cxn modelId="{28FB0F5A-D81A-4495-8DF5-01D2A813D142}" type="presOf" srcId="{E10CED63-7DBA-4909-B724-F0EC012891FB}" destId="{A14F6F88-5232-4B4D-BA58-220D8B15795A}" srcOrd="0" destOrd="0" presId="urn:microsoft.com/office/officeart/2018/2/layout/IconVerticalSolidList"/>
    <dgm:cxn modelId="{C59CE75E-15EB-4CCE-8A3B-217A21D29F85}" srcId="{B6CB749B-BDE9-475A-814A-FF29CC588680}" destId="{633E2E83-36E4-4333-8309-54A059B2C6E4}" srcOrd="0" destOrd="0" parTransId="{5FE89351-AB8A-4E84-A03F-8CCD217A5207}" sibTransId="{36585B09-B8E6-4C71-A957-92B7EE3C334E}"/>
    <dgm:cxn modelId="{D3375C63-6828-4926-8E51-BE216AE80FAF}" type="presOf" srcId="{35991BD1-7470-4B06-9713-17C5EFB5D6F3}" destId="{19B94105-2E05-4031-B05A-499F9B417C35}" srcOrd="0" destOrd="0" presId="urn:microsoft.com/office/officeart/2018/2/layout/IconVerticalSolidList"/>
    <dgm:cxn modelId="{CF414D6A-FD87-46A9-A3DA-DCB76CCF5E13}" type="presOf" srcId="{5FB6FE18-45C5-4383-A34C-3F8921F06739}" destId="{1CB5DDAC-3536-4E54-9EF6-5A45A6ABFCC3}" srcOrd="0" destOrd="0" presId="urn:microsoft.com/office/officeart/2018/2/layout/IconVerticalSolidList"/>
    <dgm:cxn modelId="{86477287-D587-457A-BF85-F6625616990A}" type="presOf" srcId="{633E2E83-36E4-4333-8309-54A059B2C6E4}" destId="{3F1807D9-A797-4E53-9640-88AF02814C87}" srcOrd="0" destOrd="0" presId="urn:microsoft.com/office/officeart/2018/2/layout/IconVerticalSolidList"/>
    <dgm:cxn modelId="{A52EB299-74D1-4699-814E-1FF31232C51B}" srcId="{B6CB749B-BDE9-475A-814A-FF29CC588680}" destId="{E10CED63-7DBA-4909-B724-F0EC012891FB}" srcOrd="2" destOrd="0" parTransId="{7071D4CF-46BA-49ED-998B-8CAA304F1DCD}" sibTransId="{7662E4A4-342C-4DC0-B999-2B7F92204209}"/>
    <dgm:cxn modelId="{04FAD7AE-2AEF-4AC9-8516-1F9A234D3E80}" srcId="{B6CB749B-BDE9-475A-814A-FF29CC588680}" destId="{F54A10E9-5F6E-41A0-A4BC-FE196C7EF66D}" srcOrd="3" destOrd="0" parTransId="{1BF72CE9-C5A4-42E3-9EE7-6DF89993A847}" sibTransId="{02E7A9A7-4F8E-463B-A7E9-7A60B1A86117}"/>
    <dgm:cxn modelId="{4ADA62B1-8E4A-45B4-AE40-A90D268A117E}" srcId="{B6CB749B-BDE9-475A-814A-FF29CC588680}" destId="{35991BD1-7470-4B06-9713-17C5EFB5D6F3}" srcOrd="1" destOrd="0" parTransId="{07E78E34-30ED-45BF-AC3C-C06603DAF2F9}" sibTransId="{1F37E369-3A3E-4505-8CD0-116DFD49A277}"/>
    <dgm:cxn modelId="{F35455B8-82F5-4AE5-9247-3941C24F6F09}" type="presOf" srcId="{B6CB749B-BDE9-475A-814A-FF29CC588680}" destId="{F6E4D1D5-450D-4BB6-9EF5-A74AAB857627}" srcOrd="0" destOrd="0" presId="urn:microsoft.com/office/officeart/2018/2/layout/IconVerticalSolidList"/>
    <dgm:cxn modelId="{F45B60C3-F008-44EA-8487-C178E3EF068C}" srcId="{B6CB749B-BDE9-475A-814A-FF29CC588680}" destId="{5FB6FE18-45C5-4383-A34C-3F8921F06739}" srcOrd="4" destOrd="0" parTransId="{ADC1026A-DDF6-4C10-A1BC-6118FB315C00}" sibTransId="{0D6A8932-08C0-4A41-9864-23735B288322}"/>
    <dgm:cxn modelId="{2E11C9B7-0160-487D-BFBD-F86C7FB17EE9}" type="presParOf" srcId="{F6E4D1D5-450D-4BB6-9EF5-A74AAB857627}" destId="{AAB6585C-9D27-447A-BD88-2F0F91D1D6A1}" srcOrd="0" destOrd="0" presId="urn:microsoft.com/office/officeart/2018/2/layout/IconVerticalSolidList"/>
    <dgm:cxn modelId="{3887C55C-2258-4F47-96C4-BE15562C5393}" type="presParOf" srcId="{AAB6585C-9D27-447A-BD88-2F0F91D1D6A1}" destId="{35A8D255-A7B0-4B2E-B933-47E0074148CD}" srcOrd="0" destOrd="0" presId="urn:microsoft.com/office/officeart/2018/2/layout/IconVerticalSolidList"/>
    <dgm:cxn modelId="{E02BF970-43FC-423B-9BBA-11552DC8FF43}" type="presParOf" srcId="{AAB6585C-9D27-447A-BD88-2F0F91D1D6A1}" destId="{AE214544-DC50-48A8-8C40-7A8B97C50DEB}" srcOrd="1" destOrd="0" presId="urn:microsoft.com/office/officeart/2018/2/layout/IconVerticalSolidList"/>
    <dgm:cxn modelId="{F21302D0-9AFA-46D6-854B-5E2A5E7636DC}" type="presParOf" srcId="{AAB6585C-9D27-447A-BD88-2F0F91D1D6A1}" destId="{EC790995-C134-4497-A9C9-DFF29B6E625C}" srcOrd="2" destOrd="0" presId="urn:microsoft.com/office/officeart/2018/2/layout/IconVerticalSolidList"/>
    <dgm:cxn modelId="{89B81CCB-F36E-4D47-84C8-D3D082CCD320}" type="presParOf" srcId="{AAB6585C-9D27-447A-BD88-2F0F91D1D6A1}" destId="{3F1807D9-A797-4E53-9640-88AF02814C87}" srcOrd="3" destOrd="0" presId="urn:microsoft.com/office/officeart/2018/2/layout/IconVerticalSolidList"/>
    <dgm:cxn modelId="{F9A7F3AF-0733-4FCC-A303-32F8A22E3574}" type="presParOf" srcId="{F6E4D1D5-450D-4BB6-9EF5-A74AAB857627}" destId="{010AC2DB-6340-4E26-A7B3-4816213C55B6}" srcOrd="1" destOrd="0" presId="urn:microsoft.com/office/officeart/2018/2/layout/IconVerticalSolidList"/>
    <dgm:cxn modelId="{0E9CFDFE-640C-4073-91B2-5BE5C358AC69}" type="presParOf" srcId="{F6E4D1D5-450D-4BB6-9EF5-A74AAB857627}" destId="{DC691A73-DA47-458A-A280-B43B3478124D}" srcOrd="2" destOrd="0" presId="urn:microsoft.com/office/officeart/2018/2/layout/IconVerticalSolidList"/>
    <dgm:cxn modelId="{BE591041-7328-4E3A-9560-3DF5103CC9C7}" type="presParOf" srcId="{DC691A73-DA47-458A-A280-B43B3478124D}" destId="{8C387C46-C41D-49BE-B3CA-4642FD9D8E3E}" srcOrd="0" destOrd="0" presId="urn:microsoft.com/office/officeart/2018/2/layout/IconVerticalSolidList"/>
    <dgm:cxn modelId="{1914AFC6-A744-44AF-A006-AD863415E490}" type="presParOf" srcId="{DC691A73-DA47-458A-A280-B43B3478124D}" destId="{5BB48165-FC7F-4B76-BD89-37BAED667452}" srcOrd="1" destOrd="0" presId="urn:microsoft.com/office/officeart/2018/2/layout/IconVerticalSolidList"/>
    <dgm:cxn modelId="{AB2980B9-AD2B-41B8-A6BC-19E0503732D1}" type="presParOf" srcId="{DC691A73-DA47-458A-A280-B43B3478124D}" destId="{0C6B6E63-D379-491C-900E-1AC5EA9D9ACC}" srcOrd="2" destOrd="0" presId="urn:microsoft.com/office/officeart/2018/2/layout/IconVerticalSolidList"/>
    <dgm:cxn modelId="{1C457824-1853-4799-A1DF-5BA36EB4FC12}" type="presParOf" srcId="{DC691A73-DA47-458A-A280-B43B3478124D}" destId="{19B94105-2E05-4031-B05A-499F9B417C35}" srcOrd="3" destOrd="0" presId="urn:microsoft.com/office/officeart/2018/2/layout/IconVerticalSolidList"/>
    <dgm:cxn modelId="{6AF1B0B7-8C09-40DF-89F7-390AA60A5E9C}" type="presParOf" srcId="{F6E4D1D5-450D-4BB6-9EF5-A74AAB857627}" destId="{80667135-E957-49D6-82AF-DB06BF7CF018}" srcOrd="3" destOrd="0" presId="urn:microsoft.com/office/officeart/2018/2/layout/IconVerticalSolidList"/>
    <dgm:cxn modelId="{C5B5951C-6885-48EA-8F0F-1B4275C4B4BA}" type="presParOf" srcId="{F6E4D1D5-450D-4BB6-9EF5-A74AAB857627}" destId="{5694E929-5CC0-421A-A9AC-992E81BCCB81}" srcOrd="4" destOrd="0" presId="urn:microsoft.com/office/officeart/2018/2/layout/IconVerticalSolidList"/>
    <dgm:cxn modelId="{18ADAB67-FD6D-4B13-BCA4-43B1AD40516D}" type="presParOf" srcId="{5694E929-5CC0-421A-A9AC-992E81BCCB81}" destId="{5B2BEB2E-63BE-4C1E-9AE7-3DDD9B14B913}" srcOrd="0" destOrd="0" presId="urn:microsoft.com/office/officeart/2018/2/layout/IconVerticalSolidList"/>
    <dgm:cxn modelId="{0AA22749-15D6-4CD2-A2BD-1892E51B854F}" type="presParOf" srcId="{5694E929-5CC0-421A-A9AC-992E81BCCB81}" destId="{655A9796-8CFC-435B-B495-99DBB51E20E0}" srcOrd="1" destOrd="0" presId="urn:microsoft.com/office/officeart/2018/2/layout/IconVerticalSolidList"/>
    <dgm:cxn modelId="{AB235551-1301-4339-96A5-F5378AB33E5B}" type="presParOf" srcId="{5694E929-5CC0-421A-A9AC-992E81BCCB81}" destId="{3E656234-AEE6-43ED-B993-271D8768F9D5}" srcOrd="2" destOrd="0" presId="urn:microsoft.com/office/officeart/2018/2/layout/IconVerticalSolidList"/>
    <dgm:cxn modelId="{7A179CDB-E154-45C9-8ABC-A618D15B9372}" type="presParOf" srcId="{5694E929-5CC0-421A-A9AC-992E81BCCB81}" destId="{A14F6F88-5232-4B4D-BA58-220D8B15795A}" srcOrd="3" destOrd="0" presId="urn:microsoft.com/office/officeart/2018/2/layout/IconVerticalSolidList"/>
    <dgm:cxn modelId="{F1784CA0-DD88-4234-A904-2C6D7E6F4370}" type="presParOf" srcId="{F6E4D1D5-450D-4BB6-9EF5-A74AAB857627}" destId="{1DE7DBCA-13D7-495E-9394-6F7EFC140382}" srcOrd="5" destOrd="0" presId="urn:microsoft.com/office/officeart/2018/2/layout/IconVerticalSolidList"/>
    <dgm:cxn modelId="{C4E39D33-F6EA-45AC-83CE-9629AFE74B91}" type="presParOf" srcId="{F6E4D1D5-450D-4BB6-9EF5-A74AAB857627}" destId="{BED4C641-0682-4060-973B-508521F1B706}" srcOrd="6" destOrd="0" presId="urn:microsoft.com/office/officeart/2018/2/layout/IconVerticalSolidList"/>
    <dgm:cxn modelId="{D8E6101E-3F24-46CD-929F-D44C4B68368F}" type="presParOf" srcId="{BED4C641-0682-4060-973B-508521F1B706}" destId="{F55651C1-DA52-4511-8B4B-6D7DE2E776EB}" srcOrd="0" destOrd="0" presId="urn:microsoft.com/office/officeart/2018/2/layout/IconVerticalSolidList"/>
    <dgm:cxn modelId="{980927B3-7B94-42B9-AD19-C9762A765ABE}" type="presParOf" srcId="{BED4C641-0682-4060-973B-508521F1B706}" destId="{D9CE060D-AEF4-4835-9147-0C073E6217B5}" srcOrd="1" destOrd="0" presId="urn:microsoft.com/office/officeart/2018/2/layout/IconVerticalSolidList"/>
    <dgm:cxn modelId="{1FE12E0A-C768-4831-B9D9-AA751BBC42E1}" type="presParOf" srcId="{BED4C641-0682-4060-973B-508521F1B706}" destId="{738ABB89-EAC2-4A8B-B35A-97ED3379CE57}" srcOrd="2" destOrd="0" presId="urn:microsoft.com/office/officeart/2018/2/layout/IconVerticalSolidList"/>
    <dgm:cxn modelId="{1ECA5CBA-8C6E-4AA5-8401-661E3BEA96FA}" type="presParOf" srcId="{BED4C641-0682-4060-973B-508521F1B706}" destId="{742C75B4-1DD2-496F-B2A3-B013A075FBF6}" srcOrd="3" destOrd="0" presId="urn:microsoft.com/office/officeart/2018/2/layout/IconVerticalSolidList"/>
    <dgm:cxn modelId="{41E2786E-E1E3-4960-8D8E-FA52C8BE6DDE}" type="presParOf" srcId="{F6E4D1D5-450D-4BB6-9EF5-A74AAB857627}" destId="{C80ADB27-DD80-4400-A19C-DC0422C86233}" srcOrd="7" destOrd="0" presId="urn:microsoft.com/office/officeart/2018/2/layout/IconVerticalSolidList"/>
    <dgm:cxn modelId="{65717619-B338-4C30-BF8F-3162C91C983E}" type="presParOf" srcId="{F6E4D1D5-450D-4BB6-9EF5-A74AAB857627}" destId="{A4783BE6-32E4-46E0-97D9-90DDE897EDA9}" srcOrd="8" destOrd="0" presId="urn:microsoft.com/office/officeart/2018/2/layout/IconVerticalSolidList"/>
    <dgm:cxn modelId="{2C46408F-9636-4D16-B076-4DAE954506D5}" type="presParOf" srcId="{A4783BE6-32E4-46E0-97D9-90DDE897EDA9}" destId="{A846676A-C907-4433-B7DD-D9966ADC8972}" srcOrd="0" destOrd="0" presId="urn:microsoft.com/office/officeart/2018/2/layout/IconVerticalSolidList"/>
    <dgm:cxn modelId="{66E5FFC4-2EC5-401C-842F-E0C91DCACC1F}" type="presParOf" srcId="{A4783BE6-32E4-46E0-97D9-90DDE897EDA9}" destId="{F92DC1FB-54ED-4320-9A8A-0C3CCED882CF}" srcOrd="1" destOrd="0" presId="urn:microsoft.com/office/officeart/2018/2/layout/IconVerticalSolidList"/>
    <dgm:cxn modelId="{81807713-C4CC-4A40-A2A2-4571EA6BE3F7}" type="presParOf" srcId="{A4783BE6-32E4-46E0-97D9-90DDE897EDA9}" destId="{1F814604-CF37-4225-83DE-41A6AE39E1FF}" srcOrd="2" destOrd="0" presId="urn:microsoft.com/office/officeart/2018/2/layout/IconVerticalSolidList"/>
    <dgm:cxn modelId="{D9E34114-BCBF-47C6-A99A-0DF4D161BA63}" type="presParOf" srcId="{A4783BE6-32E4-46E0-97D9-90DDE897EDA9}" destId="{1CB5DDAC-3536-4E54-9EF6-5A45A6ABFCC3}" srcOrd="3" destOrd="0" presId="urn:microsoft.com/office/officeart/2018/2/layout/IconVerticalSolidList"/>
    <dgm:cxn modelId="{A6F5D561-E12A-4ACD-A744-1FEC88733900}" type="presParOf" srcId="{F6E4D1D5-450D-4BB6-9EF5-A74AAB857627}" destId="{430ED416-A4B7-466D-B112-B6DACE0486CF}" srcOrd="9" destOrd="0" presId="urn:microsoft.com/office/officeart/2018/2/layout/IconVerticalSolidList"/>
    <dgm:cxn modelId="{A4CA9E3C-31FB-4A6C-A4E8-81C66A378649}" type="presParOf" srcId="{F6E4D1D5-450D-4BB6-9EF5-A74AAB857627}" destId="{F5CB041C-CF40-4363-8278-93FAE187B627}" srcOrd="10" destOrd="0" presId="urn:microsoft.com/office/officeart/2018/2/layout/IconVerticalSolidList"/>
    <dgm:cxn modelId="{33DE9707-D8DD-4789-967E-91F234AE7DB5}" type="presParOf" srcId="{F5CB041C-CF40-4363-8278-93FAE187B627}" destId="{7EAAF8BF-3ED9-4ACA-90BC-67B5DA9E1999}" srcOrd="0" destOrd="0" presId="urn:microsoft.com/office/officeart/2018/2/layout/IconVerticalSolidList"/>
    <dgm:cxn modelId="{4E83C7FE-1677-49AD-8B8E-A9C11A363E33}" type="presParOf" srcId="{F5CB041C-CF40-4363-8278-93FAE187B627}" destId="{A26D0CCA-9323-4C57-8669-7C1AF4FAB488}" srcOrd="1" destOrd="0" presId="urn:microsoft.com/office/officeart/2018/2/layout/IconVerticalSolidList"/>
    <dgm:cxn modelId="{1F1B9568-2F9B-403D-BA35-3CA21A4A4098}" type="presParOf" srcId="{F5CB041C-CF40-4363-8278-93FAE187B627}" destId="{FFEAA04D-DBEC-4ECC-A83E-4F8F26B25011}" srcOrd="2" destOrd="0" presId="urn:microsoft.com/office/officeart/2018/2/layout/IconVerticalSolidList"/>
    <dgm:cxn modelId="{D3A1F00A-1E59-40EF-82D3-B1A57C2C825B}" type="presParOf" srcId="{F5CB041C-CF40-4363-8278-93FAE187B627}" destId="{EB38CB64-D48B-43FE-81A1-61E13BAA5396}" srcOrd="3" destOrd="0" presId="urn:microsoft.com/office/officeart/2018/2/layout/IconVerticalSolidList"/>
    <dgm:cxn modelId="{0627C052-007D-47D5-B7B5-561A81BE6058}" type="presParOf" srcId="{F6E4D1D5-450D-4BB6-9EF5-A74AAB857627}" destId="{D6A95933-8BB9-4B56-97F9-C765F2A54E8A}" srcOrd="11" destOrd="0" presId="urn:microsoft.com/office/officeart/2018/2/layout/IconVerticalSolidList"/>
    <dgm:cxn modelId="{29202C77-D3C1-4E83-837A-C875EB10547D}" type="presParOf" srcId="{F6E4D1D5-450D-4BB6-9EF5-A74AAB857627}" destId="{4C2BCE32-A15C-4F28-88C9-3F597FD09CEE}" srcOrd="12" destOrd="0" presId="urn:microsoft.com/office/officeart/2018/2/layout/IconVerticalSolidList"/>
    <dgm:cxn modelId="{4C6A1FA5-7175-4392-95DB-476FE59E92D7}" type="presParOf" srcId="{4C2BCE32-A15C-4F28-88C9-3F597FD09CEE}" destId="{62FAE7C6-D032-47F5-B9F3-199F1B5BB1B2}" srcOrd="0" destOrd="0" presId="urn:microsoft.com/office/officeart/2018/2/layout/IconVerticalSolidList"/>
    <dgm:cxn modelId="{99BDEC44-7ABE-468E-A808-E50393FC8B86}" type="presParOf" srcId="{4C2BCE32-A15C-4F28-88C9-3F597FD09CEE}" destId="{2D41E8A9-26CE-4AE4-9A8C-4CC66DA3952E}" srcOrd="1" destOrd="0" presId="urn:microsoft.com/office/officeart/2018/2/layout/IconVerticalSolidList"/>
    <dgm:cxn modelId="{38075406-D96E-470B-AAB4-5B9DED7F2951}" type="presParOf" srcId="{4C2BCE32-A15C-4F28-88C9-3F597FD09CEE}" destId="{DFA73B0E-BBCB-4B37-B34F-93EF9475E478}" srcOrd="2" destOrd="0" presId="urn:microsoft.com/office/officeart/2018/2/layout/IconVerticalSolidList"/>
    <dgm:cxn modelId="{0483D5C7-838F-471B-8C15-1761938293FC}" type="presParOf" srcId="{4C2BCE32-A15C-4F28-88C9-3F597FD09CEE}" destId="{DB8FDD6D-929E-44C7-8235-3BF9904A98A6}" srcOrd="3" destOrd="0" presId="urn:microsoft.com/office/officeart/2018/2/layout/IconVerticalSolidList"/>
    <dgm:cxn modelId="{5A754AA0-66FC-454E-A438-00E72656CC06}" type="presParOf" srcId="{F6E4D1D5-450D-4BB6-9EF5-A74AAB857627}" destId="{42DC9432-1F22-4E07-97C5-87EE8B687A0E}" srcOrd="13" destOrd="0" presId="urn:microsoft.com/office/officeart/2018/2/layout/IconVerticalSolidList"/>
    <dgm:cxn modelId="{458AA711-34CA-4AFC-86C1-D40C3B67C831}" type="presParOf" srcId="{F6E4D1D5-450D-4BB6-9EF5-A74AAB857627}" destId="{AF6ACC7D-E3A0-443A-B33E-C36B2003159E}" srcOrd="14" destOrd="0" presId="urn:microsoft.com/office/officeart/2018/2/layout/IconVerticalSolidList"/>
    <dgm:cxn modelId="{74825794-EEBD-4BC6-B881-2CAD971FCE87}" type="presParOf" srcId="{AF6ACC7D-E3A0-443A-B33E-C36B2003159E}" destId="{CE8C15D3-6CFC-4603-A4EE-744BC11C61A8}" srcOrd="0" destOrd="0" presId="urn:microsoft.com/office/officeart/2018/2/layout/IconVerticalSolidList"/>
    <dgm:cxn modelId="{C28BAC0A-6422-4741-9A5A-045FDED26979}" type="presParOf" srcId="{AF6ACC7D-E3A0-443A-B33E-C36B2003159E}" destId="{98295B7D-285C-465F-A09D-8FB91EC45668}" srcOrd="1" destOrd="0" presId="urn:microsoft.com/office/officeart/2018/2/layout/IconVerticalSolidList"/>
    <dgm:cxn modelId="{EB9E2213-66F6-4EBF-A37B-F94BA4196500}" type="presParOf" srcId="{AF6ACC7D-E3A0-443A-B33E-C36B2003159E}" destId="{1CDFCE8C-F274-49C6-843E-7D58F4538D79}" srcOrd="2" destOrd="0" presId="urn:microsoft.com/office/officeart/2018/2/layout/IconVerticalSolidList"/>
    <dgm:cxn modelId="{8B2EF9AA-7CDC-4F6F-99FA-6E8817C4FB57}" type="presParOf" srcId="{AF6ACC7D-E3A0-443A-B33E-C36B2003159E}" destId="{BEA960C3-F859-4F3A-B686-EFC0747F14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D952FA-E5FC-416B-92DC-D219117EF4D3}" type="doc">
      <dgm:prSet loTypeId="urn:microsoft.com/office/officeart/2005/8/layout/process2" loCatId="process" qsTypeId="urn:microsoft.com/office/officeart/2005/8/quickstyle/simple1" qsCatId="simple" csTypeId="urn:microsoft.com/office/officeart/2005/8/colors/colorful4" csCatId="colorful"/>
      <dgm:spPr/>
      <dgm:t>
        <a:bodyPr/>
        <a:lstStyle/>
        <a:p>
          <a:endParaRPr lang="en-GB"/>
        </a:p>
      </dgm:t>
    </dgm:pt>
    <dgm:pt modelId="{E5D97D04-21B4-4349-9F2D-ED4D2E16151F}">
      <dgm:prSet custT="1"/>
      <dgm:spPr/>
      <dgm:t>
        <a:bodyPr/>
        <a:lstStyle/>
        <a:p>
          <a:r>
            <a:rPr lang="en-US" sz="1100" baseline="0"/>
            <a:t>Mapping</a:t>
          </a:r>
          <a:endParaRPr lang="en-GB" sz="1100"/>
        </a:p>
      </dgm:t>
    </dgm:pt>
    <dgm:pt modelId="{C69A61B8-7D36-4BAF-ABB2-6E8E4E8DC28F}" type="parTrans" cxnId="{BE0E11AD-BC43-4FB1-BF56-86BDF99B10FD}">
      <dgm:prSet/>
      <dgm:spPr/>
      <dgm:t>
        <a:bodyPr/>
        <a:lstStyle/>
        <a:p>
          <a:endParaRPr lang="en-GB" sz="1100"/>
        </a:p>
      </dgm:t>
    </dgm:pt>
    <dgm:pt modelId="{DEEF6D63-5E28-4C90-9FA4-4D1D35142433}" type="sibTrans" cxnId="{BE0E11AD-BC43-4FB1-BF56-86BDF99B10FD}">
      <dgm:prSet custT="1"/>
      <dgm:spPr/>
      <dgm:t>
        <a:bodyPr/>
        <a:lstStyle/>
        <a:p>
          <a:endParaRPr lang="en-GB" sz="1100"/>
        </a:p>
      </dgm:t>
    </dgm:pt>
    <dgm:pt modelId="{C23B1EAC-A3FF-440A-8670-F7B6E3DDF14C}">
      <dgm:prSet custT="1"/>
      <dgm:spPr/>
      <dgm:t>
        <a:bodyPr/>
        <a:lstStyle/>
        <a:p>
          <a:r>
            <a:rPr lang="en-US" sz="1100" baseline="0"/>
            <a:t>Design</a:t>
          </a:r>
          <a:endParaRPr lang="en-GB" sz="1100"/>
        </a:p>
      </dgm:t>
    </dgm:pt>
    <dgm:pt modelId="{C6446304-F54E-4BE4-A866-B0DFD298C5EA}" type="parTrans" cxnId="{1A4FFB80-2FAF-4088-B3BE-330192CEE3CC}">
      <dgm:prSet/>
      <dgm:spPr/>
      <dgm:t>
        <a:bodyPr/>
        <a:lstStyle/>
        <a:p>
          <a:endParaRPr lang="en-GB" sz="1100"/>
        </a:p>
      </dgm:t>
    </dgm:pt>
    <dgm:pt modelId="{324F3911-B03A-40B5-B11A-E59A3BC3BB43}" type="sibTrans" cxnId="{1A4FFB80-2FAF-4088-B3BE-330192CEE3CC}">
      <dgm:prSet custT="1"/>
      <dgm:spPr/>
      <dgm:t>
        <a:bodyPr/>
        <a:lstStyle/>
        <a:p>
          <a:endParaRPr lang="en-GB" sz="1100"/>
        </a:p>
      </dgm:t>
    </dgm:pt>
    <dgm:pt modelId="{24640F37-A879-41C6-AF18-0EF2D508786F}">
      <dgm:prSet custT="1"/>
      <dgm:spPr/>
      <dgm:t>
        <a:bodyPr/>
        <a:lstStyle/>
        <a:p>
          <a:r>
            <a:rPr lang="en-US" sz="1100" baseline="0"/>
            <a:t>Implementation</a:t>
          </a:r>
          <a:endParaRPr lang="en-GB" sz="1100"/>
        </a:p>
      </dgm:t>
    </dgm:pt>
    <dgm:pt modelId="{2EE75B34-7F02-4BD1-B3C9-A55D5004A8A0}" type="parTrans" cxnId="{69644FC6-64E5-4AF9-8520-99833086746C}">
      <dgm:prSet/>
      <dgm:spPr/>
      <dgm:t>
        <a:bodyPr/>
        <a:lstStyle/>
        <a:p>
          <a:endParaRPr lang="en-GB" sz="1100"/>
        </a:p>
      </dgm:t>
    </dgm:pt>
    <dgm:pt modelId="{FFFA557F-F9DF-45B5-84C1-00A177B9FD4D}" type="sibTrans" cxnId="{69644FC6-64E5-4AF9-8520-99833086746C}">
      <dgm:prSet custT="1"/>
      <dgm:spPr/>
      <dgm:t>
        <a:bodyPr/>
        <a:lstStyle/>
        <a:p>
          <a:endParaRPr lang="en-GB" sz="1100"/>
        </a:p>
      </dgm:t>
    </dgm:pt>
    <dgm:pt modelId="{12E6F285-522C-468B-B37A-9B0EFE9D9A48}">
      <dgm:prSet custT="1"/>
      <dgm:spPr/>
      <dgm:t>
        <a:bodyPr/>
        <a:lstStyle/>
        <a:p>
          <a:r>
            <a:rPr lang="en-US" sz="1100" baseline="0"/>
            <a:t>Evidence</a:t>
          </a:r>
          <a:endParaRPr lang="en-GB" sz="1100"/>
        </a:p>
      </dgm:t>
    </dgm:pt>
    <dgm:pt modelId="{7B6DABB8-5792-4241-B0CA-9F619AF006DF}" type="parTrans" cxnId="{1F64B77C-5A8B-4861-A505-73293A301DC0}">
      <dgm:prSet/>
      <dgm:spPr/>
      <dgm:t>
        <a:bodyPr/>
        <a:lstStyle/>
        <a:p>
          <a:endParaRPr lang="en-GB" sz="1100"/>
        </a:p>
      </dgm:t>
    </dgm:pt>
    <dgm:pt modelId="{95C69CFF-3F8D-466D-A780-99AA9D319208}" type="sibTrans" cxnId="{1F64B77C-5A8B-4861-A505-73293A301DC0}">
      <dgm:prSet/>
      <dgm:spPr/>
      <dgm:t>
        <a:bodyPr/>
        <a:lstStyle/>
        <a:p>
          <a:endParaRPr lang="en-GB" sz="1100"/>
        </a:p>
      </dgm:t>
    </dgm:pt>
    <dgm:pt modelId="{3158E985-5051-40AD-922C-946356E185C8}" type="pres">
      <dgm:prSet presAssocID="{4ED952FA-E5FC-416B-92DC-D219117EF4D3}" presName="linearFlow" presStyleCnt="0">
        <dgm:presLayoutVars>
          <dgm:resizeHandles val="exact"/>
        </dgm:presLayoutVars>
      </dgm:prSet>
      <dgm:spPr/>
    </dgm:pt>
    <dgm:pt modelId="{13DBD95D-480F-41F7-A00D-4FF58D25119B}" type="pres">
      <dgm:prSet presAssocID="{E5D97D04-21B4-4349-9F2D-ED4D2E16151F}" presName="node" presStyleLbl="node1" presStyleIdx="0" presStyleCnt="4">
        <dgm:presLayoutVars>
          <dgm:bulletEnabled val="1"/>
        </dgm:presLayoutVars>
      </dgm:prSet>
      <dgm:spPr/>
    </dgm:pt>
    <dgm:pt modelId="{22A9A449-28A3-430F-8EF6-33F2959BAFCB}" type="pres">
      <dgm:prSet presAssocID="{DEEF6D63-5E28-4C90-9FA4-4D1D35142433}" presName="sibTrans" presStyleLbl="sibTrans2D1" presStyleIdx="0" presStyleCnt="3"/>
      <dgm:spPr/>
    </dgm:pt>
    <dgm:pt modelId="{D42E021B-1BCD-42F1-A345-FF013C4ABE17}" type="pres">
      <dgm:prSet presAssocID="{DEEF6D63-5E28-4C90-9FA4-4D1D35142433}" presName="connectorText" presStyleLbl="sibTrans2D1" presStyleIdx="0" presStyleCnt="3"/>
      <dgm:spPr/>
    </dgm:pt>
    <dgm:pt modelId="{DE8E6E8F-FDEA-43C3-BF0E-917D02F16D0C}" type="pres">
      <dgm:prSet presAssocID="{C23B1EAC-A3FF-440A-8670-F7B6E3DDF14C}" presName="node" presStyleLbl="node1" presStyleIdx="1" presStyleCnt="4">
        <dgm:presLayoutVars>
          <dgm:bulletEnabled val="1"/>
        </dgm:presLayoutVars>
      </dgm:prSet>
      <dgm:spPr/>
    </dgm:pt>
    <dgm:pt modelId="{11AE971A-B6DD-469D-83BB-E5031A0BAB12}" type="pres">
      <dgm:prSet presAssocID="{324F3911-B03A-40B5-B11A-E59A3BC3BB43}" presName="sibTrans" presStyleLbl="sibTrans2D1" presStyleIdx="1" presStyleCnt="3"/>
      <dgm:spPr/>
    </dgm:pt>
    <dgm:pt modelId="{0D9783EA-BDC5-48A7-9B0D-694DAF6907CD}" type="pres">
      <dgm:prSet presAssocID="{324F3911-B03A-40B5-B11A-E59A3BC3BB43}" presName="connectorText" presStyleLbl="sibTrans2D1" presStyleIdx="1" presStyleCnt="3"/>
      <dgm:spPr/>
    </dgm:pt>
    <dgm:pt modelId="{97EB680D-46CB-40C6-A668-28C5C8787CBD}" type="pres">
      <dgm:prSet presAssocID="{24640F37-A879-41C6-AF18-0EF2D508786F}" presName="node" presStyleLbl="node1" presStyleIdx="2" presStyleCnt="4">
        <dgm:presLayoutVars>
          <dgm:bulletEnabled val="1"/>
        </dgm:presLayoutVars>
      </dgm:prSet>
      <dgm:spPr/>
    </dgm:pt>
    <dgm:pt modelId="{B5A8E0C3-FF59-4A3B-8471-20B7C453DAF6}" type="pres">
      <dgm:prSet presAssocID="{FFFA557F-F9DF-45B5-84C1-00A177B9FD4D}" presName="sibTrans" presStyleLbl="sibTrans2D1" presStyleIdx="2" presStyleCnt="3"/>
      <dgm:spPr/>
    </dgm:pt>
    <dgm:pt modelId="{93A6BDD7-AB08-4FE1-8B5D-372D1C26A7BF}" type="pres">
      <dgm:prSet presAssocID="{FFFA557F-F9DF-45B5-84C1-00A177B9FD4D}" presName="connectorText" presStyleLbl="sibTrans2D1" presStyleIdx="2" presStyleCnt="3"/>
      <dgm:spPr/>
    </dgm:pt>
    <dgm:pt modelId="{3F20DC66-8B04-4638-8C5B-612AB09956E4}" type="pres">
      <dgm:prSet presAssocID="{12E6F285-522C-468B-B37A-9B0EFE9D9A48}" presName="node" presStyleLbl="node1" presStyleIdx="3" presStyleCnt="4">
        <dgm:presLayoutVars>
          <dgm:bulletEnabled val="1"/>
        </dgm:presLayoutVars>
      </dgm:prSet>
      <dgm:spPr/>
    </dgm:pt>
  </dgm:ptLst>
  <dgm:cxnLst>
    <dgm:cxn modelId="{7E10FD12-3620-4A8D-B1D6-1D49CFDB693E}" type="presOf" srcId="{FFFA557F-F9DF-45B5-84C1-00A177B9FD4D}" destId="{B5A8E0C3-FF59-4A3B-8471-20B7C453DAF6}" srcOrd="0" destOrd="0" presId="urn:microsoft.com/office/officeart/2005/8/layout/process2"/>
    <dgm:cxn modelId="{4239181A-C9A0-4A53-A021-BDF5D64ECD64}" type="presOf" srcId="{E5D97D04-21B4-4349-9F2D-ED4D2E16151F}" destId="{13DBD95D-480F-41F7-A00D-4FF58D25119B}" srcOrd="0" destOrd="0" presId="urn:microsoft.com/office/officeart/2005/8/layout/process2"/>
    <dgm:cxn modelId="{85DA0F1F-623F-4EA5-A169-13C21B26B783}" type="presOf" srcId="{DEEF6D63-5E28-4C90-9FA4-4D1D35142433}" destId="{22A9A449-28A3-430F-8EF6-33F2959BAFCB}" srcOrd="0" destOrd="0" presId="urn:microsoft.com/office/officeart/2005/8/layout/process2"/>
    <dgm:cxn modelId="{5366254C-AB59-4D0A-9384-162099B4BF13}" type="presOf" srcId="{324F3911-B03A-40B5-B11A-E59A3BC3BB43}" destId="{0D9783EA-BDC5-48A7-9B0D-694DAF6907CD}" srcOrd="1" destOrd="0" presId="urn:microsoft.com/office/officeart/2005/8/layout/process2"/>
    <dgm:cxn modelId="{F3DC2C5E-C3F7-42EC-AED2-5BAFBCC795A6}" type="presOf" srcId="{24640F37-A879-41C6-AF18-0EF2D508786F}" destId="{97EB680D-46CB-40C6-A668-28C5C8787CBD}" srcOrd="0" destOrd="0" presId="urn:microsoft.com/office/officeart/2005/8/layout/process2"/>
    <dgm:cxn modelId="{1F64B77C-5A8B-4861-A505-73293A301DC0}" srcId="{4ED952FA-E5FC-416B-92DC-D219117EF4D3}" destId="{12E6F285-522C-468B-B37A-9B0EFE9D9A48}" srcOrd="3" destOrd="0" parTransId="{7B6DABB8-5792-4241-B0CA-9F619AF006DF}" sibTransId="{95C69CFF-3F8D-466D-A780-99AA9D319208}"/>
    <dgm:cxn modelId="{1A4FFB80-2FAF-4088-B3BE-330192CEE3CC}" srcId="{4ED952FA-E5FC-416B-92DC-D219117EF4D3}" destId="{C23B1EAC-A3FF-440A-8670-F7B6E3DDF14C}" srcOrd="1" destOrd="0" parTransId="{C6446304-F54E-4BE4-A866-B0DFD298C5EA}" sibTransId="{324F3911-B03A-40B5-B11A-E59A3BC3BB43}"/>
    <dgm:cxn modelId="{9E3B0989-D249-44B7-963F-BB47049E9A44}" type="presOf" srcId="{FFFA557F-F9DF-45B5-84C1-00A177B9FD4D}" destId="{93A6BDD7-AB08-4FE1-8B5D-372D1C26A7BF}" srcOrd="1" destOrd="0" presId="urn:microsoft.com/office/officeart/2005/8/layout/process2"/>
    <dgm:cxn modelId="{31D0048F-3AE9-4B2D-9F66-41E894FD1B2B}" type="presOf" srcId="{4ED952FA-E5FC-416B-92DC-D219117EF4D3}" destId="{3158E985-5051-40AD-922C-946356E185C8}" srcOrd="0" destOrd="0" presId="urn:microsoft.com/office/officeart/2005/8/layout/process2"/>
    <dgm:cxn modelId="{ED307DAC-330D-49BC-A719-665525004EEB}" type="presOf" srcId="{C23B1EAC-A3FF-440A-8670-F7B6E3DDF14C}" destId="{DE8E6E8F-FDEA-43C3-BF0E-917D02F16D0C}" srcOrd="0" destOrd="0" presId="urn:microsoft.com/office/officeart/2005/8/layout/process2"/>
    <dgm:cxn modelId="{BE0E11AD-BC43-4FB1-BF56-86BDF99B10FD}" srcId="{4ED952FA-E5FC-416B-92DC-D219117EF4D3}" destId="{E5D97D04-21B4-4349-9F2D-ED4D2E16151F}" srcOrd="0" destOrd="0" parTransId="{C69A61B8-7D36-4BAF-ABB2-6E8E4E8DC28F}" sibTransId="{DEEF6D63-5E28-4C90-9FA4-4D1D35142433}"/>
    <dgm:cxn modelId="{9D6F4BAF-810C-497C-A3FE-B15E27CFEA76}" type="presOf" srcId="{324F3911-B03A-40B5-B11A-E59A3BC3BB43}" destId="{11AE971A-B6DD-469D-83BB-E5031A0BAB12}" srcOrd="0" destOrd="0" presId="urn:microsoft.com/office/officeart/2005/8/layout/process2"/>
    <dgm:cxn modelId="{69644FC6-64E5-4AF9-8520-99833086746C}" srcId="{4ED952FA-E5FC-416B-92DC-D219117EF4D3}" destId="{24640F37-A879-41C6-AF18-0EF2D508786F}" srcOrd="2" destOrd="0" parTransId="{2EE75B34-7F02-4BD1-B3C9-A55D5004A8A0}" sibTransId="{FFFA557F-F9DF-45B5-84C1-00A177B9FD4D}"/>
    <dgm:cxn modelId="{427C94CC-8744-4FB9-B642-4BF578DE1851}" type="presOf" srcId="{DEEF6D63-5E28-4C90-9FA4-4D1D35142433}" destId="{D42E021B-1BCD-42F1-A345-FF013C4ABE17}" srcOrd="1" destOrd="0" presId="urn:microsoft.com/office/officeart/2005/8/layout/process2"/>
    <dgm:cxn modelId="{DC02AFF2-8C0C-410C-B4A9-BE17E59DB4C5}" type="presOf" srcId="{12E6F285-522C-468B-B37A-9B0EFE9D9A48}" destId="{3F20DC66-8B04-4638-8C5B-612AB09956E4}" srcOrd="0" destOrd="0" presId="urn:microsoft.com/office/officeart/2005/8/layout/process2"/>
    <dgm:cxn modelId="{2C95764A-0155-4CE2-BEA2-D3F20CF957F9}" type="presParOf" srcId="{3158E985-5051-40AD-922C-946356E185C8}" destId="{13DBD95D-480F-41F7-A00D-4FF58D25119B}" srcOrd="0" destOrd="0" presId="urn:microsoft.com/office/officeart/2005/8/layout/process2"/>
    <dgm:cxn modelId="{F7833FBF-290E-4C30-B2A6-C936419527A7}" type="presParOf" srcId="{3158E985-5051-40AD-922C-946356E185C8}" destId="{22A9A449-28A3-430F-8EF6-33F2959BAFCB}" srcOrd="1" destOrd="0" presId="urn:microsoft.com/office/officeart/2005/8/layout/process2"/>
    <dgm:cxn modelId="{2420F780-4587-4CF6-8772-005E65214B6D}" type="presParOf" srcId="{22A9A449-28A3-430F-8EF6-33F2959BAFCB}" destId="{D42E021B-1BCD-42F1-A345-FF013C4ABE17}" srcOrd="0" destOrd="0" presId="urn:microsoft.com/office/officeart/2005/8/layout/process2"/>
    <dgm:cxn modelId="{C81B9869-1AAB-4D93-9AE1-AA18A1EC290B}" type="presParOf" srcId="{3158E985-5051-40AD-922C-946356E185C8}" destId="{DE8E6E8F-FDEA-43C3-BF0E-917D02F16D0C}" srcOrd="2" destOrd="0" presId="urn:microsoft.com/office/officeart/2005/8/layout/process2"/>
    <dgm:cxn modelId="{83055A5E-2D1B-48B1-82D8-18691C347541}" type="presParOf" srcId="{3158E985-5051-40AD-922C-946356E185C8}" destId="{11AE971A-B6DD-469D-83BB-E5031A0BAB12}" srcOrd="3" destOrd="0" presId="urn:microsoft.com/office/officeart/2005/8/layout/process2"/>
    <dgm:cxn modelId="{811DDE55-F268-4CBA-B93B-3D341EA84EED}" type="presParOf" srcId="{11AE971A-B6DD-469D-83BB-E5031A0BAB12}" destId="{0D9783EA-BDC5-48A7-9B0D-694DAF6907CD}" srcOrd="0" destOrd="0" presId="urn:microsoft.com/office/officeart/2005/8/layout/process2"/>
    <dgm:cxn modelId="{666EF8DD-416B-4D88-888C-527397CA2179}" type="presParOf" srcId="{3158E985-5051-40AD-922C-946356E185C8}" destId="{97EB680D-46CB-40C6-A668-28C5C8787CBD}" srcOrd="4" destOrd="0" presId="urn:microsoft.com/office/officeart/2005/8/layout/process2"/>
    <dgm:cxn modelId="{1F137056-B669-4CFB-8D18-D44E9BFB897B}" type="presParOf" srcId="{3158E985-5051-40AD-922C-946356E185C8}" destId="{B5A8E0C3-FF59-4A3B-8471-20B7C453DAF6}" srcOrd="5" destOrd="0" presId="urn:microsoft.com/office/officeart/2005/8/layout/process2"/>
    <dgm:cxn modelId="{35AA0ACE-5AF1-4CCA-8E5D-DFEA31FA3700}" type="presParOf" srcId="{B5A8E0C3-FF59-4A3B-8471-20B7C453DAF6}" destId="{93A6BDD7-AB08-4FE1-8B5D-372D1C26A7BF}" srcOrd="0" destOrd="0" presId="urn:microsoft.com/office/officeart/2005/8/layout/process2"/>
    <dgm:cxn modelId="{A1B58CAE-3A5A-4763-A47D-B8B0ACD24EFE}" type="presParOf" srcId="{3158E985-5051-40AD-922C-946356E185C8}" destId="{3F20DC66-8B04-4638-8C5B-612AB09956E4}"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6BE918-6013-4EA4-B037-9C8D6D9B3731}" type="doc">
      <dgm:prSet loTypeId="urn:microsoft.com/office/officeart/2005/8/layout/architecture" loCatId="hierarchy" qsTypeId="urn:microsoft.com/office/officeart/2005/8/quickstyle/simple2" qsCatId="simple" csTypeId="urn:microsoft.com/office/officeart/2005/8/colors/accent2_3" csCatId="accent2" phldr="1"/>
      <dgm:spPr/>
      <dgm:t>
        <a:bodyPr/>
        <a:lstStyle/>
        <a:p>
          <a:endParaRPr lang="en-GB"/>
        </a:p>
      </dgm:t>
    </dgm:pt>
    <dgm:pt modelId="{11D9FEE2-99E7-4F2F-85C8-740FE2160F19}">
      <dgm:prSet custT="1"/>
      <dgm:spPr/>
      <dgm:t>
        <a:bodyPr/>
        <a:lstStyle/>
        <a:p>
          <a:r>
            <a:rPr lang="en-GB" sz="1100" baseline="0"/>
            <a:t>Azure Fabric</a:t>
          </a:r>
        </a:p>
        <a:p>
          <a:r>
            <a:rPr lang="en-GB" sz="1100" baseline="0"/>
            <a:t>(Compliance and Certifications)</a:t>
          </a:r>
          <a:endParaRPr lang="en-GB" sz="1100"/>
        </a:p>
      </dgm:t>
    </dgm:pt>
    <dgm:pt modelId="{F89FFE09-2105-4FAB-912C-357F4FF3943D}" type="parTrans" cxnId="{4F5F5DCC-9688-40F3-9100-01E655D17E95}">
      <dgm:prSet/>
      <dgm:spPr/>
      <dgm:t>
        <a:bodyPr/>
        <a:lstStyle/>
        <a:p>
          <a:endParaRPr lang="en-GB" sz="1100"/>
        </a:p>
      </dgm:t>
    </dgm:pt>
    <dgm:pt modelId="{451D28DD-D499-4C0A-8E87-8F1B5F4A63A5}" type="sibTrans" cxnId="{4F5F5DCC-9688-40F3-9100-01E655D17E95}">
      <dgm:prSet/>
      <dgm:spPr/>
      <dgm:t>
        <a:bodyPr/>
        <a:lstStyle/>
        <a:p>
          <a:endParaRPr lang="en-GB" sz="1100"/>
        </a:p>
      </dgm:t>
    </dgm:pt>
    <dgm:pt modelId="{D4DC0076-EDD1-4CAF-80E8-0FC255A7FC83}">
      <dgm:prSet custT="1"/>
      <dgm:spPr/>
      <dgm:t>
        <a:bodyPr/>
        <a:lstStyle/>
        <a:p>
          <a:r>
            <a:rPr lang="en-GB" sz="1100" baseline="0"/>
            <a:t>Azure Foundations</a:t>
          </a:r>
        </a:p>
        <a:p>
          <a:r>
            <a:rPr lang="en-GB" sz="1100" baseline="0"/>
            <a:t>(Built-in, Deployed, Enabled)</a:t>
          </a:r>
          <a:endParaRPr lang="en-GB" sz="1100"/>
        </a:p>
      </dgm:t>
    </dgm:pt>
    <dgm:pt modelId="{3D3A145C-369B-4AEA-A16B-40EA96A756EE}" type="parTrans" cxnId="{0C6E1072-7095-4695-8048-848DC8F1F7BD}">
      <dgm:prSet/>
      <dgm:spPr/>
      <dgm:t>
        <a:bodyPr/>
        <a:lstStyle/>
        <a:p>
          <a:endParaRPr lang="en-GB" sz="1100"/>
        </a:p>
      </dgm:t>
    </dgm:pt>
    <dgm:pt modelId="{C5980B5A-6B4D-4658-953B-754D323E1AF9}" type="sibTrans" cxnId="{0C6E1072-7095-4695-8048-848DC8F1F7BD}">
      <dgm:prSet/>
      <dgm:spPr/>
      <dgm:t>
        <a:bodyPr/>
        <a:lstStyle/>
        <a:p>
          <a:endParaRPr lang="en-GB" sz="1100"/>
        </a:p>
      </dgm:t>
    </dgm:pt>
    <dgm:pt modelId="{DC43E6EC-6978-446E-BE66-4879DB2937E7}">
      <dgm:prSet custT="1"/>
      <dgm:spPr/>
      <dgm:t>
        <a:bodyPr/>
        <a:lstStyle/>
        <a:p>
          <a:r>
            <a:rPr lang="en-GB" sz="1100" baseline="0"/>
            <a:t>Platform as a Service</a:t>
          </a:r>
        </a:p>
      </dgm:t>
    </dgm:pt>
    <dgm:pt modelId="{E9837DC4-FDFE-4D43-A57C-E5737751B2D8}" type="parTrans" cxnId="{E61DC6A2-5546-4392-A6F2-6E86CD376D74}">
      <dgm:prSet/>
      <dgm:spPr/>
      <dgm:t>
        <a:bodyPr/>
        <a:lstStyle/>
        <a:p>
          <a:endParaRPr lang="en-GB" sz="1100"/>
        </a:p>
      </dgm:t>
    </dgm:pt>
    <dgm:pt modelId="{3ECDCB40-D0CB-43A3-8824-249B2A3870B2}" type="sibTrans" cxnId="{E61DC6A2-5546-4392-A6F2-6E86CD376D74}">
      <dgm:prSet/>
      <dgm:spPr/>
      <dgm:t>
        <a:bodyPr/>
        <a:lstStyle/>
        <a:p>
          <a:endParaRPr lang="en-GB" sz="1100"/>
        </a:p>
      </dgm:t>
    </dgm:pt>
    <dgm:pt modelId="{866F77D6-6E09-4C31-8BEA-AAD74FCFD642}">
      <dgm:prSet custT="1"/>
      <dgm:spPr/>
      <dgm:t>
        <a:bodyPr/>
        <a:lstStyle/>
        <a:p>
          <a:r>
            <a:rPr lang="en-GB" sz="1100" baseline="0"/>
            <a:t>Infrastructure as a Service</a:t>
          </a:r>
        </a:p>
      </dgm:t>
    </dgm:pt>
    <dgm:pt modelId="{8DAA837E-38DD-4032-B5F0-A761FF1DED03}" type="parTrans" cxnId="{4660FB94-DA18-4D61-8227-1B5D9C8D064F}">
      <dgm:prSet/>
      <dgm:spPr/>
      <dgm:t>
        <a:bodyPr/>
        <a:lstStyle/>
        <a:p>
          <a:endParaRPr lang="en-GB" sz="1100"/>
        </a:p>
      </dgm:t>
    </dgm:pt>
    <dgm:pt modelId="{15CDD4FA-6060-479C-9268-B824E275F070}" type="sibTrans" cxnId="{4660FB94-DA18-4D61-8227-1B5D9C8D064F}">
      <dgm:prSet/>
      <dgm:spPr/>
      <dgm:t>
        <a:bodyPr/>
        <a:lstStyle/>
        <a:p>
          <a:endParaRPr lang="en-GB" sz="1100"/>
        </a:p>
      </dgm:t>
    </dgm:pt>
    <dgm:pt modelId="{8B7C7853-ACF9-4246-BD6A-019D315831F4}">
      <dgm:prSet custT="1"/>
      <dgm:spPr/>
      <dgm:t>
        <a:bodyPr/>
        <a:lstStyle/>
        <a:p>
          <a:r>
            <a:rPr lang="en-GB" sz="1100"/>
            <a:t>Containers</a:t>
          </a:r>
        </a:p>
      </dgm:t>
    </dgm:pt>
    <dgm:pt modelId="{278E27BB-55E2-4219-AA8A-EE20C3E5A36D}" type="parTrans" cxnId="{50F7DBD5-535D-4673-8D50-EEFCFF7ECFE9}">
      <dgm:prSet/>
      <dgm:spPr/>
      <dgm:t>
        <a:bodyPr/>
        <a:lstStyle/>
        <a:p>
          <a:endParaRPr lang="en-GB" sz="1100"/>
        </a:p>
      </dgm:t>
    </dgm:pt>
    <dgm:pt modelId="{115A2B0C-7D19-4032-8D84-9FDCC0FBB140}" type="sibTrans" cxnId="{50F7DBD5-535D-4673-8D50-EEFCFF7ECFE9}">
      <dgm:prSet/>
      <dgm:spPr/>
      <dgm:t>
        <a:bodyPr/>
        <a:lstStyle/>
        <a:p>
          <a:endParaRPr lang="en-GB" sz="1100"/>
        </a:p>
      </dgm:t>
    </dgm:pt>
    <dgm:pt modelId="{B3B269AE-B442-4D81-9B46-173A23F9A5A1}">
      <dgm:prSet custT="1"/>
      <dgm:spPr/>
      <dgm:t>
        <a:bodyPr/>
        <a:lstStyle/>
        <a:p>
          <a:r>
            <a:rPr lang="en-GB" sz="1100"/>
            <a:t>Serverless</a:t>
          </a:r>
        </a:p>
      </dgm:t>
    </dgm:pt>
    <dgm:pt modelId="{694BB90B-73E0-47EE-BE24-DE701CC03CC3}" type="parTrans" cxnId="{E101D335-C08A-4BF3-9F4C-810F0E54F5DA}">
      <dgm:prSet/>
      <dgm:spPr/>
      <dgm:t>
        <a:bodyPr/>
        <a:lstStyle/>
        <a:p>
          <a:endParaRPr lang="en-GB" sz="1100"/>
        </a:p>
      </dgm:t>
    </dgm:pt>
    <dgm:pt modelId="{B5252F04-C740-4E0D-8494-6556DE37594D}" type="sibTrans" cxnId="{E101D335-C08A-4BF3-9F4C-810F0E54F5DA}">
      <dgm:prSet/>
      <dgm:spPr/>
      <dgm:t>
        <a:bodyPr/>
        <a:lstStyle/>
        <a:p>
          <a:endParaRPr lang="en-GB" sz="1100"/>
        </a:p>
      </dgm:t>
    </dgm:pt>
    <dgm:pt modelId="{638615B7-9A0A-40F6-9D10-15105110DED4}">
      <dgm:prSet custT="1"/>
      <dgm:spPr/>
      <dgm:t>
        <a:bodyPr/>
        <a:lstStyle/>
        <a:p>
          <a:r>
            <a:rPr lang="en-GB" sz="1100"/>
            <a:t>Compliant VM</a:t>
          </a:r>
        </a:p>
      </dgm:t>
    </dgm:pt>
    <dgm:pt modelId="{3D720517-0457-422D-A7F1-27C4D7702991}" type="parTrans" cxnId="{95485D6B-C8B6-4831-92CD-8C18532003FA}">
      <dgm:prSet/>
      <dgm:spPr/>
      <dgm:t>
        <a:bodyPr/>
        <a:lstStyle/>
        <a:p>
          <a:endParaRPr lang="en-GB" sz="1100"/>
        </a:p>
      </dgm:t>
    </dgm:pt>
    <dgm:pt modelId="{B25D8C7A-B375-4848-BFE8-C2187B565827}" type="sibTrans" cxnId="{95485D6B-C8B6-4831-92CD-8C18532003FA}">
      <dgm:prSet/>
      <dgm:spPr/>
      <dgm:t>
        <a:bodyPr/>
        <a:lstStyle/>
        <a:p>
          <a:endParaRPr lang="en-GB" sz="1100"/>
        </a:p>
      </dgm:t>
    </dgm:pt>
    <dgm:pt modelId="{3F89D330-1C34-4BE2-9B9D-8C4DC3C77EDA}" type="pres">
      <dgm:prSet presAssocID="{666BE918-6013-4EA4-B037-9C8D6D9B3731}" presName="Name0" presStyleCnt="0">
        <dgm:presLayoutVars>
          <dgm:chPref val="1"/>
          <dgm:dir/>
          <dgm:animOne val="branch"/>
          <dgm:animLvl val="lvl"/>
          <dgm:resizeHandles/>
        </dgm:presLayoutVars>
      </dgm:prSet>
      <dgm:spPr/>
    </dgm:pt>
    <dgm:pt modelId="{DDF1E5C8-8F55-4A10-BCBE-8803547352FE}" type="pres">
      <dgm:prSet presAssocID="{11D9FEE2-99E7-4F2F-85C8-740FE2160F19}" presName="vertOne" presStyleCnt="0"/>
      <dgm:spPr/>
    </dgm:pt>
    <dgm:pt modelId="{F41753D6-E83B-4B09-9FDB-B9A6A801EBE6}" type="pres">
      <dgm:prSet presAssocID="{11D9FEE2-99E7-4F2F-85C8-740FE2160F19}" presName="txOne" presStyleLbl="node0" presStyleIdx="0" presStyleCnt="1">
        <dgm:presLayoutVars>
          <dgm:chPref val="3"/>
        </dgm:presLayoutVars>
      </dgm:prSet>
      <dgm:spPr/>
    </dgm:pt>
    <dgm:pt modelId="{06C6E1FA-99F0-4B60-9EFC-1F2748A32389}" type="pres">
      <dgm:prSet presAssocID="{11D9FEE2-99E7-4F2F-85C8-740FE2160F19}" presName="parTransOne" presStyleCnt="0"/>
      <dgm:spPr/>
    </dgm:pt>
    <dgm:pt modelId="{74497B1D-B9D1-457B-A952-8117DFAF827F}" type="pres">
      <dgm:prSet presAssocID="{11D9FEE2-99E7-4F2F-85C8-740FE2160F19}" presName="horzOne" presStyleCnt="0"/>
      <dgm:spPr/>
    </dgm:pt>
    <dgm:pt modelId="{38AEE4B7-3D17-4F74-A405-D950D8DE83A7}" type="pres">
      <dgm:prSet presAssocID="{D4DC0076-EDD1-4CAF-80E8-0FC255A7FC83}" presName="vertTwo" presStyleCnt="0"/>
      <dgm:spPr/>
    </dgm:pt>
    <dgm:pt modelId="{E17ECCD0-75AA-49E2-AAEB-05704E98FDBC}" type="pres">
      <dgm:prSet presAssocID="{D4DC0076-EDD1-4CAF-80E8-0FC255A7FC83}" presName="txTwo" presStyleLbl="node2" presStyleIdx="0" presStyleCnt="1">
        <dgm:presLayoutVars>
          <dgm:chPref val="3"/>
        </dgm:presLayoutVars>
      </dgm:prSet>
      <dgm:spPr/>
    </dgm:pt>
    <dgm:pt modelId="{14211B4F-59DF-440F-A63C-957D55AB67D8}" type="pres">
      <dgm:prSet presAssocID="{D4DC0076-EDD1-4CAF-80E8-0FC255A7FC83}" presName="parTransTwo" presStyleCnt="0"/>
      <dgm:spPr/>
    </dgm:pt>
    <dgm:pt modelId="{F159D0B7-5D8F-476B-9B09-DB2409EE57DA}" type="pres">
      <dgm:prSet presAssocID="{D4DC0076-EDD1-4CAF-80E8-0FC255A7FC83}" presName="horzTwo" presStyleCnt="0"/>
      <dgm:spPr/>
    </dgm:pt>
    <dgm:pt modelId="{C5F6E610-D89C-4616-9782-705BF3EB3E0C}" type="pres">
      <dgm:prSet presAssocID="{DC43E6EC-6978-446E-BE66-4879DB2937E7}" presName="vertThree" presStyleCnt="0"/>
      <dgm:spPr/>
    </dgm:pt>
    <dgm:pt modelId="{91BE54D6-9BDC-4C52-B31B-B0A5DA3C6819}" type="pres">
      <dgm:prSet presAssocID="{DC43E6EC-6978-446E-BE66-4879DB2937E7}" presName="txThree" presStyleLbl="node3" presStyleIdx="0" presStyleCnt="2">
        <dgm:presLayoutVars>
          <dgm:chPref val="3"/>
        </dgm:presLayoutVars>
      </dgm:prSet>
      <dgm:spPr/>
    </dgm:pt>
    <dgm:pt modelId="{4DFA214A-2FD8-4F17-9027-DBC7FA089BA9}" type="pres">
      <dgm:prSet presAssocID="{DC43E6EC-6978-446E-BE66-4879DB2937E7}" presName="parTransThree" presStyleCnt="0"/>
      <dgm:spPr/>
    </dgm:pt>
    <dgm:pt modelId="{64780954-9558-426F-B1B2-6EB0C7D3E894}" type="pres">
      <dgm:prSet presAssocID="{DC43E6EC-6978-446E-BE66-4879DB2937E7}" presName="horzThree" presStyleCnt="0"/>
      <dgm:spPr/>
    </dgm:pt>
    <dgm:pt modelId="{6F8A3C44-6683-4D76-9967-6E1392E82616}" type="pres">
      <dgm:prSet presAssocID="{8B7C7853-ACF9-4246-BD6A-019D315831F4}" presName="vertFour" presStyleCnt="0">
        <dgm:presLayoutVars>
          <dgm:chPref val="3"/>
        </dgm:presLayoutVars>
      </dgm:prSet>
      <dgm:spPr/>
    </dgm:pt>
    <dgm:pt modelId="{DC6F79A2-3F13-404D-85E3-136BBA055FA6}" type="pres">
      <dgm:prSet presAssocID="{8B7C7853-ACF9-4246-BD6A-019D315831F4}" presName="txFour" presStyleLbl="node4" presStyleIdx="0" presStyleCnt="3">
        <dgm:presLayoutVars>
          <dgm:chPref val="3"/>
        </dgm:presLayoutVars>
      </dgm:prSet>
      <dgm:spPr/>
    </dgm:pt>
    <dgm:pt modelId="{F1DB4D21-38F5-4E3A-A9F8-A5ED6FDFB312}" type="pres">
      <dgm:prSet presAssocID="{8B7C7853-ACF9-4246-BD6A-019D315831F4}" presName="horzFour" presStyleCnt="0"/>
      <dgm:spPr/>
    </dgm:pt>
    <dgm:pt modelId="{F342172A-A7FA-44DB-8D75-D1A4B0B6C814}" type="pres">
      <dgm:prSet presAssocID="{115A2B0C-7D19-4032-8D84-9FDCC0FBB140}" presName="sibSpaceFour" presStyleCnt="0"/>
      <dgm:spPr/>
    </dgm:pt>
    <dgm:pt modelId="{229A24E4-4F2B-491B-8C4E-16F8A7BCEE97}" type="pres">
      <dgm:prSet presAssocID="{B3B269AE-B442-4D81-9B46-173A23F9A5A1}" presName="vertFour" presStyleCnt="0">
        <dgm:presLayoutVars>
          <dgm:chPref val="3"/>
        </dgm:presLayoutVars>
      </dgm:prSet>
      <dgm:spPr/>
    </dgm:pt>
    <dgm:pt modelId="{F27FF233-187B-42B2-A12F-A6DCB87735CB}" type="pres">
      <dgm:prSet presAssocID="{B3B269AE-B442-4D81-9B46-173A23F9A5A1}" presName="txFour" presStyleLbl="node4" presStyleIdx="1" presStyleCnt="3">
        <dgm:presLayoutVars>
          <dgm:chPref val="3"/>
        </dgm:presLayoutVars>
      </dgm:prSet>
      <dgm:spPr/>
    </dgm:pt>
    <dgm:pt modelId="{B4A3A062-FB96-43F9-AB06-B9185FE090A1}" type="pres">
      <dgm:prSet presAssocID="{B3B269AE-B442-4D81-9B46-173A23F9A5A1}" presName="horzFour" presStyleCnt="0"/>
      <dgm:spPr/>
    </dgm:pt>
    <dgm:pt modelId="{7209E95B-9B0F-49F8-9ADD-B6CB200C92A1}" type="pres">
      <dgm:prSet presAssocID="{3ECDCB40-D0CB-43A3-8824-249B2A3870B2}" presName="sibSpaceThree" presStyleCnt="0"/>
      <dgm:spPr/>
    </dgm:pt>
    <dgm:pt modelId="{0528DD30-427B-4506-8B53-608F24570B99}" type="pres">
      <dgm:prSet presAssocID="{866F77D6-6E09-4C31-8BEA-AAD74FCFD642}" presName="vertThree" presStyleCnt="0"/>
      <dgm:spPr/>
    </dgm:pt>
    <dgm:pt modelId="{A77D1678-8FE1-4187-9D81-0E1EAE2D6324}" type="pres">
      <dgm:prSet presAssocID="{866F77D6-6E09-4C31-8BEA-AAD74FCFD642}" presName="txThree" presStyleLbl="node3" presStyleIdx="1" presStyleCnt="2">
        <dgm:presLayoutVars>
          <dgm:chPref val="3"/>
        </dgm:presLayoutVars>
      </dgm:prSet>
      <dgm:spPr/>
    </dgm:pt>
    <dgm:pt modelId="{DB63E88B-0D8E-4364-A3DA-7303B44FBEC7}" type="pres">
      <dgm:prSet presAssocID="{866F77D6-6E09-4C31-8BEA-AAD74FCFD642}" presName="parTransThree" presStyleCnt="0"/>
      <dgm:spPr/>
    </dgm:pt>
    <dgm:pt modelId="{AF754167-EF4E-4FAA-898B-C31F525BC847}" type="pres">
      <dgm:prSet presAssocID="{866F77D6-6E09-4C31-8BEA-AAD74FCFD642}" presName="horzThree" presStyleCnt="0"/>
      <dgm:spPr/>
    </dgm:pt>
    <dgm:pt modelId="{F3BC8CDA-8459-40C3-BB79-528E50CBE033}" type="pres">
      <dgm:prSet presAssocID="{638615B7-9A0A-40F6-9D10-15105110DED4}" presName="vertFour" presStyleCnt="0">
        <dgm:presLayoutVars>
          <dgm:chPref val="3"/>
        </dgm:presLayoutVars>
      </dgm:prSet>
      <dgm:spPr/>
    </dgm:pt>
    <dgm:pt modelId="{A9C67FC9-2755-4A83-9E03-62705F646C40}" type="pres">
      <dgm:prSet presAssocID="{638615B7-9A0A-40F6-9D10-15105110DED4}" presName="txFour" presStyleLbl="node4" presStyleIdx="2" presStyleCnt="3">
        <dgm:presLayoutVars>
          <dgm:chPref val="3"/>
        </dgm:presLayoutVars>
      </dgm:prSet>
      <dgm:spPr/>
    </dgm:pt>
    <dgm:pt modelId="{AEBAFC08-ED1C-4DED-A29B-282F322C82B2}" type="pres">
      <dgm:prSet presAssocID="{638615B7-9A0A-40F6-9D10-15105110DED4}" presName="horzFour" presStyleCnt="0"/>
      <dgm:spPr/>
    </dgm:pt>
  </dgm:ptLst>
  <dgm:cxnLst>
    <dgm:cxn modelId="{EFA4D118-A63C-4DAF-B336-18612536A414}" type="presOf" srcId="{8B7C7853-ACF9-4246-BD6A-019D315831F4}" destId="{DC6F79A2-3F13-404D-85E3-136BBA055FA6}" srcOrd="0" destOrd="0" presId="urn:microsoft.com/office/officeart/2005/8/layout/architecture"/>
    <dgm:cxn modelId="{E101D335-C08A-4BF3-9F4C-810F0E54F5DA}" srcId="{DC43E6EC-6978-446E-BE66-4879DB2937E7}" destId="{B3B269AE-B442-4D81-9B46-173A23F9A5A1}" srcOrd="1" destOrd="0" parTransId="{694BB90B-73E0-47EE-BE24-DE701CC03CC3}" sibTransId="{B5252F04-C740-4E0D-8494-6556DE37594D}"/>
    <dgm:cxn modelId="{4D7CD042-7D0A-4A60-9ECA-6FDC756FD70E}" type="presOf" srcId="{B3B269AE-B442-4D81-9B46-173A23F9A5A1}" destId="{F27FF233-187B-42B2-A12F-A6DCB87735CB}" srcOrd="0" destOrd="0" presId="urn:microsoft.com/office/officeart/2005/8/layout/architecture"/>
    <dgm:cxn modelId="{8D3E9F4A-2FD4-433B-A8E7-7E6B5D2D567E}" type="presOf" srcId="{DC43E6EC-6978-446E-BE66-4879DB2937E7}" destId="{91BE54D6-9BDC-4C52-B31B-B0A5DA3C6819}" srcOrd="0" destOrd="0" presId="urn:microsoft.com/office/officeart/2005/8/layout/architecture"/>
    <dgm:cxn modelId="{8A6BA665-0A02-41C5-85E1-557D88C97132}" type="presOf" srcId="{666BE918-6013-4EA4-B037-9C8D6D9B3731}" destId="{3F89D330-1C34-4BE2-9B9D-8C4DC3C77EDA}" srcOrd="0" destOrd="0" presId="urn:microsoft.com/office/officeart/2005/8/layout/architecture"/>
    <dgm:cxn modelId="{95485D6B-C8B6-4831-92CD-8C18532003FA}" srcId="{866F77D6-6E09-4C31-8BEA-AAD74FCFD642}" destId="{638615B7-9A0A-40F6-9D10-15105110DED4}" srcOrd="0" destOrd="0" parTransId="{3D720517-0457-422D-A7F1-27C4D7702991}" sibTransId="{B25D8C7A-B375-4848-BFE8-C2187B565827}"/>
    <dgm:cxn modelId="{0C6E1072-7095-4695-8048-848DC8F1F7BD}" srcId="{11D9FEE2-99E7-4F2F-85C8-740FE2160F19}" destId="{D4DC0076-EDD1-4CAF-80E8-0FC255A7FC83}" srcOrd="0" destOrd="0" parTransId="{3D3A145C-369B-4AEA-A16B-40EA96A756EE}" sibTransId="{C5980B5A-6B4D-4658-953B-754D323E1AF9}"/>
    <dgm:cxn modelId="{6259057B-2950-4B10-9ECC-9F4DD8B54B6A}" type="presOf" srcId="{D4DC0076-EDD1-4CAF-80E8-0FC255A7FC83}" destId="{E17ECCD0-75AA-49E2-AAEB-05704E98FDBC}" srcOrd="0" destOrd="0" presId="urn:microsoft.com/office/officeart/2005/8/layout/architecture"/>
    <dgm:cxn modelId="{4660FB94-DA18-4D61-8227-1B5D9C8D064F}" srcId="{D4DC0076-EDD1-4CAF-80E8-0FC255A7FC83}" destId="{866F77D6-6E09-4C31-8BEA-AAD74FCFD642}" srcOrd="1" destOrd="0" parTransId="{8DAA837E-38DD-4032-B5F0-A761FF1DED03}" sibTransId="{15CDD4FA-6060-479C-9268-B824E275F070}"/>
    <dgm:cxn modelId="{E61DC6A2-5546-4392-A6F2-6E86CD376D74}" srcId="{D4DC0076-EDD1-4CAF-80E8-0FC255A7FC83}" destId="{DC43E6EC-6978-446E-BE66-4879DB2937E7}" srcOrd="0" destOrd="0" parTransId="{E9837DC4-FDFE-4D43-A57C-E5737751B2D8}" sibTransId="{3ECDCB40-D0CB-43A3-8824-249B2A3870B2}"/>
    <dgm:cxn modelId="{4F5F5DCC-9688-40F3-9100-01E655D17E95}" srcId="{666BE918-6013-4EA4-B037-9C8D6D9B3731}" destId="{11D9FEE2-99E7-4F2F-85C8-740FE2160F19}" srcOrd="0" destOrd="0" parTransId="{F89FFE09-2105-4FAB-912C-357F4FF3943D}" sibTransId="{451D28DD-D499-4C0A-8E87-8F1B5F4A63A5}"/>
    <dgm:cxn modelId="{50F7DBD5-535D-4673-8D50-EEFCFF7ECFE9}" srcId="{DC43E6EC-6978-446E-BE66-4879DB2937E7}" destId="{8B7C7853-ACF9-4246-BD6A-019D315831F4}" srcOrd="0" destOrd="0" parTransId="{278E27BB-55E2-4219-AA8A-EE20C3E5A36D}" sibTransId="{115A2B0C-7D19-4032-8D84-9FDCC0FBB140}"/>
    <dgm:cxn modelId="{FF8A05DB-A281-4B08-8BDA-E266FF8ED2E7}" type="presOf" srcId="{638615B7-9A0A-40F6-9D10-15105110DED4}" destId="{A9C67FC9-2755-4A83-9E03-62705F646C40}" srcOrd="0" destOrd="0" presId="urn:microsoft.com/office/officeart/2005/8/layout/architecture"/>
    <dgm:cxn modelId="{E7A319DB-39CF-44B7-88DF-806B9FB19C59}" type="presOf" srcId="{866F77D6-6E09-4C31-8BEA-AAD74FCFD642}" destId="{A77D1678-8FE1-4187-9D81-0E1EAE2D6324}" srcOrd="0" destOrd="0" presId="urn:microsoft.com/office/officeart/2005/8/layout/architecture"/>
    <dgm:cxn modelId="{C7063BFC-02A0-4D2D-BD60-D445E1302EE1}" type="presOf" srcId="{11D9FEE2-99E7-4F2F-85C8-740FE2160F19}" destId="{F41753D6-E83B-4B09-9FDB-B9A6A801EBE6}" srcOrd="0" destOrd="0" presId="urn:microsoft.com/office/officeart/2005/8/layout/architecture"/>
    <dgm:cxn modelId="{3DF5C0A9-FA58-4AA3-AF0F-3DFE61CF0AA4}" type="presParOf" srcId="{3F89D330-1C34-4BE2-9B9D-8C4DC3C77EDA}" destId="{DDF1E5C8-8F55-4A10-BCBE-8803547352FE}" srcOrd="0" destOrd="0" presId="urn:microsoft.com/office/officeart/2005/8/layout/architecture"/>
    <dgm:cxn modelId="{F7A99911-439A-44C0-809F-B7112626C2FA}" type="presParOf" srcId="{DDF1E5C8-8F55-4A10-BCBE-8803547352FE}" destId="{F41753D6-E83B-4B09-9FDB-B9A6A801EBE6}" srcOrd="0" destOrd="0" presId="urn:microsoft.com/office/officeart/2005/8/layout/architecture"/>
    <dgm:cxn modelId="{1AF548C1-86DF-429B-A6CD-22190C107DA3}" type="presParOf" srcId="{DDF1E5C8-8F55-4A10-BCBE-8803547352FE}" destId="{06C6E1FA-99F0-4B60-9EFC-1F2748A32389}" srcOrd="1" destOrd="0" presId="urn:microsoft.com/office/officeart/2005/8/layout/architecture"/>
    <dgm:cxn modelId="{56D15BF7-F545-479C-A355-3C52E25A14FB}" type="presParOf" srcId="{DDF1E5C8-8F55-4A10-BCBE-8803547352FE}" destId="{74497B1D-B9D1-457B-A952-8117DFAF827F}" srcOrd="2" destOrd="0" presId="urn:microsoft.com/office/officeart/2005/8/layout/architecture"/>
    <dgm:cxn modelId="{71AB2A4B-0D18-40B1-B6B8-013950523AE2}" type="presParOf" srcId="{74497B1D-B9D1-457B-A952-8117DFAF827F}" destId="{38AEE4B7-3D17-4F74-A405-D950D8DE83A7}" srcOrd="0" destOrd="0" presId="urn:microsoft.com/office/officeart/2005/8/layout/architecture"/>
    <dgm:cxn modelId="{B1A56119-5498-4952-AD9F-0124A7F77B4D}" type="presParOf" srcId="{38AEE4B7-3D17-4F74-A405-D950D8DE83A7}" destId="{E17ECCD0-75AA-49E2-AAEB-05704E98FDBC}" srcOrd="0" destOrd="0" presId="urn:microsoft.com/office/officeart/2005/8/layout/architecture"/>
    <dgm:cxn modelId="{78B2E109-AB94-438A-BB11-B55BA5A511AE}" type="presParOf" srcId="{38AEE4B7-3D17-4F74-A405-D950D8DE83A7}" destId="{14211B4F-59DF-440F-A63C-957D55AB67D8}" srcOrd="1" destOrd="0" presId="urn:microsoft.com/office/officeart/2005/8/layout/architecture"/>
    <dgm:cxn modelId="{42DCC7D4-3D2F-4B07-B7A0-E57797283C0A}" type="presParOf" srcId="{38AEE4B7-3D17-4F74-A405-D950D8DE83A7}" destId="{F159D0B7-5D8F-476B-9B09-DB2409EE57DA}" srcOrd="2" destOrd="0" presId="urn:microsoft.com/office/officeart/2005/8/layout/architecture"/>
    <dgm:cxn modelId="{3D83AC6E-8623-4742-B16A-B7384EEA96F5}" type="presParOf" srcId="{F159D0B7-5D8F-476B-9B09-DB2409EE57DA}" destId="{C5F6E610-D89C-4616-9782-705BF3EB3E0C}" srcOrd="0" destOrd="0" presId="urn:microsoft.com/office/officeart/2005/8/layout/architecture"/>
    <dgm:cxn modelId="{F618F6D5-1042-4A20-AC36-6A8886810FEB}" type="presParOf" srcId="{C5F6E610-D89C-4616-9782-705BF3EB3E0C}" destId="{91BE54D6-9BDC-4C52-B31B-B0A5DA3C6819}" srcOrd="0" destOrd="0" presId="urn:microsoft.com/office/officeart/2005/8/layout/architecture"/>
    <dgm:cxn modelId="{185B1C95-2580-4EA4-B28C-AF7A3F77D7D9}" type="presParOf" srcId="{C5F6E610-D89C-4616-9782-705BF3EB3E0C}" destId="{4DFA214A-2FD8-4F17-9027-DBC7FA089BA9}" srcOrd="1" destOrd="0" presId="urn:microsoft.com/office/officeart/2005/8/layout/architecture"/>
    <dgm:cxn modelId="{10849129-46A2-4ACF-8F31-B0C8C7F68F50}" type="presParOf" srcId="{C5F6E610-D89C-4616-9782-705BF3EB3E0C}" destId="{64780954-9558-426F-B1B2-6EB0C7D3E894}" srcOrd="2" destOrd="0" presId="urn:microsoft.com/office/officeart/2005/8/layout/architecture"/>
    <dgm:cxn modelId="{C8B15E76-881D-4398-837F-EBE05FB52150}" type="presParOf" srcId="{64780954-9558-426F-B1B2-6EB0C7D3E894}" destId="{6F8A3C44-6683-4D76-9967-6E1392E82616}" srcOrd="0" destOrd="0" presId="urn:microsoft.com/office/officeart/2005/8/layout/architecture"/>
    <dgm:cxn modelId="{FA04CFE0-C534-4F1E-9B7C-891A77DC33D0}" type="presParOf" srcId="{6F8A3C44-6683-4D76-9967-6E1392E82616}" destId="{DC6F79A2-3F13-404D-85E3-136BBA055FA6}" srcOrd="0" destOrd="0" presId="urn:microsoft.com/office/officeart/2005/8/layout/architecture"/>
    <dgm:cxn modelId="{ACBEE84F-27D2-4969-9811-CB49C53C644D}" type="presParOf" srcId="{6F8A3C44-6683-4D76-9967-6E1392E82616}" destId="{F1DB4D21-38F5-4E3A-A9F8-A5ED6FDFB312}" srcOrd="1" destOrd="0" presId="urn:microsoft.com/office/officeart/2005/8/layout/architecture"/>
    <dgm:cxn modelId="{E67826EC-0F70-4831-AC94-0F4701CA9A78}" type="presParOf" srcId="{64780954-9558-426F-B1B2-6EB0C7D3E894}" destId="{F342172A-A7FA-44DB-8D75-D1A4B0B6C814}" srcOrd="1" destOrd="0" presId="urn:microsoft.com/office/officeart/2005/8/layout/architecture"/>
    <dgm:cxn modelId="{90859D40-FD10-40E1-B3E5-5020E4728F7C}" type="presParOf" srcId="{64780954-9558-426F-B1B2-6EB0C7D3E894}" destId="{229A24E4-4F2B-491B-8C4E-16F8A7BCEE97}" srcOrd="2" destOrd="0" presId="urn:microsoft.com/office/officeart/2005/8/layout/architecture"/>
    <dgm:cxn modelId="{79882E79-3FF6-4FC5-B72C-A0CCB33E2EC8}" type="presParOf" srcId="{229A24E4-4F2B-491B-8C4E-16F8A7BCEE97}" destId="{F27FF233-187B-42B2-A12F-A6DCB87735CB}" srcOrd="0" destOrd="0" presId="urn:microsoft.com/office/officeart/2005/8/layout/architecture"/>
    <dgm:cxn modelId="{4C8288F8-B573-434C-AB58-3EA794C8B40A}" type="presParOf" srcId="{229A24E4-4F2B-491B-8C4E-16F8A7BCEE97}" destId="{B4A3A062-FB96-43F9-AB06-B9185FE090A1}" srcOrd="1" destOrd="0" presId="urn:microsoft.com/office/officeart/2005/8/layout/architecture"/>
    <dgm:cxn modelId="{AF1AD44A-F347-48F6-A2A0-7CE4E71448F9}" type="presParOf" srcId="{F159D0B7-5D8F-476B-9B09-DB2409EE57DA}" destId="{7209E95B-9B0F-49F8-9ADD-B6CB200C92A1}" srcOrd="1" destOrd="0" presId="urn:microsoft.com/office/officeart/2005/8/layout/architecture"/>
    <dgm:cxn modelId="{B54039BC-311F-4AF2-85C5-8CEFFF5FB57B}" type="presParOf" srcId="{F159D0B7-5D8F-476B-9B09-DB2409EE57DA}" destId="{0528DD30-427B-4506-8B53-608F24570B99}" srcOrd="2" destOrd="0" presId="urn:microsoft.com/office/officeart/2005/8/layout/architecture"/>
    <dgm:cxn modelId="{847C50E1-7974-4EF5-9085-219F8C45E4FC}" type="presParOf" srcId="{0528DD30-427B-4506-8B53-608F24570B99}" destId="{A77D1678-8FE1-4187-9D81-0E1EAE2D6324}" srcOrd="0" destOrd="0" presId="urn:microsoft.com/office/officeart/2005/8/layout/architecture"/>
    <dgm:cxn modelId="{1ABB497C-967C-4069-935E-477BAC0F5E95}" type="presParOf" srcId="{0528DD30-427B-4506-8B53-608F24570B99}" destId="{DB63E88B-0D8E-4364-A3DA-7303B44FBEC7}" srcOrd="1" destOrd="0" presId="urn:microsoft.com/office/officeart/2005/8/layout/architecture"/>
    <dgm:cxn modelId="{5513D99E-C8BE-4944-B585-F0BFC636CF6D}" type="presParOf" srcId="{0528DD30-427B-4506-8B53-608F24570B99}" destId="{AF754167-EF4E-4FAA-898B-C31F525BC847}" srcOrd="2" destOrd="0" presId="urn:microsoft.com/office/officeart/2005/8/layout/architecture"/>
    <dgm:cxn modelId="{D06EF9CD-4261-48BC-804A-41FB26E096D9}" type="presParOf" srcId="{AF754167-EF4E-4FAA-898B-C31F525BC847}" destId="{F3BC8CDA-8459-40C3-BB79-528E50CBE033}" srcOrd="0" destOrd="0" presId="urn:microsoft.com/office/officeart/2005/8/layout/architecture"/>
    <dgm:cxn modelId="{E2B0F8DF-7E71-48DE-9ED9-E43D57637221}" type="presParOf" srcId="{F3BC8CDA-8459-40C3-BB79-528E50CBE033}" destId="{A9C67FC9-2755-4A83-9E03-62705F646C40}" srcOrd="0" destOrd="0" presId="urn:microsoft.com/office/officeart/2005/8/layout/architecture"/>
    <dgm:cxn modelId="{4C4CAFA3-183F-4CCE-9485-0CD296CF2FFF}" type="presParOf" srcId="{F3BC8CDA-8459-40C3-BB79-528E50CBE033}" destId="{AEBAFC08-ED1C-4DED-A29B-282F322C82B2}" srcOrd="1" destOrd="0" presId="urn:microsoft.com/office/officeart/2005/8/layout/architecture"/>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DEBEA-EACE-4A0E-B430-FC155CD735D9}">
      <dsp:nvSpPr>
        <dsp:cNvPr id="0" name=""/>
        <dsp:cNvSpPr/>
      </dsp:nvSpPr>
      <dsp:spPr>
        <a:xfrm>
          <a:off x="0" y="894511"/>
          <a:ext cx="6263640" cy="165140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25F75-21A7-4F61-9FCD-92A6A754A2FE}">
      <dsp:nvSpPr>
        <dsp:cNvPr id="0" name=""/>
        <dsp:cNvSpPr/>
      </dsp:nvSpPr>
      <dsp:spPr>
        <a:xfrm>
          <a:off x="499550" y="1266078"/>
          <a:ext cx="908273" cy="908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44D792-4529-4341-BC47-414112C92E58}">
      <dsp:nvSpPr>
        <dsp:cNvPr id="0" name=""/>
        <dsp:cNvSpPr/>
      </dsp:nvSpPr>
      <dsp:spPr>
        <a:xfrm>
          <a:off x="1907374" y="894511"/>
          <a:ext cx="4356265" cy="165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74" tIns="174774" rIns="174774" bIns="174774" numCol="1" spcCol="1270" anchor="ctr" anchorCtr="0">
          <a:noAutofit/>
        </a:bodyPr>
        <a:lstStyle/>
        <a:p>
          <a:pPr marL="0" lvl="0" indent="0" algn="l" defTabSz="666750">
            <a:lnSpc>
              <a:spcPct val="100000"/>
            </a:lnSpc>
            <a:spcBef>
              <a:spcPct val="0"/>
            </a:spcBef>
            <a:spcAft>
              <a:spcPct val="35000"/>
            </a:spcAft>
            <a:buNone/>
          </a:pPr>
          <a:r>
            <a:rPr lang="en-GB" sz="1500" kern="1200">
              <a:latin typeface="Segoe UI" panose="020B0502040204020203" pitchFamily="34" charset="0"/>
              <a:cs typeface="Segoe UI" panose="020B0502040204020203" pitchFamily="34" charset="0"/>
            </a:rPr>
            <a:t>The impact of decisions made within these critical areas will reverberate across the Azure landing zone architecture and influence other decisions.</a:t>
          </a:r>
          <a:endParaRPr lang="en-US" sz="1500" kern="1200">
            <a:latin typeface="Segoe UI" panose="020B0502040204020203" pitchFamily="34" charset="0"/>
            <a:cs typeface="Segoe UI" panose="020B0502040204020203" pitchFamily="34" charset="0"/>
          </a:endParaRPr>
        </a:p>
      </dsp:txBody>
      <dsp:txXfrm>
        <a:off x="1907374" y="894511"/>
        <a:ext cx="4356265" cy="1651406"/>
      </dsp:txXfrm>
    </dsp:sp>
    <dsp:sp modelId="{B9D8BA38-3B22-4746-BAA2-02AA1D009A07}">
      <dsp:nvSpPr>
        <dsp:cNvPr id="0" name=""/>
        <dsp:cNvSpPr/>
      </dsp:nvSpPr>
      <dsp:spPr>
        <a:xfrm>
          <a:off x="0" y="2958769"/>
          <a:ext cx="6263640" cy="165140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A5009-6697-4F8E-91D9-9373A3B0CAFD}">
      <dsp:nvSpPr>
        <dsp:cNvPr id="0" name=""/>
        <dsp:cNvSpPr/>
      </dsp:nvSpPr>
      <dsp:spPr>
        <a:xfrm>
          <a:off x="499550" y="3330336"/>
          <a:ext cx="908273" cy="908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401AF8-68EA-4D46-9451-F75AADF35298}">
      <dsp:nvSpPr>
        <dsp:cNvPr id="0" name=""/>
        <dsp:cNvSpPr/>
      </dsp:nvSpPr>
      <dsp:spPr>
        <a:xfrm>
          <a:off x="1907374" y="2958769"/>
          <a:ext cx="4356265" cy="165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74" tIns="174774" rIns="174774" bIns="174774" numCol="1" spcCol="1270" anchor="ctr" anchorCtr="0">
          <a:noAutofit/>
        </a:bodyPr>
        <a:lstStyle/>
        <a:p>
          <a:pPr marL="0" lvl="0" indent="0" algn="l" defTabSz="666750">
            <a:lnSpc>
              <a:spcPct val="100000"/>
            </a:lnSpc>
            <a:spcBef>
              <a:spcPct val="0"/>
            </a:spcBef>
            <a:spcAft>
              <a:spcPct val="35000"/>
            </a:spcAft>
            <a:buNone/>
          </a:pPr>
          <a:r>
            <a:rPr lang="en-GB" sz="1500" kern="1200">
              <a:latin typeface="Segoe UI" panose="020B0502040204020203" pitchFamily="34" charset="0"/>
              <a:cs typeface="Segoe UI" panose="020B0502040204020203" pitchFamily="34" charset="0"/>
            </a:rPr>
            <a:t>Readers are strongly advised to familiarize themselves with these eight areas, to better understand the consequences of encompassed decisions, which may later produce trade-offs within related areas.</a:t>
          </a:r>
          <a:endParaRPr lang="en-US" sz="1500" kern="1200">
            <a:latin typeface="Segoe UI" panose="020B0502040204020203" pitchFamily="34" charset="0"/>
            <a:cs typeface="Segoe UI" panose="020B0502040204020203" pitchFamily="34" charset="0"/>
          </a:endParaRPr>
        </a:p>
      </dsp:txBody>
      <dsp:txXfrm>
        <a:off x="1907374" y="2958769"/>
        <a:ext cx="4356265" cy="1651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8D255-A7B0-4B2E-B933-47E0074148CD}">
      <dsp:nvSpPr>
        <dsp:cNvPr id="0" name=""/>
        <dsp:cNvSpPr/>
      </dsp:nvSpPr>
      <dsp:spPr>
        <a:xfrm>
          <a:off x="0" y="589"/>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AE214544-DC50-48A8-8C40-7A8B97C50DEB}">
      <dsp:nvSpPr>
        <dsp:cNvPr id="0" name=""/>
        <dsp:cNvSpPr/>
      </dsp:nvSpPr>
      <dsp:spPr>
        <a:xfrm>
          <a:off x="149918" y="112099"/>
          <a:ext cx="272578" cy="272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1807D9-A797-4E53-9640-88AF02814C87}">
      <dsp:nvSpPr>
        <dsp:cNvPr id="0" name=""/>
        <dsp:cNvSpPr/>
      </dsp:nvSpPr>
      <dsp:spPr>
        <a:xfrm>
          <a:off x="572414" y="58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Azure Billing and Active Directory</a:t>
          </a:r>
        </a:p>
      </dsp:txBody>
      <dsp:txXfrm>
        <a:off x="572414" y="589"/>
        <a:ext cx="10444860" cy="495597"/>
      </dsp:txXfrm>
    </dsp:sp>
    <dsp:sp modelId="{8C387C46-C41D-49BE-B3CA-4642FD9D8E3E}">
      <dsp:nvSpPr>
        <dsp:cNvPr id="0" name=""/>
        <dsp:cNvSpPr/>
      </dsp:nvSpPr>
      <dsp:spPr>
        <a:xfrm>
          <a:off x="0" y="620086"/>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5BB48165-FC7F-4B76-BD89-37BAED667452}">
      <dsp:nvSpPr>
        <dsp:cNvPr id="0" name=""/>
        <dsp:cNvSpPr/>
      </dsp:nvSpPr>
      <dsp:spPr>
        <a:xfrm>
          <a:off x="149918" y="731595"/>
          <a:ext cx="272578" cy="272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94105-2E05-4031-B05A-499F9B417C35}">
      <dsp:nvSpPr>
        <dsp:cNvPr id="0" name=""/>
        <dsp:cNvSpPr/>
      </dsp:nvSpPr>
      <dsp:spPr>
        <a:xfrm>
          <a:off x="572414" y="620086"/>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Identity and Access Management</a:t>
          </a:r>
          <a:endParaRPr lang="en-US" sz="1600" kern="1200">
            <a:solidFill>
              <a:schemeClr val="bg1"/>
            </a:solidFill>
          </a:endParaRPr>
        </a:p>
      </dsp:txBody>
      <dsp:txXfrm>
        <a:off x="572414" y="620086"/>
        <a:ext cx="10444860" cy="495597"/>
      </dsp:txXfrm>
    </dsp:sp>
    <dsp:sp modelId="{5B2BEB2E-63BE-4C1E-9AE7-3DDD9B14B913}">
      <dsp:nvSpPr>
        <dsp:cNvPr id="0" name=""/>
        <dsp:cNvSpPr/>
      </dsp:nvSpPr>
      <dsp:spPr>
        <a:xfrm>
          <a:off x="0" y="1239582"/>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655A9796-8CFC-435B-B495-99DBB51E20E0}">
      <dsp:nvSpPr>
        <dsp:cNvPr id="0" name=""/>
        <dsp:cNvSpPr/>
      </dsp:nvSpPr>
      <dsp:spPr>
        <a:xfrm>
          <a:off x="149918" y="1351092"/>
          <a:ext cx="272578" cy="272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F6F88-5232-4B4D-BA58-220D8B15795A}">
      <dsp:nvSpPr>
        <dsp:cNvPr id="0" name=""/>
        <dsp:cNvSpPr/>
      </dsp:nvSpPr>
      <dsp:spPr>
        <a:xfrm>
          <a:off x="572414" y="1239582"/>
          <a:ext cx="10444860" cy="495597"/>
        </a:xfrm>
        <a:prstGeom prst="rect">
          <a:avLst/>
        </a:prstGeom>
        <a:solidFill>
          <a:srgbClr val="2F5597"/>
        </a:solid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Resource Organization</a:t>
          </a:r>
          <a:endParaRPr lang="en-US" sz="1600" kern="1200">
            <a:solidFill>
              <a:schemeClr val="bg1"/>
            </a:solidFill>
          </a:endParaRPr>
        </a:p>
      </dsp:txBody>
      <dsp:txXfrm>
        <a:off x="572414" y="1239582"/>
        <a:ext cx="10444860" cy="495597"/>
      </dsp:txXfrm>
    </dsp:sp>
    <dsp:sp modelId="{F55651C1-DA52-4511-8B4B-6D7DE2E776EB}">
      <dsp:nvSpPr>
        <dsp:cNvPr id="0" name=""/>
        <dsp:cNvSpPr/>
      </dsp:nvSpPr>
      <dsp:spPr>
        <a:xfrm>
          <a:off x="0" y="1859079"/>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D9CE060D-AEF4-4835-9147-0C073E6217B5}">
      <dsp:nvSpPr>
        <dsp:cNvPr id="0" name=""/>
        <dsp:cNvSpPr/>
      </dsp:nvSpPr>
      <dsp:spPr>
        <a:xfrm>
          <a:off x="149918" y="1970588"/>
          <a:ext cx="272578" cy="272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C75B4-1DD2-496F-B2A3-B013A075FBF6}">
      <dsp:nvSpPr>
        <dsp:cNvPr id="0" name=""/>
        <dsp:cNvSpPr/>
      </dsp:nvSpPr>
      <dsp:spPr>
        <a:xfrm>
          <a:off x="572414" y="185907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Network Topology and Connectivity</a:t>
          </a:r>
          <a:endParaRPr lang="en-US" sz="1600" kern="1200"/>
        </a:p>
      </dsp:txBody>
      <dsp:txXfrm>
        <a:off x="572414" y="1859079"/>
        <a:ext cx="10444860" cy="495597"/>
      </dsp:txXfrm>
    </dsp:sp>
    <dsp:sp modelId="{A846676A-C907-4433-B7DD-D9966ADC8972}">
      <dsp:nvSpPr>
        <dsp:cNvPr id="0" name=""/>
        <dsp:cNvSpPr/>
      </dsp:nvSpPr>
      <dsp:spPr>
        <a:xfrm>
          <a:off x="0" y="2478575"/>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F92DC1FB-54ED-4320-9A8A-0C3CCED882CF}">
      <dsp:nvSpPr>
        <dsp:cNvPr id="0" name=""/>
        <dsp:cNvSpPr/>
      </dsp:nvSpPr>
      <dsp:spPr>
        <a:xfrm>
          <a:off x="149918" y="2590084"/>
          <a:ext cx="272578" cy="272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5DDAC-3536-4E54-9EF6-5A45A6ABFCC3}">
      <dsp:nvSpPr>
        <dsp:cNvPr id="0" name=""/>
        <dsp:cNvSpPr/>
      </dsp:nvSpPr>
      <dsp:spPr>
        <a:xfrm>
          <a:off x="572414" y="2478575"/>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Management</a:t>
          </a:r>
          <a:endParaRPr lang="en-US" sz="1600" kern="1200"/>
        </a:p>
      </dsp:txBody>
      <dsp:txXfrm>
        <a:off x="572414" y="2478575"/>
        <a:ext cx="10444860" cy="495597"/>
      </dsp:txXfrm>
    </dsp:sp>
    <dsp:sp modelId="{7EAAF8BF-3ED9-4ACA-90BC-67B5DA9E1999}">
      <dsp:nvSpPr>
        <dsp:cNvPr id="0" name=""/>
        <dsp:cNvSpPr/>
      </dsp:nvSpPr>
      <dsp:spPr>
        <a:xfrm>
          <a:off x="0" y="3098072"/>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A26D0CCA-9323-4C57-8669-7C1AF4FAB488}">
      <dsp:nvSpPr>
        <dsp:cNvPr id="0" name=""/>
        <dsp:cNvSpPr/>
      </dsp:nvSpPr>
      <dsp:spPr>
        <a:xfrm>
          <a:off x="149918" y="3209581"/>
          <a:ext cx="272578" cy="272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8CB64-D48B-43FE-81A1-61E13BAA5396}">
      <dsp:nvSpPr>
        <dsp:cNvPr id="0" name=""/>
        <dsp:cNvSpPr/>
      </dsp:nvSpPr>
      <dsp:spPr>
        <a:xfrm>
          <a:off x="572414" y="3098072"/>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US" sz="1600" kern="1200"/>
            <a:t>Governance</a:t>
          </a:r>
        </a:p>
      </dsp:txBody>
      <dsp:txXfrm>
        <a:off x="572414" y="3098072"/>
        <a:ext cx="10444860" cy="495597"/>
      </dsp:txXfrm>
    </dsp:sp>
    <dsp:sp modelId="{62FAE7C6-D032-47F5-B9F3-199F1B5BB1B2}">
      <dsp:nvSpPr>
        <dsp:cNvPr id="0" name=""/>
        <dsp:cNvSpPr/>
      </dsp:nvSpPr>
      <dsp:spPr>
        <a:xfrm>
          <a:off x="0" y="3717568"/>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2D41E8A9-26CE-4AE4-9A8C-4CC66DA3952E}">
      <dsp:nvSpPr>
        <dsp:cNvPr id="0" name=""/>
        <dsp:cNvSpPr/>
      </dsp:nvSpPr>
      <dsp:spPr>
        <a:xfrm>
          <a:off x="149918" y="3829077"/>
          <a:ext cx="272578" cy="272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FDD6D-929E-44C7-8235-3BF9904A98A6}">
      <dsp:nvSpPr>
        <dsp:cNvPr id="0" name=""/>
        <dsp:cNvSpPr/>
      </dsp:nvSpPr>
      <dsp:spPr>
        <a:xfrm>
          <a:off x="572414" y="3717568"/>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Security</a:t>
          </a:r>
          <a:endParaRPr lang="en-US" sz="1600" kern="1200"/>
        </a:p>
      </dsp:txBody>
      <dsp:txXfrm>
        <a:off x="572414" y="3717568"/>
        <a:ext cx="10444860" cy="495597"/>
      </dsp:txXfrm>
    </dsp:sp>
    <dsp:sp modelId="{CE8C15D3-6CFC-4603-A4EE-744BC11C61A8}">
      <dsp:nvSpPr>
        <dsp:cNvPr id="0" name=""/>
        <dsp:cNvSpPr/>
      </dsp:nvSpPr>
      <dsp:spPr>
        <a:xfrm>
          <a:off x="0" y="4337064"/>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98295B7D-285C-465F-A09D-8FB91EC45668}">
      <dsp:nvSpPr>
        <dsp:cNvPr id="0" name=""/>
        <dsp:cNvSpPr/>
      </dsp:nvSpPr>
      <dsp:spPr>
        <a:xfrm>
          <a:off x="149918" y="4448574"/>
          <a:ext cx="272578" cy="27257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960C3-F859-4F3A-B686-EFC0747F147E}">
      <dsp:nvSpPr>
        <dsp:cNvPr id="0" name=""/>
        <dsp:cNvSpPr/>
      </dsp:nvSpPr>
      <dsp:spPr>
        <a:xfrm>
          <a:off x="572414" y="4337064"/>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Platform Automation and DevOps</a:t>
          </a:r>
          <a:endParaRPr lang="en-US" sz="1600" kern="1200"/>
        </a:p>
      </dsp:txBody>
      <dsp:txXfrm>
        <a:off x="572414" y="4337064"/>
        <a:ext cx="10444860" cy="495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8D255-A7B0-4B2E-B933-47E0074148CD}">
      <dsp:nvSpPr>
        <dsp:cNvPr id="0" name=""/>
        <dsp:cNvSpPr/>
      </dsp:nvSpPr>
      <dsp:spPr>
        <a:xfrm>
          <a:off x="0" y="589"/>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AE214544-DC50-48A8-8C40-7A8B97C50DEB}">
      <dsp:nvSpPr>
        <dsp:cNvPr id="0" name=""/>
        <dsp:cNvSpPr/>
      </dsp:nvSpPr>
      <dsp:spPr>
        <a:xfrm>
          <a:off x="149918" y="112099"/>
          <a:ext cx="272578" cy="272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1807D9-A797-4E53-9640-88AF02814C87}">
      <dsp:nvSpPr>
        <dsp:cNvPr id="0" name=""/>
        <dsp:cNvSpPr/>
      </dsp:nvSpPr>
      <dsp:spPr>
        <a:xfrm>
          <a:off x="572414" y="58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Azure Billing and Active Directory</a:t>
          </a:r>
          <a:endParaRPr lang="en-US" sz="1600" kern="1200"/>
        </a:p>
      </dsp:txBody>
      <dsp:txXfrm>
        <a:off x="572414" y="589"/>
        <a:ext cx="10444860" cy="495597"/>
      </dsp:txXfrm>
    </dsp:sp>
    <dsp:sp modelId="{8C387C46-C41D-49BE-B3CA-4642FD9D8E3E}">
      <dsp:nvSpPr>
        <dsp:cNvPr id="0" name=""/>
        <dsp:cNvSpPr/>
      </dsp:nvSpPr>
      <dsp:spPr>
        <a:xfrm>
          <a:off x="0" y="620086"/>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5BB48165-FC7F-4B76-BD89-37BAED667452}">
      <dsp:nvSpPr>
        <dsp:cNvPr id="0" name=""/>
        <dsp:cNvSpPr/>
      </dsp:nvSpPr>
      <dsp:spPr>
        <a:xfrm>
          <a:off x="149918" y="731595"/>
          <a:ext cx="272578" cy="272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94105-2E05-4031-B05A-499F9B417C35}">
      <dsp:nvSpPr>
        <dsp:cNvPr id="0" name=""/>
        <dsp:cNvSpPr/>
      </dsp:nvSpPr>
      <dsp:spPr>
        <a:xfrm>
          <a:off x="572414" y="620086"/>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Identity and Access Management</a:t>
          </a:r>
          <a:endParaRPr lang="en-US" sz="1600" kern="1200"/>
        </a:p>
      </dsp:txBody>
      <dsp:txXfrm>
        <a:off x="572414" y="620086"/>
        <a:ext cx="10444860" cy="495597"/>
      </dsp:txXfrm>
    </dsp:sp>
    <dsp:sp modelId="{5B2BEB2E-63BE-4C1E-9AE7-3DDD9B14B913}">
      <dsp:nvSpPr>
        <dsp:cNvPr id="0" name=""/>
        <dsp:cNvSpPr/>
      </dsp:nvSpPr>
      <dsp:spPr>
        <a:xfrm>
          <a:off x="0" y="1239582"/>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655A9796-8CFC-435B-B495-99DBB51E20E0}">
      <dsp:nvSpPr>
        <dsp:cNvPr id="0" name=""/>
        <dsp:cNvSpPr/>
      </dsp:nvSpPr>
      <dsp:spPr>
        <a:xfrm>
          <a:off x="149918" y="1351092"/>
          <a:ext cx="272578" cy="272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F6F88-5232-4B4D-BA58-220D8B15795A}">
      <dsp:nvSpPr>
        <dsp:cNvPr id="0" name=""/>
        <dsp:cNvSpPr/>
      </dsp:nvSpPr>
      <dsp:spPr>
        <a:xfrm>
          <a:off x="572414" y="1239582"/>
          <a:ext cx="10444860" cy="495597"/>
        </a:xfrm>
        <a:prstGeom prst="rect">
          <a:avLst/>
        </a:prstGeom>
        <a:solidFill>
          <a:srgbClr val="CFD5EA"/>
        </a:solid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Resource Organization</a:t>
          </a:r>
          <a:endParaRPr lang="en-US" sz="1600" kern="1200"/>
        </a:p>
      </dsp:txBody>
      <dsp:txXfrm>
        <a:off x="572414" y="1239582"/>
        <a:ext cx="10444860" cy="495597"/>
      </dsp:txXfrm>
    </dsp:sp>
    <dsp:sp modelId="{F55651C1-DA52-4511-8B4B-6D7DE2E776EB}">
      <dsp:nvSpPr>
        <dsp:cNvPr id="0" name=""/>
        <dsp:cNvSpPr/>
      </dsp:nvSpPr>
      <dsp:spPr>
        <a:xfrm>
          <a:off x="0" y="1859079"/>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D9CE060D-AEF4-4835-9147-0C073E6217B5}">
      <dsp:nvSpPr>
        <dsp:cNvPr id="0" name=""/>
        <dsp:cNvSpPr/>
      </dsp:nvSpPr>
      <dsp:spPr>
        <a:xfrm>
          <a:off x="149918" y="1970588"/>
          <a:ext cx="272578" cy="272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C75B4-1DD2-496F-B2A3-B013A075FBF6}">
      <dsp:nvSpPr>
        <dsp:cNvPr id="0" name=""/>
        <dsp:cNvSpPr/>
      </dsp:nvSpPr>
      <dsp:spPr>
        <a:xfrm>
          <a:off x="572414" y="185907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Network Topology and Connectivity</a:t>
          </a:r>
          <a:endParaRPr lang="en-US" sz="1600" kern="1200">
            <a:solidFill>
              <a:schemeClr val="bg1"/>
            </a:solidFill>
          </a:endParaRPr>
        </a:p>
      </dsp:txBody>
      <dsp:txXfrm>
        <a:off x="572414" y="1859079"/>
        <a:ext cx="10444860" cy="495597"/>
      </dsp:txXfrm>
    </dsp:sp>
    <dsp:sp modelId="{A846676A-C907-4433-B7DD-D9966ADC8972}">
      <dsp:nvSpPr>
        <dsp:cNvPr id="0" name=""/>
        <dsp:cNvSpPr/>
      </dsp:nvSpPr>
      <dsp:spPr>
        <a:xfrm>
          <a:off x="0" y="2478575"/>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F92DC1FB-54ED-4320-9A8A-0C3CCED882CF}">
      <dsp:nvSpPr>
        <dsp:cNvPr id="0" name=""/>
        <dsp:cNvSpPr/>
      </dsp:nvSpPr>
      <dsp:spPr>
        <a:xfrm>
          <a:off x="149918" y="2590084"/>
          <a:ext cx="272578" cy="272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5DDAC-3536-4E54-9EF6-5A45A6ABFCC3}">
      <dsp:nvSpPr>
        <dsp:cNvPr id="0" name=""/>
        <dsp:cNvSpPr/>
      </dsp:nvSpPr>
      <dsp:spPr>
        <a:xfrm>
          <a:off x="572414" y="2478575"/>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Management</a:t>
          </a:r>
          <a:endParaRPr lang="en-US" sz="1600" kern="1200"/>
        </a:p>
      </dsp:txBody>
      <dsp:txXfrm>
        <a:off x="572414" y="2478575"/>
        <a:ext cx="10444860" cy="495597"/>
      </dsp:txXfrm>
    </dsp:sp>
    <dsp:sp modelId="{7EAAF8BF-3ED9-4ACA-90BC-67B5DA9E1999}">
      <dsp:nvSpPr>
        <dsp:cNvPr id="0" name=""/>
        <dsp:cNvSpPr/>
      </dsp:nvSpPr>
      <dsp:spPr>
        <a:xfrm>
          <a:off x="0" y="3098072"/>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A26D0CCA-9323-4C57-8669-7C1AF4FAB488}">
      <dsp:nvSpPr>
        <dsp:cNvPr id="0" name=""/>
        <dsp:cNvSpPr/>
      </dsp:nvSpPr>
      <dsp:spPr>
        <a:xfrm>
          <a:off x="149918" y="3209581"/>
          <a:ext cx="272578" cy="272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8CB64-D48B-43FE-81A1-61E13BAA5396}">
      <dsp:nvSpPr>
        <dsp:cNvPr id="0" name=""/>
        <dsp:cNvSpPr/>
      </dsp:nvSpPr>
      <dsp:spPr>
        <a:xfrm>
          <a:off x="572414" y="3098072"/>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US" sz="1600" kern="1200"/>
            <a:t>Governance</a:t>
          </a:r>
        </a:p>
      </dsp:txBody>
      <dsp:txXfrm>
        <a:off x="572414" y="3098072"/>
        <a:ext cx="10444860" cy="495597"/>
      </dsp:txXfrm>
    </dsp:sp>
    <dsp:sp modelId="{62FAE7C6-D032-47F5-B9F3-199F1B5BB1B2}">
      <dsp:nvSpPr>
        <dsp:cNvPr id="0" name=""/>
        <dsp:cNvSpPr/>
      </dsp:nvSpPr>
      <dsp:spPr>
        <a:xfrm>
          <a:off x="0" y="3717568"/>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2D41E8A9-26CE-4AE4-9A8C-4CC66DA3952E}">
      <dsp:nvSpPr>
        <dsp:cNvPr id="0" name=""/>
        <dsp:cNvSpPr/>
      </dsp:nvSpPr>
      <dsp:spPr>
        <a:xfrm>
          <a:off x="149918" y="3829077"/>
          <a:ext cx="272578" cy="272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FDD6D-929E-44C7-8235-3BF9904A98A6}">
      <dsp:nvSpPr>
        <dsp:cNvPr id="0" name=""/>
        <dsp:cNvSpPr/>
      </dsp:nvSpPr>
      <dsp:spPr>
        <a:xfrm>
          <a:off x="572414" y="3717568"/>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Security</a:t>
          </a:r>
          <a:endParaRPr lang="en-US" sz="1600" kern="1200"/>
        </a:p>
      </dsp:txBody>
      <dsp:txXfrm>
        <a:off x="572414" y="3717568"/>
        <a:ext cx="10444860" cy="495597"/>
      </dsp:txXfrm>
    </dsp:sp>
    <dsp:sp modelId="{CE8C15D3-6CFC-4603-A4EE-744BC11C61A8}">
      <dsp:nvSpPr>
        <dsp:cNvPr id="0" name=""/>
        <dsp:cNvSpPr/>
      </dsp:nvSpPr>
      <dsp:spPr>
        <a:xfrm>
          <a:off x="0" y="4337064"/>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98295B7D-285C-465F-A09D-8FB91EC45668}">
      <dsp:nvSpPr>
        <dsp:cNvPr id="0" name=""/>
        <dsp:cNvSpPr/>
      </dsp:nvSpPr>
      <dsp:spPr>
        <a:xfrm>
          <a:off x="149918" y="4448574"/>
          <a:ext cx="272578" cy="27257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960C3-F859-4F3A-B686-EFC0747F147E}">
      <dsp:nvSpPr>
        <dsp:cNvPr id="0" name=""/>
        <dsp:cNvSpPr/>
      </dsp:nvSpPr>
      <dsp:spPr>
        <a:xfrm>
          <a:off x="572414" y="4337064"/>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Platform Automation and DevOps</a:t>
          </a:r>
          <a:endParaRPr lang="en-US" sz="1600" kern="1200"/>
        </a:p>
      </dsp:txBody>
      <dsp:txXfrm>
        <a:off x="572414" y="4337064"/>
        <a:ext cx="10444860" cy="495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8D255-A7B0-4B2E-B933-47E0074148CD}">
      <dsp:nvSpPr>
        <dsp:cNvPr id="0" name=""/>
        <dsp:cNvSpPr/>
      </dsp:nvSpPr>
      <dsp:spPr>
        <a:xfrm>
          <a:off x="0" y="589"/>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AE214544-DC50-48A8-8C40-7A8B97C50DEB}">
      <dsp:nvSpPr>
        <dsp:cNvPr id="0" name=""/>
        <dsp:cNvSpPr/>
      </dsp:nvSpPr>
      <dsp:spPr>
        <a:xfrm>
          <a:off x="149918" y="112099"/>
          <a:ext cx="272578" cy="272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1807D9-A797-4E53-9640-88AF02814C87}">
      <dsp:nvSpPr>
        <dsp:cNvPr id="0" name=""/>
        <dsp:cNvSpPr/>
      </dsp:nvSpPr>
      <dsp:spPr>
        <a:xfrm>
          <a:off x="572414" y="58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Azure Billing and Active Directory</a:t>
          </a:r>
          <a:endParaRPr lang="en-US" sz="1600" kern="1200"/>
        </a:p>
      </dsp:txBody>
      <dsp:txXfrm>
        <a:off x="572414" y="589"/>
        <a:ext cx="10444860" cy="495597"/>
      </dsp:txXfrm>
    </dsp:sp>
    <dsp:sp modelId="{8C387C46-C41D-49BE-B3CA-4642FD9D8E3E}">
      <dsp:nvSpPr>
        <dsp:cNvPr id="0" name=""/>
        <dsp:cNvSpPr/>
      </dsp:nvSpPr>
      <dsp:spPr>
        <a:xfrm>
          <a:off x="0" y="620086"/>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5BB48165-FC7F-4B76-BD89-37BAED667452}">
      <dsp:nvSpPr>
        <dsp:cNvPr id="0" name=""/>
        <dsp:cNvSpPr/>
      </dsp:nvSpPr>
      <dsp:spPr>
        <a:xfrm>
          <a:off x="149918" y="731595"/>
          <a:ext cx="272578" cy="272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94105-2E05-4031-B05A-499F9B417C35}">
      <dsp:nvSpPr>
        <dsp:cNvPr id="0" name=""/>
        <dsp:cNvSpPr/>
      </dsp:nvSpPr>
      <dsp:spPr>
        <a:xfrm>
          <a:off x="572414" y="620086"/>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Identity and Access Management</a:t>
          </a:r>
          <a:endParaRPr lang="en-US" sz="1600" kern="1200"/>
        </a:p>
      </dsp:txBody>
      <dsp:txXfrm>
        <a:off x="572414" y="620086"/>
        <a:ext cx="10444860" cy="495597"/>
      </dsp:txXfrm>
    </dsp:sp>
    <dsp:sp modelId="{5B2BEB2E-63BE-4C1E-9AE7-3DDD9B14B913}">
      <dsp:nvSpPr>
        <dsp:cNvPr id="0" name=""/>
        <dsp:cNvSpPr/>
      </dsp:nvSpPr>
      <dsp:spPr>
        <a:xfrm>
          <a:off x="0" y="1239582"/>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655A9796-8CFC-435B-B495-99DBB51E20E0}">
      <dsp:nvSpPr>
        <dsp:cNvPr id="0" name=""/>
        <dsp:cNvSpPr/>
      </dsp:nvSpPr>
      <dsp:spPr>
        <a:xfrm>
          <a:off x="149918" y="1351092"/>
          <a:ext cx="272578" cy="272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F6F88-5232-4B4D-BA58-220D8B15795A}">
      <dsp:nvSpPr>
        <dsp:cNvPr id="0" name=""/>
        <dsp:cNvSpPr/>
      </dsp:nvSpPr>
      <dsp:spPr>
        <a:xfrm>
          <a:off x="572414" y="1239582"/>
          <a:ext cx="10444860" cy="495597"/>
        </a:xfrm>
        <a:prstGeom prst="rect">
          <a:avLst/>
        </a:prstGeom>
        <a:solidFill>
          <a:srgbClr val="CFD5EA"/>
        </a:solid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Resource Organization</a:t>
          </a:r>
          <a:endParaRPr lang="en-US" sz="1600" kern="1200"/>
        </a:p>
      </dsp:txBody>
      <dsp:txXfrm>
        <a:off x="572414" y="1239582"/>
        <a:ext cx="10444860" cy="495597"/>
      </dsp:txXfrm>
    </dsp:sp>
    <dsp:sp modelId="{F55651C1-DA52-4511-8B4B-6D7DE2E776EB}">
      <dsp:nvSpPr>
        <dsp:cNvPr id="0" name=""/>
        <dsp:cNvSpPr/>
      </dsp:nvSpPr>
      <dsp:spPr>
        <a:xfrm>
          <a:off x="0" y="1859079"/>
          <a:ext cx="11017275" cy="495597"/>
        </a:xfrm>
        <a:prstGeom prst="roundRect">
          <a:avLst>
            <a:gd name="adj" fmla="val 10000"/>
          </a:avLst>
        </a:prstGeom>
        <a:solidFill>
          <a:srgbClr val="CFD5EA"/>
        </a:solidFill>
        <a:ln>
          <a:noFill/>
        </a:ln>
        <a:effectLst/>
      </dsp:spPr>
      <dsp:style>
        <a:lnRef idx="0">
          <a:scrgbClr r="0" g="0" b="0"/>
        </a:lnRef>
        <a:fillRef idx="1">
          <a:scrgbClr r="0" g="0" b="0"/>
        </a:fillRef>
        <a:effectRef idx="0">
          <a:scrgbClr r="0" g="0" b="0"/>
        </a:effectRef>
        <a:fontRef idx="minor"/>
      </dsp:style>
    </dsp:sp>
    <dsp:sp modelId="{D9CE060D-AEF4-4835-9147-0C073E6217B5}">
      <dsp:nvSpPr>
        <dsp:cNvPr id="0" name=""/>
        <dsp:cNvSpPr/>
      </dsp:nvSpPr>
      <dsp:spPr>
        <a:xfrm>
          <a:off x="149918" y="1970588"/>
          <a:ext cx="272578" cy="272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C75B4-1DD2-496F-B2A3-B013A075FBF6}">
      <dsp:nvSpPr>
        <dsp:cNvPr id="0" name=""/>
        <dsp:cNvSpPr/>
      </dsp:nvSpPr>
      <dsp:spPr>
        <a:xfrm>
          <a:off x="572414" y="1859079"/>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t>Network Topology and Connectivity</a:t>
          </a:r>
          <a:endParaRPr lang="en-US" sz="1600" kern="1200"/>
        </a:p>
      </dsp:txBody>
      <dsp:txXfrm>
        <a:off x="572414" y="1859079"/>
        <a:ext cx="10444860" cy="495597"/>
      </dsp:txXfrm>
    </dsp:sp>
    <dsp:sp modelId="{A846676A-C907-4433-B7DD-D9966ADC8972}">
      <dsp:nvSpPr>
        <dsp:cNvPr id="0" name=""/>
        <dsp:cNvSpPr/>
      </dsp:nvSpPr>
      <dsp:spPr>
        <a:xfrm>
          <a:off x="0" y="2478575"/>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F92DC1FB-54ED-4320-9A8A-0C3CCED882CF}">
      <dsp:nvSpPr>
        <dsp:cNvPr id="0" name=""/>
        <dsp:cNvSpPr/>
      </dsp:nvSpPr>
      <dsp:spPr>
        <a:xfrm>
          <a:off x="149918" y="2590084"/>
          <a:ext cx="272578" cy="272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5DDAC-3536-4E54-9EF6-5A45A6ABFCC3}">
      <dsp:nvSpPr>
        <dsp:cNvPr id="0" name=""/>
        <dsp:cNvSpPr/>
      </dsp:nvSpPr>
      <dsp:spPr>
        <a:xfrm>
          <a:off x="572414" y="2478575"/>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Management</a:t>
          </a:r>
          <a:endParaRPr lang="en-US" sz="1600" kern="1200">
            <a:solidFill>
              <a:schemeClr val="bg1"/>
            </a:solidFill>
          </a:endParaRPr>
        </a:p>
      </dsp:txBody>
      <dsp:txXfrm>
        <a:off x="572414" y="2478575"/>
        <a:ext cx="10444860" cy="495597"/>
      </dsp:txXfrm>
    </dsp:sp>
    <dsp:sp modelId="{7EAAF8BF-3ED9-4ACA-90BC-67B5DA9E1999}">
      <dsp:nvSpPr>
        <dsp:cNvPr id="0" name=""/>
        <dsp:cNvSpPr/>
      </dsp:nvSpPr>
      <dsp:spPr>
        <a:xfrm>
          <a:off x="0" y="3098072"/>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A26D0CCA-9323-4C57-8669-7C1AF4FAB488}">
      <dsp:nvSpPr>
        <dsp:cNvPr id="0" name=""/>
        <dsp:cNvSpPr/>
      </dsp:nvSpPr>
      <dsp:spPr>
        <a:xfrm>
          <a:off x="149918" y="3209581"/>
          <a:ext cx="272578" cy="272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8CB64-D48B-43FE-81A1-61E13BAA5396}">
      <dsp:nvSpPr>
        <dsp:cNvPr id="0" name=""/>
        <dsp:cNvSpPr/>
      </dsp:nvSpPr>
      <dsp:spPr>
        <a:xfrm>
          <a:off x="572414" y="3098072"/>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Governance</a:t>
          </a:r>
        </a:p>
      </dsp:txBody>
      <dsp:txXfrm>
        <a:off x="572414" y="3098072"/>
        <a:ext cx="10444860" cy="495597"/>
      </dsp:txXfrm>
    </dsp:sp>
    <dsp:sp modelId="{62FAE7C6-D032-47F5-B9F3-199F1B5BB1B2}">
      <dsp:nvSpPr>
        <dsp:cNvPr id="0" name=""/>
        <dsp:cNvSpPr/>
      </dsp:nvSpPr>
      <dsp:spPr>
        <a:xfrm>
          <a:off x="0" y="3717568"/>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2D41E8A9-26CE-4AE4-9A8C-4CC66DA3952E}">
      <dsp:nvSpPr>
        <dsp:cNvPr id="0" name=""/>
        <dsp:cNvSpPr/>
      </dsp:nvSpPr>
      <dsp:spPr>
        <a:xfrm>
          <a:off x="149918" y="3829077"/>
          <a:ext cx="272578" cy="272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FDD6D-929E-44C7-8235-3BF9904A98A6}">
      <dsp:nvSpPr>
        <dsp:cNvPr id="0" name=""/>
        <dsp:cNvSpPr/>
      </dsp:nvSpPr>
      <dsp:spPr>
        <a:xfrm>
          <a:off x="572414" y="3717568"/>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Security</a:t>
          </a:r>
          <a:endParaRPr lang="en-US" sz="1600" kern="1200">
            <a:solidFill>
              <a:schemeClr val="bg1"/>
            </a:solidFill>
          </a:endParaRPr>
        </a:p>
      </dsp:txBody>
      <dsp:txXfrm>
        <a:off x="572414" y="3717568"/>
        <a:ext cx="10444860" cy="495597"/>
      </dsp:txXfrm>
    </dsp:sp>
    <dsp:sp modelId="{CE8C15D3-6CFC-4603-A4EE-744BC11C61A8}">
      <dsp:nvSpPr>
        <dsp:cNvPr id="0" name=""/>
        <dsp:cNvSpPr/>
      </dsp:nvSpPr>
      <dsp:spPr>
        <a:xfrm>
          <a:off x="0" y="4337064"/>
          <a:ext cx="11017275" cy="495597"/>
        </a:xfrm>
        <a:prstGeom prst="roundRect">
          <a:avLst>
            <a:gd name="adj" fmla="val 10000"/>
          </a:avLst>
        </a:prstGeom>
        <a:solidFill>
          <a:srgbClr val="2F5597"/>
        </a:solidFill>
        <a:ln>
          <a:noFill/>
        </a:ln>
        <a:effectLst/>
      </dsp:spPr>
      <dsp:style>
        <a:lnRef idx="0">
          <a:scrgbClr r="0" g="0" b="0"/>
        </a:lnRef>
        <a:fillRef idx="1">
          <a:scrgbClr r="0" g="0" b="0"/>
        </a:fillRef>
        <a:effectRef idx="0">
          <a:scrgbClr r="0" g="0" b="0"/>
        </a:effectRef>
        <a:fontRef idx="minor"/>
      </dsp:style>
    </dsp:sp>
    <dsp:sp modelId="{98295B7D-285C-465F-A09D-8FB91EC45668}">
      <dsp:nvSpPr>
        <dsp:cNvPr id="0" name=""/>
        <dsp:cNvSpPr/>
      </dsp:nvSpPr>
      <dsp:spPr>
        <a:xfrm>
          <a:off x="149918" y="4448574"/>
          <a:ext cx="272578" cy="27257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960C3-F859-4F3A-B686-EFC0747F147E}">
      <dsp:nvSpPr>
        <dsp:cNvPr id="0" name=""/>
        <dsp:cNvSpPr/>
      </dsp:nvSpPr>
      <dsp:spPr>
        <a:xfrm>
          <a:off x="572414" y="4337064"/>
          <a:ext cx="10444860"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51" tIns="52451" rIns="52451" bIns="52451" numCol="1" spcCol="1270" anchor="ctr" anchorCtr="0">
          <a:noAutofit/>
        </a:bodyPr>
        <a:lstStyle/>
        <a:p>
          <a:pPr marL="0" lvl="0" indent="0" algn="l" defTabSz="711200">
            <a:lnSpc>
              <a:spcPct val="100000"/>
            </a:lnSpc>
            <a:spcBef>
              <a:spcPct val="0"/>
            </a:spcBef>
            <a:spcAft>
              <a:spcPct val="35000"/>
            </a:spcAft>
            <a:buNone/>
          </a:pPr>
          <a:r>
            <a:rPr lang="en-GB" sz="1600" kern="1200">
              <a:solidFill>
                <a:schemeClr val="bg1"/>
              </a:solidFill>
            </a:rPr>
            <a:t>Platform Automation and DevOps</a:t>
          </a:r>
          <a:endParaRPr lang="en-US" sz="1600" kern="1200">
            <a:solidFill>
              <a:schemeClr val="bg1"/>
            </a:solidFill>
          </a:endParaRPr>
        </a:p>
      </dsp:txBody>
      <dsp:txXfrm>
        <a:off x="572414" y="4337064"/>
        <a:ext cx="10444860" cy="495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BD95D-480F-41F7-A00D-4FF58D25119B}">
      <dsp:nvSpPr>
        <dsp:cNvPr id="0" name=""/>
        <dsp:cNvSpPr/>
      </dsp:nvSpPr>
      <dsp:spPr>
        <a:xfrm>
          <a:off x="591113" y="2450"/>
          <a:ext cx="1641140" cy="91174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baseline="0"/>
            <a:t>Mapping</a:t>
          </a:r>
          <a:endParaRPr lang="en-GB" sz="1100" kern="1200"/>
        </a:p>
      </dsp:txBody>
      <dsp:txXfrm>
        <a:off x="617817" y="29154"/>
        <a:ext cx="1587732" cy="858336"/>
      </dsp:txXfrm>
    </dsp:sp>
    <dsp:sp modelId="{22A9A449-28A3-430F-8EF6-33F2959BAFCB}">
      <dsp:nvSpPr>
        <dsp:cNvPr id="0" name=""/>
        <dsp:cNvSpPr/>
      </dsp:nvSpPr>
      <dsp:spPr>
        <a:xfrm rot="5400000">
          <a:off x="1240731" y="936989"/>
          <a:ext cx="341904" cy="41028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288598" y="971180"/>
        <a:ext cx="246171" cy="239333"/>
      </dsp:txXfrm>
    </dsp:sp>
    <dsp:sp modelId="{DE8E6E8F-FDEA-43C3-BF0E-917D02F16D0C}">
      <dsp:nvSpPr>
        <dsp:cNvPr id="0" name=""/>
        <dsp:cNvSpPr/>
      </dsp:nvSpPr>
      <dsp:spPr>
        <a:xfrm>
          <a:off x="591113" y="1370068"/>
          <a:ext cx="1641140" cy="911744"/>
        </a:xfrm>
        <a:prstGeom prst="roundRect">
          <a:avLst>
            <a:gd name="adj" fmla="val 10000"/>
          </a:avLst>
        </a:prstGeom>
        <a:solidFill>
          <a:schemeClr val="accent4">
            <a:hueOff val="1777342"/>
            <a:satOff val="4906"/>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baseline="0"/>
            <a:t>Design</a:t>
          </a:r>
          <a:endParaRPr lang="en-GB" sz="1100" kern="1200"/>
        </a:p>
      </dsp:txBody>
      <dsp:txXfrm>
        <a:off x="617817" y="1396772"/>
        <a:ext cx="1587732" cy="858336"/>
      </dsp:txXfrm>
    </dsp:sp>
    <dsp:sp modelId="{11AE971A-B6DD-469D-83BB-E5031A0BAB12}">
      <dsp:nvSpPr>
        <dsp:cNvPr id="0" name=""/>
        <dsp:cNvSpPr/>
      </dsp:nvSpPr>
      <dsp:spPr>
        <a:xfrm rot="5400000">
          <a:off x="1240731" y="2304606"/>
          <a:ext cx="341904" cy="410285"/>
        </a:xfrm>
        <a:prstGeom prst="rightArrow">
          <a:avLst>
            <a:gd name="adj1" fmla="val 60000"/>
            <a:gd name="adj2" fmla="val 50000"/>
          </a:avLst>
        </a:prstGeom>
        <a:solidFill>
          <a:schemeClr val="accent4">
            <a:hueOff val="2666012"/>
            <a:satOff val="7360"/>
            <a:lumOff val="176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288598" y="2338797"/>
        <a:ext cx="246171" cy="239333"/>
      </dsp:txXfrm>
    </dsp:sp>
    <dsp:sp modelId="{97EB680D-46CB-40C6-A668-28C5C8787CBD}">
      <dsp:nvSpPr>
        <dsp:cNvPr id="0" name=""/>
        <dsp:cNvSpPr/>
      </dsp:nvSpPr>
      <dsp:spPr>
        <a:xfrm>
          <a:off x="591113" y="2737685"/>
          <a:ext cx="1641140" cy="911744"/>
        </a:xfrm>
        <a:prstGeom prst="roundRect">
          <a:avLst>
            <a:gd name="adj" fmla="val 10000"/>
          </a:avLst>
        </a:prstGeom>
        <a:solidFill>
          <a:schemeClr val="accent4">
            <a:hueOff val="3554683"/>
            <a:satOff val="9813"/>
            <a:lumOff val="2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baseline="0"/>
            <a:t>Implementation</a:t>
          </a:r>
          <a:endParaRPr lang="en-GB" sz="1100" kern="1200"/>
        </a:p>
      </dsp:txBody>
      <dsp:txXfrm>
        <a:off x="617817" y="2764389"/>
        <a:ext cx="1587732" cy="858336"/>
      </dsp:txXfrm>
    </dsp:sp>
    <dsp:sp modelId="{B5A8E0C3-FF59-4A3B-8471-20B7C453DAF6}">
      <dsp:nvSpPr>
        <dsp:cNvPr id="0" name=""/>
        <dsp:cNvSpPr/>
      </dsp:nvSpPr>
      <dsp:spPr>
        <a:xfrm rot="5400000">
          <a:off x="1240731" y="3672224"/>
          <a:ext cx="341904" cy="410285"/>
        </a:xfrm>
        <a:prstGeom prst="rightArrow">
          <a:avLst>
            <a:gd name="adj1" fmla="val 60000"/>
            <a:gd name="adj2" fmla="val 50000"/>
          </a:avLst>
        </a:prstGeom>
        <a:solidFill>
          <a:schemeClr val="accent4">
            <a:hueOff val="5332025"/>
            <a:satOff val="14719"/>
            <a:lumOff val="3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288598" y="3706415"/>
        <a:ext cx="246171" cy="239333"/>
      </dsp:txXfrm>
    </dsp:sp>
    <dsp:sp modelId="{3F20DC66-8B04-4638-8C5B-612AB09956E4}">
      <dsp:nvSpPr>
        <dsp:cNvPr id="0" name=""/>
        <dsp:cNvSpPr/>
      </dsp:nvSpPr>
      <dsp:spPr>
        <a:xfrm>
          <a:off x="591113" y="4105303"/>
          <a:ext cx="1641140" cy="911744"/>
        </a:xfrm>
        <a:prstGeom prst="roundRect">
          <a:avLst>
            <a:gd name="adj" fmla="val 10000"/>
          </a:avLst>
        </a:prstGeom>
        <a:solidFill>
          <a:schemeClr val="accent4">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baseline="0"/>
            <a:t>Evidence</a:t>
          </a:r>
          <a:endParaRPr lang="en-GB" sz="1100" kern="1200"/>
        </a:p>
      </dsp:txBody>
      <dsp:txXfrm>
        <a:off x="617817" y="4132007"/>
        <a:ext cx="1587732" cy="858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753D6-E83B-4B09-9FDB-B9A6A801EBE6}">
      <dsp:nvSpPr>
        <dsp:cNvPr id="0" name=""/>
        <dsp:cNvSpPr/>
      </dsp:nvSpPr>
      <dsp:spPr>
        <a:xfrm>
          <a:off x="1774" y="3802577"/>
          <a:ext cx="3789655" cy="1215659"/>
        </a:xfrm>
        <a:prstGeom prst="roundRect">
          <a:avLst>
            <a:gd name="adj" fmla="val 10000"/>
          </a:avLst>
        </a:prstGeom>
        <a:solidFill>
          <a:schemeClr val="accent2">
            <a:shade val="8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baseline="0"/>
            <a:t>Azure Fabric</a:t>
          </a:r>
        </a:p>
        <a:p>
          <a:pPr marL="0" lvl="0" indent="0" algn="ctr" defTabSz="488950">
            <a:lnSpc>
              <a:spcPct val="90000"/>
            </a:lnSpc>
            <a:spcBef>
              <a:spcPct val="0"/>
            </a:spcBef>
            <a:spcAft>
              <a:spcPct val="35000"/>
            </a:spcAft>
            <a:buNone/>
          </a:pPr>
          <a:r>
            <a:rPr lang="en-GB" sz="1100" kern="1200" baseline="0"/>
            <a:t>(Compliance and Certifications)</a:t>
          </a:r>
          <a:endParaRPr lang="en-GB" sz="1100" kern="1200"/>
        </a:p>
      </dsp:txBody>
      <dsp:txXfrm>
        <a:off x="37379" y="3838182"/>
        <a:ext cx="3718445" cy="1144449"/>
      </dsp:txXfrm>
    </dsp:sp>
    <dsp:sp modelId="{E17ECCD0-75AA-49E2-AAEB-05704E98FDBC}">
      <dsp:nvSpPr>
        <dsp:cNvPr id="0" name=""/>
        <dsp:cNvSpPr/>
      </dsp:nvSpPr>
      <dsp:spPr>
        <a:xfrm>
          <a:off x="1774" y="2535472"/>
          <a:ext cx="3789655" cy="1215659"/>
        </a:xfrm>
        <a:prstGeom prst="roundRect">
          <a:avLst>
            <a:gd name="adj" fmla="val 10000"/>
          </a:avLst>
        </a:prstGeom>
        <a:solidFill>
          <a:schemeClr val="accent2">
            <a:tint val="99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baseline="0"/>
            <a:t>Azure Foundations</a:t>
          </a:r>
        </a:p>
        <a:p>
          <a:pPr marL="0" lvl="0" indent="0" algn="ctr" defTabSz="488950">
            <a:lnSpc>
              <a:spcPct val="90000"/>
            </a:lnSpc>
            <a:spcBef>
              <a:spcPct val="0"/>
            </a:spcBef>
            <a:spcAft>
              <a:spcPct val="35000"/>
            </a:spcAft>
            <a:buNone/>
          </a:pPr>
          <a:r>
            <a:rPr lang="en-GB" sz="1100" kern="1200" baseline="0"/>
            <a:t>(Built-in, Deployed, Enabled)</a:t>
          </a:r>
          <a:endParaRPr lang="en-GB" sz="1100" kern="1200"/>
        </a:p>
      </dsp:txBody>
      <dsp:txXfrm>
        <a:off x="37379" y="2571077"/>
        <a:ext cx="3718445" cy="1144449"/>
      </dsp:txXfrm>
    </dsp:sp>
    <dsp:sp modelId="{91BE54D6-9BDC-4C52-B31B-B0A5DA3C6819}">
      <dsp:nvSpPr>
        <dsp:cNvPr id="0" name=""/>
        <dsp:cNvSpPr/>
      </dsp:nvSpPr>
      <dsp:spPr>
        <a:xfrm>
          <a:off x="1774" y="1268366"/>
          <a:ext cx="2500454" cy="1215659"/>
        </a:xfrm>
        <a:prstGeom prst="roundRect">
          <a:avLst>
            <a:gd name="adj" fmla="val 10000"/>
          </a:avLst>
        </a:prstGeom>
        <a:solidFill>
          <a:schemeClr val="accent2">
            <a:tint val="8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baseline="0"/>
            <a:t>Platform as a Service</a:t>
          </a:r>
        </a:p>
      </dsp:txBody>
      <dsp:txXfrm>
        <a:off x="37379" y="1303971"/>
        <a:ext cx="2429244" cy="1144449"/>
      </dsp:txXfrm>
    </dsp:sp>
    <dsp:sp modelId="{DC6F79A2-3F13-404D-85E3-136BBA055FA6}">
      <dsp:nvSpPr>
        <dsp:cNvPr id="0" name=""/>
        <dsp:cNvSpPr/>
      </dsp:nvSpPr>
      <dsp:spPr>
        <a:xfrm>
          <a:off x="1774" y="1261"/>
          <a:ext cx="1237236" cy="1215659"/>
        </a:xfrm>
        <a:prstGeom prst="roundRect">
          <a:avLst>
            <a:gd name="adj" fmla="val 10000"/>
          </a:avLst>
        </a:prstGeom>
        <a:solidFill>
          <a:schemeClr val="accent2">
            <a:tint val="7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Containers</a:t>
          </a:r>
        </a:p>
      </dsp:txBody>
      <dsp:txXfrm>
        <a:off x="37379" y="36866"/>
        <a:ext cx="1166026" cy="1144449"/>
      </dsp:txXfrm>
    </dsp:sp>
    <dsp:sp modelId="{F27FF233-187B-42B2-A12F-A6DCB87735CB}">
      <dsp:nvSpPr>
        <dsp:cNvPr id="0" name=""/>
        <dsp:cNvSpPr/>
      </dsp:nvSpPr>
      <dsp:spPr>
        <a:xfrm>
          <a:off x="1264992" y="1261"/>
          <a:ext cx="1237236" cy="1215659"/>
        </a:xfrm>
        <a:prstGeom prst="roundRect">
          <a:avLst>
            <a:gd name="adj" fmla="val 10000"/>
          </a:avLst>
        </a:prstGeom>
        <a:solidFill>
          <a:schemeClr val="accent2">
            <a:tint val="7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Serverless</a:t>
          </a:r>
        </a:p>
      </dsp:txBody>
      <dsp:txXfrm>
        <a:off x="1300597" y="36866"/>
        <a:ext cx="1166026" cy="1144449"/>
      </dsp:txXfrm>
    </dsp:sp>
    <dsp:sp modelId="{A77D1678-8FE1-4187-9D81-0E1EAE2D6324}">
      <dsp:nvSpPr>
        <dsp:cNvPr id="0" name=""/>
        <dsp:cNvSpPr/>
      </dsp:nvSpPr>
      <dsp:spPr>
        <a:xfrm>
          <a:off x="2554193" y="1268366"/>
          <a:ext cx="1237236" cy="1215659"/>
        </a:xfrm>
        <a:prstGeom prst="roundRect">
          <a:avLst>
            <a:gd name="adj" fmla="val 10000"/>
          </a:avLst>
        </a:prstGeom>
        <a:solidFill>
          <a:schemeClr val="accent2">
            <a:tint val="8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baseline="0"/>
            <a:t>Infrastructure as a Service</a:t>
          </a:r>
        </a:p>
      </dsp:txBody>
      <dsp:txXfrm>
        <a:off x="2589798" y="1303971"/>
        <a:ext cx="1166026" cy="1144449"/>
      </dsp:txXfrm>
    </dsp:sp>
    <dsp:sp modelId="{A9C67FC9-2755-4A83-9E03-62705F646C40}">
      <dsp:nvSpPr>
        <dsp:cNvPr id="0" name=""/>
        <dsp:cNvSpPr/>
      </dsp:nvSpPr>
      <dsp:spPr>
        <a:xfrm>
          <a:off x="2554193" y="1261"/>
          <a:ext cx="1237236" cy="1215659"/>
        </a:xfrm>
        <a:prstGeom prst="roundRect">
          <a:avLst>
            <a:gd name="adj" fmla="val 10000"/>
          </a:avLst>
        </a:prstGeom>
        <a:solidFill>
          <a:schemeClr val="accent2">
            <a:tint val="7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Compliant VM</a:t>
          </a:r>
        </a:p>
      </dsp:txBody>
      <dsp:txXfrm>
        <a:off x="2589798" y="36866"/>
        <a:ext cx="1166026" cy="11444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4DCD3-F82D-425C-9D01-EDECA962B718}" type="datetimeFigureOut">
              <a:rPr lang="en-US" smtClean="0"/>
              <a:t>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99210-0EB3-42F7-A677-41E333F3FC17}" type="slidenum">
              <a:rPr lang="en-US" smtClean="0"/>
              <a:t>‹#›</a:t>
            </a:fld>
            <a:endParaRPr lang="en-US"/>
          </a:p>
        </p:txBody>
      </p:sp>
    </p:spTree>
    <p:extLst>
      <p:ext uri="{BB962C8B-B14F-4D97-AF65-F5344CB8AC3E}">
        <p14:creationId xmlns:p14="http://schemas.microsoft.com/office/powerpoint/2010/main" val="348385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microsoft/PL-DNS-Prox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virtual-wan/virtual-wan-route-table-porta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wan/virtual-wan-route-table-porta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expressroute/expressroute-optimize-routing#solution-use-as-path-prepend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expressroute/expressroute-optimize-routing#solution-use-as-path-prepend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private-link/private-endpoint-overview#private-link-resourc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virtual-wan/virtual-wan-route-table-porta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ocs.microsoft.com/en-us/azure/virtual-network/ddos-protection-overview"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expressroute/expressroute-howto-MACse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governance/policy/concepts/effec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Stick to your guns on representing the principles and critical design area recommendations. </a:t>
            </a:r>
          </a:p>
        </p:txBody>
      </p:sp>
      <p:sp>
        <p:nvSpPr>
          <p:cNvPr id="4" name="Slide Number Placeholder 3"/>
          <p:cNvSpPr>
            <a:spLocks noGrp="1"/>
          </p:cNvSpPr>
          <p:nvPr>
            <p:ph type="sldNum" sz="quarter" idx="5"/>
          </p:nvPr>
        </p:nvSpPr>
        <p:spPr/>
        <p:txBody>
          <a:bodyPr/>
          <a:lstStyle/>
          <a:p>
            <a:fld id="{1EC99210-0EB3-42F7-A677-41E333F3FC17}" type="slidenum">
              <a:rPr lang="en-US" smtClean="0"/>
              <a:t>15</a:t>
            </a:fld>
            <a:endParaRPr lang="en-US"/>
          </a:p>
        </p:txBody>
      </p:sp>
    </p:spTree>
    <p:extLst>
      <p:ext uri="{BB962C8B-B14F-4D97-AF65-F5344CB8AC3E}">
        <p14:creationId xmlns:p14="http://schemas.microsoft.com/office/powerpoint/2010/main" val="1395926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1600"/>
          </a:p>
          <a:p>
            <a:endParaRPr lang="en-GB"/>
          </a:p>
          <a:p>
            <a:r>
              <a:rPr lang="en-GB"/>
              <a:t>In this design workshop we review each design guidelines and what decisions need to be documented for the of the Azure Enterprise-scale landing zone implementation.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615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a:solidFill>
                  <a:srgbClr val="171717"/>
                </a:solidFill>
                <a:effectLst/>
                <a:latin typeface="Segoe UI" panose="020B0502040204020203" pitchFamily="34" charset="0"/>
                <a:ea typeface="Calibri" panose="020F0502020204030204" pitchFamily="34" charset="0"/>
                <a:cs typeface="Arial" panose="020B0604020202020204" pitchFamily="34" charset="0"/>
              </a:rPr>
              <a:t>There are different Azure landing zone implementation options and each of them provide a different deployment approach. Before choosing an implementation option, let’s talk about the design areas for Azure landing zones.</a:t>
            </a:r>
            <a:endParaRPr lang="en-US" sz="80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056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6528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they don’t have separate identity then from the platform perspective – it is just production in test.</a:t>
            </a:r>
          </a:p>
          <a:p>
            <a:endParaRPr lang="en-GB"/>
          </a:p>
          <a:p>
            <a:r>
              <a:rPr lang="en-GB"/>
              <a:t>Examples:</a:t>
            </a:r>
          </a:p>
          <a:p>
            <a:r>
              <a:rPr lang="en-GB">
                <a:latin typeface="+mn-lt"/>
              </a:rPr>
              <a:t>Department isn’t Org chart. Create Departments only if business domains have independent IT capabilities and map customer business divisions.</a:t>
            </a:r>
          </a:p>
          <a:p>
            <a:r>
              <a:rPr lang="en-GB">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a:latin typeface="+mn-lt"/>
              </a:rPr>
              <a:t>Do not move or rename an EA Account in AD/Azure AD</a:t>
            </a:r>
          </a:p>
          <a:p>
            <a:pPr marL="514252" indent="-514252">
              <a:buFont typeface="+mj-lt"/>
              <a:buAutoNum type="arabicPeriod"/>
            </a:pPr>
            <a:r>
              <a:rPr lang="en-GB">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a:latin typeface="+mn-lt"/>
              </a:rPr>
              <a:t>Assign a budget for each account and establish an alert associated with the budget.</a:t>
            </a:r>
          </a:p>
          <a:p>
            <a:pPr marL="514252" indent="-514252">
              <a:buFont typeface="+mj-lt"/>
              <a:buAutoNum type="arabicPeriod"/>
            </a:pPr>
            <a:r>
              <a:rPr lang="en-GB">
                <a:latin typeface="+mn-lt"/>
              </a:rPr>
              <a:t>Restrict and minimise the number of Account owners within the Enrolment to avoid the proliferation of admin access to Subscriptions and associated Azure resources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Identity and Access Management </a:t>
            </a:r>
            <a:r>
              <a:rPr lang="en-US" b="0">
                <a:latin typeface="Segoe UI"/>
                <a:cs typeface="Segoe UI"/>
              </a:rPr>
              <a:t>in Enterprise-scale addresses Azure control plane, data plane, and application layer requirements.</a:t>
            </a:r>
            <a:r>
              <a:rPr lang="en-US">
                <a:latin typeface="Segoe UI"/>
                <a:cs typeface="Segoe UI"/>
              </a:rPr>
              <a:t> </a:t>
            </a:r>
            <a:endParaRPr lang="en-US" b="1"/>
          </a:p>
          <a:p>
            <a:pPr marL="0" indent="0" algn="l">
              <a:buFont typeface="Arial" panose="020B0604020202020204" pitchFamily="34" charset="0"/>
              <a:buNone/>
            </a:pPr>
            <a:endParaRPr lang="en-US" b="1"/>
          </a:p>
          <a:p>
            <a:r>
              <a:rPr lang="en-US" b="1">
                <a:latin typeface="Segoe UI"/>
                <a:cs typeface="Segoe UI"/>
              </a:rPr>
              <a:t>Planning for Identity and Access Management </a:t>
            </a:r>
            <a:r>
              <a:rPr lang="en-US" b="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a:latin typeface="Segoe UI"/>
                <a:cs typeface="Segoe UI"/>
              </a:rPr>
              <a:t>roles aligned</a:t>
            </a:r>
            <a:r>
              <a:rPr lang="en-US" b="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a:latin typeface="Segoe UI"/>
                <a:cs typeface="Segoe UI"/>
              </a:rPr>
              <a:t>Use Azure AD </a:t>
            </a:r>
            <a:r>
              <a:rPr lang="en-US" b="1">
                <a:latin typeface="Segoe UI"/>
                <a:cs typeface="Segoe UI"/>
              </a:rPr>
              <a:t>Privileged Identity Management </a:t>
            </a:r>
            <a:r>
              <a:rPr lang="en-US" b="0">
                <a:latin typeface="Segoe UI"/>
                <a:cs typeface="Segoe UI"/>
              </a:rPr>
              <a:t>to establish zero standing access and to enable </a:t>
            </a:r>
            <a:r>
              <a:rPr lang="en-US" b="1">
                <a:latin typeface="Segoe UI"/>
                <a:cs typeface="Segoe UI"/>
              </a:rPr>
              <a:t>approval workflows </a:t>
            </a:r>
            <a:r>
              <a:rPr lang="en-US" b="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a:latin typeface="Segoe UI"/>
                <a:cs typeface="Segoe UI"/>
              </a:rPr>
              <a:t>Use Azure AD PIM </a:t>
            </a:r>
            <a:r>
              <a:rPr lang="en-US" b="1">
                <a:latin typeface="Segoe UI"/>
                <a:cs typeface="Segoe UI"/>
              </a:rPr>
              <a:t>access reviews </a:t>
            </a:r>
            <a:r>
              <a:rPr lang="en-US" b="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a:latin typeface="Segoe UI"/>
                <a:cs typeface="Segoe UI"/>
              </a:rPr>
              <a:t>Customer RBAC roles should be used to define access rights across the Azure estate. Key roles within an organization will typically include Platform Owners, NetOps, SecOps, </a:t>
            </a:r>
            <a:r>
              <a:rPr lang="en-US" b="0" err="1">
                <a:latin typeface="Segoe UI"/>
                <a:cs typeface="Segoe UI"/>
              </a:rPr>
              <a:t>AppOps</a:t>
            </a:r>
            <a:r>
              <a:rPr lang="en-US" b="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a:latin typeface="Segoe UI"/>
                <a:cs typeface="Segoe UI"/>
              </a:rPr>
              <a:t>Integrate Azure AD logs with the platform-central Azure Monitor Log Analytics workspace for </a:t>
            </a:r>
            <a:r>
              <a:rPr lang="en-US" b="1">
                <a:latin typeface="Segoe UI"/>
                <a:cs typeface="Segoe UI"/>
              </a:rPr>
              <a:t>audit reports </a:t>
            </a:r>
            <a:r>
              <a:rPr lang="en-US" b="0">
                <a:latin typeface="Segoe UI"/>
                <a:cs typeface="Segoe UI"/>
              </a:rPr>
              <a:t>and alert </a:t>
            </a:r>
            <a:r>
              <a:rPr lang="en-US" b="1">
                <a:latin typeface="Segoe UI"/>
                <a:cs typeface="Segoe UI"/>
              </a:rPr>
              <a:t>notifications</a:t>
            </a:r>
            <a:r>
              <a:rPr lang="en-US" b="0">
                <a:latin typeface="Segoe UI"/>
                <a:cs typeface="Segoe UI"/>
              </a:rPr>
              <a:t>.</a:t>
            </a:r>
          </a:p>
          <a:p>
            <a:pPr marL="628650" lvl="1" indent="-171450" algn="l">
              <a:buFont typeface="Arial" panose="020B0604020202020204" pitchFamily="34" charset="0"/>
              <a:buChar char="•"/>
            </a:pPr>
            <a:r>
              <a:rPr lang="en-US" b="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a:latin typeface="Segoe UI"/>
                <a:cs typeface="Segoe UI"/>
              </a:rPr>
              <a:t>Multi-Factor Authentication</a:t>
            </a:r>
            <a:r>
              <a:rPr lang="en-US" b="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a:latin typeface="Segoe UI"/>
                <a:cs typeface="Segoe UI"/>
              </a:rPr>
              <a:t>Conditional Access </a:t>
            </a:r>
            <a:r>
              <a:rPr lang="en-US" b="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a:p>
          <a:p>
            <a:pPr marL="0" indent="0" algn="l">
              <a:buFont typeface="Arial" panose="020B0604020202020204" pitchFamily="34" charset="0"/>
              <a:buNone/>
            </a:pPr>
            <a:r>
              <a:rPr lang="en-US" b="1">
                <a:latin typeface="Segoe UI"/>
                <a:cs typeface="Segoe UI"/>
              </a:rPr>
              <a:t>Planning for Authentication Inside the Landing Zone</a:t>
            </a:r>
            <a:r>
              <a:rPr lang="en-US" b="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a:latin typeface="Segoe UI"/>
              <a:cs typeface="Segoe UI"/>
            </a:endParaRPr>
          </a:p>
          <a:p>
            <a:endParaRPr lang="en-US"/>
          </a:p>
          <a:p>
            <a:endParaRPr lang="en-US"/>
          </a:p>
          <a:p>
            <a:r>
              <a:rPr lang="en-US"/>
              <a:t>Examples:</a:t>
            </a:r>
          </a:p>
          <a:p>
            <a:pPr marL="457112" indent="-457112">
              <a:buFont typeface="+mj-lt"/>
              <a:buAutoNum type="arabicPeriod"/>
            </a:pPr>
            <a:r>
              <a:rPr lang="en-GB" sz="1200">
                <a:latin typeface="+mn-lt"/>
              </a:rPr>
              <a:t>Use </a:t>
            </a:r>
            <a:r>
              <a:rPr lang="en-GB" sz="1200" b="1">
                <a:latin typeface="+mn-lt"/>
              </a:rPr>
              <a:t>AAD RBAC </a:t>
            </a:r>
            <a:r>
              <a:rPr lang="en-GB" sz="1200">
                <a:latin typeface="+mn-lt"/>
              </a:rPr>
              <a:t>to manage data plane access to resources where possible (e.g. Key Vault, Storage Account, Azure SQL DB). Use </a:t>
            </a:r>
            <a:r>
              <a:rPr lang="en-GB" sz="1200" b="1">
                <a:latin typeface="+mn-lt"/>
              </a:rPr>
              <a:t>Managed Identities </a:t>
            </a:r>
            <a:r>
              <a:rPr lang="en-GB" sz="1200">
                <a:latin typeface="+mn-lt"/>
              </a:rPr>
              <a:t>instead of Service Principles for authentication to Azure services.</a:t>
            </a:r>
          </a:p>
          <a:p>
            <a:pPr marL="457112" indent="-457112">
              <a:buFont typeface="+mj-lt"/>
              <a:buAutoNum type="arabicPeriod"/>
            </a:pPr>
            <a:r>
              <a:rPr lang="en-GB" sz="1200" b="1">
                <a:latin typeface="+mn-lt"/>
              </a:rPr>
              <a:t>Evaluate the compatibility </a:t>
            </a:r>
            <a:r>
              <a:rPr lang="en-GB" sz="120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a:latin typeface="+mn-lt"/>
              </a:rPr>
              <a:t>Deploy AAD-DS within the </a:t>
            </a:r>
            <a:r>
              <a:rPr lang="en-GB" sz="1200" b="1">
                <a:latin typeface="+mn-lt"/>
              </a:rPr>
              <a:t>primary region </a:t>
            </a:r>
            <a:r>
              <a:rPr lang="en-GB" sz="120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a:latin typeface="+mn-lt"/>
              </a:rPr>
              <a:t>Use </a:t>
            </a:r>
            <a:r>
              <a:rPr lang="en-GB" sz="1200" b="1">
                <a:latin typeface="+mn-lt"/>
              </a:rPr>
              <a:t>Just-In-Time access </a:t>
            </a:r>
            <a:r>
              <a:rPr lang="en-GB" sz="1200">
                <a:latin typeface="+mn-lt"/>
              </a:rPr>
              <a:t>for both VM access and Azure control plane administration.</a:t>
            </a:r>
          </a:p>
          <a:p>
            <a:pPr marL="457112" indent="-457112">
              <a:buFont typeface="+mj-lt"/>
              <a:buAutoNum type="arabicPeriod"/>
            </a:pPr>
            <a:endParaRPr lang="en-GB" sz="1200">
              <a:latin typeface="+mn-lt"/>
            </a:endParaRPr>
          </a:p>
          <a:p>
            <a:pPr marL="0" indent="0" algn="l">
              <a:buFont typeface="Arial" panose="020B0604020202020204" pitchFamily="34" charset="0"/>
              <a:buNone/>
            </a:pPr>
            <a:r>
              <a:rPr lang="en-US" b="1"/>
              <a:t>Knowledge Check</a:t>
            </a:r>
          </a:p>
          <a:p>
            <a:pPr marL="0" indent="0" algn="l">
              <a:buFont typeface="Arial" panose="020B0604020202020204" pitchFamily="34" charset="0"/>
              <a:buNone/>
            </a:pPr>
            <a:endParaRPr lang="en-US"/>
          </a:p>
          <a:p>
            <a:pPr marL="0" indent="0" algn="l">
              <a:buFont typeface="Arial" panose="020B0604020202020204" pitchFamily="34" charset="0"/>
              <a:buNone/>
            </a:pPr>
            <a:r>
              <a:rPr lang="en-US"/>
              <a:t>Where should Azure Control Plane Groups live?</a:t>
            </a:r>
          </a:p>
          <a:p>
            <a:pPr marL="0" indent="0" algn="l">
              <a:buFont typeface="Arial" panose="020B0604020202020204" pitchFamily="34" charset="0"/>
              <a:buNone/>
            </a:pPr>
            <a:r>
              <a:rPr lang="en-US"/>
              <a:t>a.) On-Premise AD – The group will not be able to </a:t>
            </a:r>
          </a:p>
          <a:p>
            <a:pPr marL="0" indent="0" algn="l">
              <a:buFont typeface="Arial" panose="020B0604020202020204" pitchFamily="34" charset="0"/>
              <a:buNone/>
            </a:pPr>
            <a:r>
              <a:rPr lang="en-US"/>
              <a:t>b.) On-premise AD synced to Azure AD</a:t>
            </a:r>
          </a:p>
          <a:p>
            <a:pPr marL="0" indent="0" algn="l">
              <a:buFont typeface="Arial" panose="020B0604020202020204" pitchFamily="34" charset="0"/>
              <a:buNone/>
            </a:pPr>
            <a:r>
              <a:rPr lang="en-US" b="1"/>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a:p>
          <a:p>
            <a:pPr marL="0" indent="0" algn="l">
              <a:buFont typeface="Arial" panose="020B0604020202020204" pitchFamily="34" charset="0"/>
              <a:buNone/>
            </a:pPr>
            <a:r>
              <a:rPr lang="en-US" b="0"/>
              <a:t>How should resource to resource authentication occur?</a:t>
            </a:r>
          </a:p>
          <a:p>
            <a:pPr marL="0" indent="0" algn="l">
              <a:buFont typeface="Arial" panose="020B0604020202020204" pitchFamily="34" charset="0"/>
              <a:buNone/>
            </a:pPr>
            <a:r>
              <a:rPr lang="en-US" b="1"/>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a:t>c.) Use Azure Key Vault – key vault provides storage to your keys and secrets but it’s not responsible for initiating authentication</a:t>
            </a:r>
          </a:p>
          <a:p>
            <a:pPr marL="0" indent="0" algn="l">
              <a:buFont typeface="Arial" panose="020B0604020202020204" pitchFamily="34" charset="0"/>
              <a:buNone/>
            </a:pPr>
            <a:endParaRPr lang="en-US"/>
          </a:p>
          <a:p>
            <a:pPr marL="457112" indent="-457112">
              <a:buFont typeface="+mj-lt"/>
              <a:buAutoNum type="arabicPeriod"/>
            </a:pPr>
            <a:endParaRPr lang="en-GB" sz="1200">
              <a:latin typeface="+mn-lt"/>
            </a:endParaRP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12" indent="-457112">
              <a:buFont typeface="+mj-lt"/>
              <a:buAutoNum type="arabicPeriod"/>
            </a:pPr>
            <a:r>
              <a:rPr lang="en-GB" sz="1200"/>
              <a:t>Use </a:t>
            </a:r>
            <a:r>
              <a:rPr lang="en-GB" sz="1200" b="1"/>
              <a:t>AAD RBAC </a:t>
            </a:r>
            <a:r>
              <a:rPr lang="en-GB" sz="1200"/>
              <a:t>to manage data plane access to resources where possible (e.g. Key Vault, Storage Account, Azure SQL DB). Use </a:t>
            </a:r>
            <a:r>
              <a:rPr lang="en-GB" sz="1200" b="1"/>
              <a:t>Manged Identities </a:t>
            </a:r>
            <a:r>
              <a:rPr lang="en-GB" sz="1200"/>
              <a:t>instead of Service Principles for authentication to Azure services.</a:t>
            </a:r>
          </a:p>
          <a:p>
            <a:pPr marL="457112" indent="-457112">
              <a:buFont typeface="+mj-lt"/>
              <a:buAutoNum type="arabicPeriod"/>
            </a:pPr>
            <a:r>
              <a:rPr lang="en-GB" sz="1200" b="1"/>
              <a:t>Evaluate the compatibility of workloads </a:t>
            </a:r>
            <a:r>
              <a:rPr lang="en-GB" sz="1200"/>
              <a:t>for AD and AAD-DS. Do not assume existing workloads are agnostic of AD and AAD-DS authentication, as there are differences between both approaches.</a:t>
            </a:r>
          </a:p>
          <a:p>
            <a:pPr marL="457112" indent="-457112">
              <a:buFont typeface="+mj-lt"/>
              <a:buAutoNum type="arabicPeriod"/>
            </a:pPr>
            <a:r>
              <a:rPr lang="en-GB" sz="1200"/>
              <a:t>Deploy AAD-DS within the </a:t>
            </a:r>
            <a:r>
              <a:rPr lang="en-GB" sz="1200" b="1"/>
              <a:t>primary region </a:t>
            </a:r>
            <a:r>
              <a:rPr lang="en-GB" sz="1200"/>
              <a:t>as this service can be projected into only one subscription. Use Virtual Network Peering to support its usage as an authentication service.</a:t>
            </a:r>
          </a:p>
          <a:p>
            <a:pPr marL="457112" indent="-457112">
              <a:buFont typeface="+mj-lt"/>
              <a:buAutoNum type="arabicPeriod"/>
            </a:pPr>
            <a:r>
              <a:rPr lang="en-GB" sz="1200"/>
              <a:t>Use </a:t>
            </a:r>
            <a:r>
              <a:rPr lang="en-GB" sz="1200" b="1"/>
              <a:t>Just-In-Time access </a:t>
            </a:r>
            <a:r>
              <a:rPr lang="en-GB" sz="1200"/>
              <a:t>for both VM access and Azure control plane administration.</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496980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should be a handful/limited amount of custom roles for specific functions within an organization. Having custom roles in excess is an anti-cloud pattern.  Below are some example roles that define the</a:t>
            </a:r>
          </a:p>
          <a:p>
            <a:r>
              <a:rPr lang="en-US"/>
              <a:t>Scope of responsibility for the corresponding teams. This is not a definitive list and rather a guideline for discussing with the customer how azure will be administered day to day. </a:t>
            </a:r>
          </a:p>
          <a:p>
            <a:endParaRPr lang="en-US"/>
          </a:p>
          <a:p>
            <a:r>
              <a:rPr lang="en-US" b="1"/>
              <a:t>Azure Platform Owner </a:t>
            </a:r>
          </a:p>
          <a:p>
            <a:r>
              <a:rPr lang="en-US" b="1"/>
              <a:t>- </a:t>
            </a:r>
            <a:r>
              <a:rPr lang="en-US"/>
              <a:t>limited to teams who are managing both the resource group and subscription</a:t>
            </a:r>
          </a:p>
          <a:p>
            <a:r>
              <a:rPr lang="en-US" b="1"/>
              <a:t>Network Management </a:t>
            </a:r>
          </a:p>
          <a:p>
            <a:pPr marL="171450" indent="-171450">
              <a:buFontTx/>
              <a:buChar char="-"/>
            </a:pPr>
            <a:r>
              <a:rPr lang="en-US"/>
              <a:t>broad role granting access to all network services</a:t>
            </a:r>
          </a:p>
          <a:p>
            <a:pPr marL="171450" indent="-171450">
              <a:buFontTx/>
              <a:buChar char="-"/>
            </a:pPr>
            <a:r>
              <a:rPr lang="en-US"/>
              <a:t>Allocated to team responsible for network operations</a:t>
            </a:r>
          </a:p>
          <a:p>
            <a:r>
              <a:rPr lang="en-US" b="1"/>
              <a:t>Security Operations (SecOps) </a:t>
            </a:r>
          </a:p>
          <a:p>
            <a:r>
              <a:rPr lang="en-US" b="1"/>
              <a:t>-   </a:t>
            </a:r>
            <a:r>
              <a:rPr lang="en-US"/>
              <a:t>Responsible for securing administration and compliance</a:t>
            </a:r>
          </a:p>
          <a:p>
            <a:r>
              <a:rPr lang="en-US" b="1"/>
              <a:t>Subscription Owner </a:t>
            </a:r>
          </a:p>
          <a:p>
            <a:pPr marL="171450" indent="-171450">
              <a:buFontTx/>
              <a:buChar char="-"/>
            </a:pPr>
            <a:r>
              <a:rPr lang="en-US"/>
              <a:t>This role iterates on the built in role by giving the ability to restrict the subscription owner</a:t>
            </a:r>
          </a:p>
          <a:p>
            <a:pPr marL="171450" indent="-171450">
              <a:buFontTx/>
              <a:buChar char="-"/>
            </a:pPr>
            <a:r>
              <a:rPr lang="en-US"/>
              <a:t>E.G. – An application lead who is a subscription owner</a:t>
            </a:r>
          </a:p>
          <a:p>
            <a:pPr marL="171450" indent="-171450">
              <a:buFontTx/>
              <a:buChar char="-"/>
            </a:pPr>
            <a:r>
              <a:rPr lang="en-US"/>
              <a:t>You can also restrict them from Microsoft Authorization </a:t>
            </a:r>
          </a:p>
          <a:p>
            <a:pPr marL="171450" indent="-171450">
              <a:buFontTx/>
              <a:buChar char="-"/>
            </a:pPr>
            <a:r>
              <a:rPr lang="en-US"/>
              <a:t>E.G Prevent users with this role from modifying policies or denying access to route tables which would could pose a security risk)</a:t>
            </a:r>
          </a:p>
          <a:p>
            <a:r>
              <a:rPr lang="en-US" b="1"/>
              <a:t>Application Owners (DevOps/SecOps) </a:t>
            </a:r>
          </a:p>
          <a:p>
            <a:pPr marL="171450" indent="-171450">
              <a:buFontTx/>
              <a:buChar char="-"/>
            </a:pPr>
            <a:r>
              <a:rPr lang="en-US"/>
              <a:t>Access granted at the resource group level for provisioning and managing the lifecycle of the resources created. </a:t>
            </a:r>
          </a:p>
          <a:p>
            <a:pPr marL="171450" indent="-171450">
              <a:buFontTx/>
              <a:buChar char="-"/>
            </a:pPr>
            <a:r>
              <a:rPr lang="en-US"/>
              <a:t>Should identify the maturity of the customer. Whether the organization has a DevOps or </a:t>
            </a:r>
            <a:r>
              <a:rPr lang="en-US" err="1"/>
              <a:t>AppOps</a:t>
            </a:r>
            <a:r>
              <a:rPr lang="en-US"/>
              <a:t> Team</a:t>
            </a:r>
          </a:p>
          <a:p>
            <a:pPr marL="628650" lvl="1" indent="-171450">
              <a:buFontTx/>
              <a:buChar char="-"/>
            </a:pPr>
            <a:r>
              <a:rPr lang="en-US"/>
              <a:t>DevOps – owned by application owner</a:t>
            </a:r>
          </a:p>
          <a:p>
            <a:pPr marL="628650" lvl="1" indent="-171450">
              <a:buFontTx/>
              <a:buChar char="-"/>
            </a:pPr>
            <a:r>
              <a:rPr lang="en-US" err="1"/>
              <a:t>AppOps</a:t>
            </a:r>
            <a:r>
              <a:rPr lang="en-US"/>
              <a:t> – owned by a designated platform team, sometimes outsource (</a:t>
            </a:r>
            <a:r>
              <a:rPr lang="en-US" err="1"/>
              <a:t>e.g</a:t>
            </a:r>
            <a:r>
              <a:rPr lang="en-US"/>
              <a:t> MSP)</a:t>
            </a:r>
          </a:p>
          <a:p>
            <a:pPr marL="628650" lvl="1" indent="-171450">
              <a:buFontTx/>
              <a:buChar char="-"/>
            </a:pPr>
            <a:endParaRPr lang="en-US"/>
          </a:p>
          <a:p>
            <a:pPr marL="171450" indent="-171450">
              <a:buFontTx/>
              <a:buChar char="-"/>
            </a:pPr>
            <a:endParaRPr lang="en-US"/>
          </a:p>
          <a:p>
            <a:pPr marL="0" indent="0">
              <a:buFontTx/>
              <a:buNone/>
            </a:pPr>
            <a:r>
              <a:rPr lang="en-US" b="1"/>
              <a:t>Knowledge Check:</a:t>
            </a:r>
          </a:p>
          <a:p>
            <a:pPr marL="0" indent="0">
              <a:buFontTx/>
              <a:buNone/>
            </a:pPr>
            <a:br>
              <a:rPr lang="en-US"/>
            </a:br>
            <a:r>
              <a:rPr lang="en-US"/>
              <a:t>1.) It’s best practice to create as many custom roles as possible</a:t>
            </a:r>
          </a:p>
          <a:p>
            <a:pPr marL="0" indent="0">
              <a:buFontTx/>
              <a:buNone/>
            </a:pPr>
            <a:r>
              <a:rPr lang="en-US"/>
              <a:t>a.) True</a:t>
            </a:r>
          </a:p>
          <a:p>
            <a:pPr marL="0" indent="0">
              <a:buFontTx/>
              <a:buNone/>
            </a:pPr>
            <a:r>
              <a:rPr lang="en-US" b="1"/>
              <a:t>b.) False - </a:t>
            </a:r>
            <a:r>
              <a:rPr lang="en-US"/>
              <a:t>Custom roles should only be assigned as needed for specific use cases for your organization as built-in policies already cover most scenarios</a:t>
            </a:r>
          </a:p>
          <a:p>
            <a:pPr marL="0" indent="0">
              <a:buFontTx/>
              <a:buNone/>
            </a:pPr>
            <a:endParaRPr lang="en-US"/>
          </a:p>
          <a:p>
            <a:pPr marL="0" indent="0">
              <a:buFontTx/>
              <a:buNone/>
            </a:pPr>
            <a:br>
              <a:rPr lang="en-US"/>
            </a:br>
            <a:r>
              <a:rPr lang="en-US"/>
              <a:t>1.) It’s best practice Subscription owners should have contributor rights to Microsoft Authorization rights</a:t>
            </a:r>
          </a:p>
          <a:p>
            <a:pPr marL="0" indent="0">
              <a:buFontTx/>
              <a:buNone/>
            </a:pPr>
            <a:r>
              <a:rPr lang="en-US"/>
              <a:t>a.) True</a:t>
            </a:r>
          </a:p>
          <a:p>
            <a:pPr marL="0" indent="0">
              <a:buFontTx/>
              <a:buNone/>
            </a:pPr>
            <a:r>
              <a:rPr lang="en-US" b="1"/>
              <a:t>b.)False - </a:t>
            </a:r>
            <a:r>
              <a:rPr lang="en-US"/>
              <a:t>Subscription owners should have contributor rights to resources within the subscription that are not centrally shared. Granting Microsoft Authorization which is centrally managed will allow the owner modify permissions that limit their scope, remove separation, and could pose security risks. </a:t>
            </a:r>
          </a:p>
        </p:txBody>
      </p:sp>
      <p:sp>
        <p:nvSpPr>
          <p:cNvPr id="4" name="Slide Number Placeholder 3"/>
          <p:cNvSpPr>
            <a:spLocks noGrp="1"/>
          </p:cNvSpPr>
          <p:nvPr>
            <p:ph type="sldNum" sz="quarter" idx="5"/>
          </p:nvPr>
        </p:nvSpPr>
        <p:spPr/>
        <p:txBody>
          <a:bodyPr/>
          <a:lstStyle/>
          <a:p>
            <a:fld id="{76F63C36-D572-4B50-8526-BFC549F5A03C}" type="slidenum">
              <a:rPr lang="en-US" smtClean="0"/>
              <a:t>22</a:t>
            </a:fld>
            <a:endParaRPr lang="en-US"/>
          </a:p>
        </p:txBody>
      </p:sp>
    </p:spTree>
    <p:extLst>
      <p:ext uri="{BB962C8B-B14F-4D97-AF65-F5344CB8AC3E}">
        <p14:creationId xmlns:p14="http://schemas.microsoft.com/office/powerpoint/2010/main" val="2155287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marL="2794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3200" b="1" i="0">
                <a:solidFill>
                  <a:srgbClr val="171717"/>
                </a:solidFill>
                <a:effectLst/>
                <a:latin typeface="Segoe UI" panose="020B0502040204020203" pitchFamily="34" charset="0"/>
              </a:rPr>
              <a:t>Define a management group hierarchy</a:t>
            </a:r>
          </a:p>
          <a:p>
            <a:pPr marL="27940" lvl="1" indent="0">
              <a:buFont typeface="Wingdings" panose="05000000000000000000" pitchFamily="2" charset="2"/>
              <a:buNone/>
            </a:pPr>
            <a:endParaRPr lang="en-US" sz="2000" b="1" i="0">
              <a:solidFill>
                <a:srgbClr val="171717"/>
              </a:solidFill>
              <a:effectLst/>
              <a:latin typeface="Segoe UI" panose="020B0502040204020203" pitchFamily="34" charset="0"/>
            </a:endParaRPr>
          </a:p>
          <a:p>
            <a:pPr marL="27940" lvl="1" indent="0">
              <a:buFont typeface="Wingdings" panose="05000000000000000000" pitchFamily="2" charset="2"/>
              <a:buNone/>
            </a:pPr>
            <a:r>
              <a:rPr lang="en-US" sz="2000" b="0" i="0">
                <a:solidFill>
                  <a:srgbClr val="171717"/>
                </a:solidFill>
                <a:effectLst/>
                <a:latin typeface="Segoe UI" panose="020B0502040204020203" pitchFamily="34" charset="0"/>
              </a:rPr>
              <a:t>Management group structures within an Azure Active Directory (Azure AD) tenant support organizational mapping and must be considered thoroughly when an organization plans Azure adoption at scale.</a:t>
            </a:r>
            <a:endParaRPr lang="en-GB" sz="1400" b="0" i="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algn="l"/>
            <a:r>
              <a:rPr lang="en-US" sz="2000" b="1" i="0">
                <a:solidFill>
                  <a:srgbClr val="171717"/>
                </a:solidFill>
                <a:effectLst/>
                <a:latin typeface="Segoe UI" panose="020B0502040204020203" pitchFamily="34" charset="0"/>
              </a:rPr>
              <a:t>Design considerations:</a:t>
            </a:r>
            <a:endParaRPr lang="en-US" sz="2000" b="0" i="0">
              <a:solidFill>
                <a:srgbClr val="171717"/>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Management groups can be used to aggregate policy and initiative assignments via Azure Policy.</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 management group tree can support up to </a:t>
            </a:r>
            <a:r>
              <a:rPr lang="en-US" sz="2000" b="0" i="0" u="none" strike="noStrike">
                <a:solidFill>
                  <a:srgbClr val="171717"/>
                </a:solidFill>
                <a:effectLst/>
                <a:latin typeface="Segoe UI" panose="020B0502040204020203" pitchFamily="34" charset="0"/>
                <a:hlinkClick r:id="rId3"/>
              </a:rPr>
              <a:t>six levels of depth</a:t>
            </a:r>
            <a:r>
              <a:rPr lang="en-US" sz="2000" b="0" i="0">
                <a:solidFill>
                  <a:srgbClr val="171717"/>
                </a:solidFill>
                <a:effectLst/>
                <a:latin typeface="Segoe UI" panose="020B0502040204020203" pitchFamily="34" charset="0"/>
              </a:rPr>
              <a:t>. This limit doesn't include the root or subscription level.</a:t>
            </a:r>
          </a:p>
          <a:p>
            <a:endParaRPr lang="en-US"/>
          </a:p>
          <a:p>
            <a:pPr algn="l"/>
            <a:r>
              <a:rPr lang="en-US" b="1" i="0">
                <a:solidFill>
                  <a:srgbClr val="171717"/>
                </a:solidFill>
                <a:effectLst/>
                <a:latin typeface="Segoe UI" panose="020B0502040204020203" pitchFamily="34" charset="0"/>
              </a:rPr>
              <a:t>Design recommendations:</a:t>
            </a:r>
            <a:endParaRPr lang="en-US"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Keep the management group hierarchy reasonably flat with no more than three to four levels, ideally. This reduces management overhead and complexity.</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Avoid duplicating your organizational structure into a deeply nested management group hierarchy. Management groups should be used for policy assignment versus billing purposes. This necessitates using management groups for their intended purpose in enterprise-scale architecture, which is providing Azure policies for workloads that require the same type of security and compliance under the same management group level.</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Create management groups under your root-level management group to represent the types of workloads (archetype) that you'll host and ones based on their security, compliance, connectivity, and feature needs. This allows you to have a set of Azure policies applied at the management group level for all workloads that require the same security, compliance, connectivity, and feature settings.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Use resource tags, which can be enforced or appended through Azure Policy, to query and horizontally navigate across the management group hierarchy. This facilitates grouping resources for search needs without having to use a complex management group hierarchy.</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Create a top-level sandbox management group to allow users to immediately experiment with Azure. This allows users to experiment with resources that might not yet be allowed in production environments and provides isolation from your development, test, and production environments.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Use a dedicated service principal name (SPN) to execute management group management operations, subscription management operations, and role assignment. This reduces the number of users who have elevated rights, following least-privilege guidelines.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Assign the User Access Administrator Azure RBAC role at the root management group scope (/) to grant the SPN mentioned above access at the root level. After the SPN is granted permissions, the User Access Administrator role can be safely removed. This ensures only the SPN is part of the User Access Administrator role.</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Assign Contributor permission to the SPN mentioned above at the root management group scope (/), which allows tenant-level operations. This ensures that the SPN can be used to deploy and manage resources to any subscription within your organization.</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Create a Platform management group under the root management group to support common platform policy and role-based access control (RBAC) assignment. This ensures that different policies can be applied to the subscriptions used for your Azure foundation, and that the billing for common resources is centralized in one set of foundational subscriptions.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Limit the number of Azure Policy assignments made at the root management group scope (/). This minimizes debugging inherited policies in lower-level management groups.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Do not create any subscriptions under the root management group. This ensures that subscriptions don't only inherit the small set of Azure policies assigned at the root-level management group, which don't represent a full set necessary for a workload.</a:t>
            </a: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2216650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a:cs typeface="Segoe UI Semilight"/>
              </a:rPr>
              <a:t>Main talking Points</a:t>
            </a:r>
          </a:p>
          <a:p>
            <a:pPr>
              <a:spcAft>
                <a:spcPts val="0"/>
              </a:spcAft>
            </a:pPr>
            <a:endParaRPr lang="en-GB" sz="1400" b="1">
              <a:cs typeface="Segoe UI Semilight"/>
            </a:endParaRPr>
          </a:p>
          <a:p>
            <a:pPr>
              <a:spcAft>
                <a:spcPts val="0"/>
              </a:spcAft>
            </a:pPr>
            <a:r>
              <a:rPr lang="en-GB" sz="1400" b="1">
                <a:cs typeface="Segoe UI Semilight"/>
              </a:rPr>
              <a:t>Subscription Organization and Governance</a:t>
            </a:r>
          </a:p>
          <a:p>
            <a:pPr marL="285750" indent="-285750">
              <a:spcAft>
                <a:spcPts val="0"/>
              </a:spcAft>
              <a:buFont typeface="Wingdings" panose="05000000000000000000" pitchFamily="2" charset="2"/>
              <a:buChar char="q"/>
            </a:pPr>
            <a:r>
              <a:rPr lang="en-US" sz="1400">
                <a:solidFill>
                  <a:srgbClr val="24292E"/>
                </a:solidFill>
                <a:cs typeface="Segoe UI Semilight"/>
              </a:rPr>
              <a:t>Use Management Group structure within an AAD tenant to support org mapping </a:t>
            </a:r>
            <a:endParaRPr lang="en-US" sz="1400">
              <a:solidFill>
                <a:srgbClr val="24292E"/>
              </a:solidFill>
            </a:endParaRPr>
          </a:p>
          <a:p>
            <a:pPr marL="285750" indent="-285750">
              <a:spcAft>
                <a:spcPts val="0"/>
              </a:spcAft>
              <a:buFont typeface="Wingdings" panose="05000000000000000000" pitchFamily="2" charset="2"/>
              <a:buChar char="q"/>
            </a:pPr>
            <a:r>
              <a:rPr lang="en-US" sz="1400">
                <a:solidFill>
                  <a:srgbClr val="24292E"/>
                </a:solidFill>
                <a:cs typeface="Segoe UI Semilight"/>
              </a:rPr>
              <a:t>Must be appropriately considered when planning Azure adoption at-scale</a:t>
            </a:r>
          </a:p>
          <a:p>
            <a:pPr>
              <a:spcAft>
                <a:spcPts val="0"/>
              </a:spcAft>
            </a:pPr>
            <a:r>
              <a:rPr lang="en-GB" sz="1400" b="1">
                <a:cs typeface="Segoe UI Semilight"/>
              </a:rPr>
              <a:t>Configure Subscription Quota and Capacity</a:t>
            </a:r>
          </a:p>
          <a:p>
            <a:pPr marL="313690" lvl="1" indent="-285750">
              <a:buFont typeface="Wingdings" panose="05000000000000000000" pitchFamily="2" charset="2"/>
              <a:buChar char="q"/>
            </a:pPr>
            <a:r>
              <a:rPr lang="en-GB" sz="1400"/>
              <a:t>Platform limits and quotas within the Azure platform for services</a:t>
            </a:r>
            <a:endParaRPr lang="en-GB" sz="1400">
              <a:cs typeface="Segoe UI"/>
            </a:endParaRPr>
          </a:p>
          <a:p>
            <a:pPr marL="313690" lvl="1" indent="-285750">
              <a:buFont typeface="Wingdings" panose="05000000000000000000" pitchFamily="2" charset="2"/>
              <a:buChar char="q"/>
            </a:pPr>
            <a:r>
              <a:rPr lang="en-GB" sz="1400"/>
              <a:t>Availability of required SKUs in chosen Azure regions</a:t>
            </a:r>
            <a:endParaRPr lang="en-GB" sz="1400">
              <a:cs typeface="Segoe UI"/>
            </a:endParaRPr>
          </a:p>
          <a:p>
            <a:pPr marL="313690" lvl="1" indent="-285750">
              <a:buFont typeface="Wingdings" panose="05000000000000000000" pitchFamily="2" charset="2"/>
              <a:buChar char="q"/>
            </a:pPr>
            <a:r>
              <a:rPr lang="en-GB" sz="1400"/>
              <a:t>Subscription quotas are not capacity guarantees and are per region</a:t>
            </a:r>
            <a:endParaRPr lang="en-GB" sz="1400">
              <a:cs typeface="Segoe UI"/>
            </a:endParaRPr>
          </a:p>
          <a:p>
            <a:pPr>
              <a:spcAft>
                <a:spcPts val="0"/>
              </a:spcAft>
            </a:pPr>
            <a:r>
              <a:rPr lang="en-GB" sz="1400" b="1">
                <a:cs typeface="Segoe UI Semilight"/>
              </a:rPr>
              <a:t>Establish Cost Management</a:t>
            </a:r>
          </a:p>
          <a:p>
            <a:pPr marL="313690"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endParaRPr lang="en-GB" sz="1400">
              <a:cs typeface="Segoe UI"/>
            </a:endParaRPr>
          </a:p>
          <a:p>
            <a:pPr marL="313690" lvl="1" indent="-285750">
              <a:buFont typeface="Wingdings" panose="05000000000000000000" pitchFamily="2" charset="2"/>
              <a:buChar char="q"/>
            </a:pPr>
            <a:r>
              <a:rPr lang="en-GB" sz="1400"/>
              <a:t>Shutdown schedule for non-prod workloads to optimise costs</a:t>
            </a:r>
            <a:endParaRPr lang="en-GB" sz="1400" b="0" i="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a:solidFill>
                  <a:schemeClr val="tx1"/>
                </a:solidFill>
                <a:effectLst/>
                <a:latin typeface="Segoe UI" panose="020B0502040204020203" pitchFamily="34" charset="0"/>
                <a:cs typeface="Segoe UI"/>
              </a:rPr>
              <a:t>Further Talking Point</a:t>
            </a:r>
            <a:endParaRPr lang="en-US" b="0" i="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24292E"/>
                </a:solidFill>
                <a:effectLst/>
                <a:latin typeface="-apple-system"/>
              </a:rPr>
              <a:t>Define Management Group Hierarchy</a:t>
            </a:r>
            <a:br>
              <a:rPr lang="en-US" b="0" i="0">
                <a:solidFill>
                  <a:srgbClr val="24292E"/>
                </a:solidFill>
                <a:effectLst/>
                <a:latin typeface="-apple-system"/>
              </a:rPr>
            </a:br>
            <a:r>
              <a:rPr lang="en-US" b="0" i="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a:solidFill>
                  <a:srgbClr val="24292E"/>
                </a:solidFill>
                <a:effectLst/>
                <a:latin typeface="-apple-system"/>
              </a:rPr>
              <a:t>A management group tree can support up to </a:t>
            </a:r>
            <a:r>
              <a:rPr lang="en-US" b="0" i="0" u="none" strike="noStrike">
                <a:solidFill>
                  <a:srgbClr val="0366D6"/>
                </a:solidFill>
                <a:effectLst/>
                <a:latin typeface="-apple-system"/>
                <a:hlinkClick r:id="rId3"/>
              </a:rPr>
              <a:t>six levels of depth</a:t>
            </a:r>
            <a:r>
              <a:rPr lang="en-US" b="0" i="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Subscription Organization and Governance</a:t>
            </a:r>
            <a:br>
              <a:rPr lang="en-US" b="0" i="0">
                <a:solidFill>
                  <a:srgbClr val="24292E"/>
                </a:solidFill>
                <a:effectLst/>
                <a:latin typeface="-apple-system"/>
              </a:rPr>
            </a:br>
            <a:r>
              <a:rPr lang="en-US" b="0" i="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Subscription Quotas and Capacity</a:t>
            </a:r>
            <a:br>
              <a:rPr lang="en-US" b="0" i="0">
                <a:solidFill>
                  <a:srgbClr val="24292E"/>
                </a:solidFill>
                <a:effectLst/>
                <a:latin typeface="-apple-system"/>
              </a:rPr>
            </a:br>
            <a:r>
              <a:rPr lang="en-US" b="0" i="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a:solidFill>
                  <a:srgbClr val="24292E"/>
                </a:solidFill>
                <a:effectLst/>
                <a:latin typeface="-apple-system"/>
              </a:rPr>
              <a:t>Subscription quotas are not capacity guarantees and are applied on a per region basis.</a:t>
            </a:r>
            <a:br>
              <a:rPr lang="en-US" b="0" i="0">
                <a:solidFill>
                  <a:srgbClr val="24292E"/>
                </a:solidFill>
                <a:effectLst/>
                <a:latin typeface="-apple-system"/>
              </a:rPr>
            </a:br>
            <a:endParaRPr lang="en-US" b="0" i="0">
              <a:solidFill>
                <a:srgbClr val="24292E"/>
              </a:solidFill>
              <a:effectLst/>
              <a:latin typeface="-apple-system"/>
            </a:endParaRPr>
          </a:p>
          <a:p>
            <a:pPr marL="228600" indent="-228600">
              <a:buAutoNum type="arabicPeriod"/>
            </a:pPr>
            <a:r>
              <a:rPr lang="en-US" b="0" i="0">
                <a:solidFill>
                  <a:srgbClr val="24292E"/>
                </a:solidFill>
                <a:effectLst/>
                <a:latin typeface="-apple-system"/>
              </a:rPr>
              <a:t>Cost Management</a:t>
            </a:r>
            <a:br>
              <a:rPr lang="en-US" b="0" i="0">
                <a:solidFill>
                  <a:srgbClr val="24292E"/>
                </a:solidFill>
                <a:effectLst/>
                <a:latin typeface="-apple-system"/>
              </a:rPr>
            </a:br>
            <a:r>
              <a:rPr lang="en-US" b="0" i="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a:solidFill>
                  <a:srgbClr val="24292E"/>
                </a:solidFill>
                <a:effectLst/>
                <a:latin typeface="-apple-system"/>
              </a:rPr>
              <a:t>Potential need for chargeback models where shared PaaS services are concerned, such as ASE and AKS which may need to be shared to achieve higher density</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1600"/>
          </a:p>
          <a:p>
            <a:endParaRPr lang="en-GB"/>
          </a:p>
          <a:p>
            <a:r>
              <a:rPr lang="en-GB"/>
              <a:t>In this design workshop we review each design guidelines and what decisions need to be documented for the of the Azure Enterprise-scale landing zone implementation.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542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i="0">
                <a:solidFill>
                  <a:srgbClr val="171717"/>
                </a:solidFill>
                <a:effectLst/>
                <a:latin typeface="Segoe UI" panose="020B0502040204020203" pitchFamily="34" charset="0"/>
              </a:rPr>
              <a:t>Subscription organization and governance</a:t>
            </a:r>
          </a:p>
          <a:p>
            <a:pPr>
              <a:spcAft>
                <a:spcPts val="0"/>
              </a:spcAft>
            </a:pPr>
            <a:endParaRPr lang="en-US" sz="2000" b="1" i="0">
              <a:solidFill>
                <a:srgbClr val="171717"/>
              </a:solidFill>
              <a:effectLst/>
              <a:latin typeface="Segoe UI" panose="020B0502040204020203" pitchFamily="34" charset="0"/>
            </a:endParaRPr>
          </a:p>
          <a:p>
            <a:pPr>
              <a:spcAft>
                <a:spcPts val="0"/>
              </a:spcAft>
            </a:pPr>
            <a:r>
              <a:rPr lang="en-US" sz="2000" b="0" i="0">
                <a:solidFill>
                  <a:srgbClr val="171717"/>
                </a:solidFill>
                <a:effectLst/>
                <a:latin typeface="Segoe UI" panose="020B0502040204020203" pitchFamily="34" charset="0"/>
              </a:rPr>
              <a:t>Subscriptions are a unit of management, billing, and scale within Azure, and they play a critical role when designing for large-scale Azure adoption. This section helps capture customer subscription requirements and design target subscriptions based on critical factors such as environment type, ownership and governance model, organizational structure, and application portfolios.</a:t>
            </a:r>
            <a:endParaRPr lang="en-GB" sz="1400" b="1">
              <a:cs typeface="Segoe UI Semilight"/>
            </a:endParaRPr>
          </a:p>
          <a:p>
            <a:pPr>
              <a:spcAft>
                <a:spcPts val="0"/>
              </a:spcAft>
            </a:pPr>
            <a:endParaRPr lang="en-GB" sz="1400" b="1">
              <a:cs typeface="Segoe UI Semilight"/>
            </a:endParaRPr>
          </a:p>
          <a:p>
            <a:pPr algn="l"/>
            <a:r>
              <a:rPr lang="en-US" sz="2000" b="1" i="0">
                <a:solidFill>
                  <a:srgbClr val="171717"/>
                </a:solidFill>
                <a:effectLst/>
                <a:latin typeface="Segoe UI" panose="020B0502040204020203" pitchFamily="34" charset="0"/>
              </a:rPr>
              <a:t>Design considerations:</a:t>
            </a:r>
            <a:endParaRPr lang="en-US" sz="2000" b="0" i="0">
              <a:solidFill>
                <a:srgbClr val="171717"/>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Subscriptions serve as boundaries for assigning Azure policies. For example, secure workloads such as payment card industry (PCI) workloads typically require additional policies to achieve compliance. Instead of using a management group to group workloads requiring PCI compliance, you can achieve the same isolation with a subscription. This ensures that you don't have too many management groups with a small number of subscriptions.</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Subscriptions serve as a scale unit so that component workloads can scale within the platform </a:t>
            </a:r>
            <a:r>
              <a:rPr lang="en-US" sz="2000" b="0" i="0" u="none" strike="noStrike">
                <a:solidFill>
                  <a:srgbClr val="171717"/>
                </a:solidFill>
                <a:effectLst/>
                <a:latin typeface="Segoe UI" panose="020B0502040204020203" pitchFamily="34" charset="0"/>
                <a:hlinkClick r:id="rId3"/>
              </a:rPr>
              <a:t>subscription limits</a:t>
            </a:r>
            <a:r>
              <a:rPr lang="en-US" sz="2000" b="0" i="0">
                <a:solidFill>
                  <a:srgbClr val="171717"/>
                </a:solidFill>
                <a:effectLst/>
                <a:latin typeface="Segoe UI" panose="020B0502040204020203" pitchFamily="34" charset="0"/>
              </a:rPr>
              <a:t>. Make sure to consider subscription resource limits during your workload design sessions.</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Subscriptions provide a management boundary for governance and isolation, creating a clear separation of concerns.</a:t>
            </a:r>
          </a:p>
          <a:p>
            <a:pPr>
              <a:spcAft>
                <a:spcPts val="0"/>
              </a:spcAft>
            </a:pPr>
            <a:endParaRPr lang="en-GB" sz="1400" b="1">
              <a:cs typeface="Segoe UI Semilight"/>
            </a:endParaRPr>
          </a:p>
          <a:p>
            <a:pPr algn="l"/>
            <a:r>
              <a:rPr lang="en-US" b="1" i="0">
                <a:solidFill>
                  <a:srgbClr val="171717"/>
                </a:solidFill>
                <a:effectLst/>
                <a:latin typeface="Segoe UI" panose="020B0502040204020203" pitchFamily="34" charset="0"/>
              </a:rPr>
              <a:t>Design recommendations:</a:t>
            </a:r>
            <a:endParaRPr lang="en-US"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Treat subscriptions as a democratized unit of management aligned with business needs and priorities.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Make subscription owners aware of their roles and responsibilities:</a:t>
            </a:r>
          </a:p>
          <a:p>
            <a:pPr marL="628650" lvl="1" indent="-171450" algn="l">
              <a:buFont typeface="Arial" panose="020B0604020202020204" pitchFamily="34" charset="0"/>
              <a:buChar char="•"/>
            </a:pPr>
            <a:r>
              <a:rPr lang="en-US" b="0" i="0">
                <a:solidFill>
                  <a:srgbClr val="171717"/>
                </a:solidFill>
                <a:effectLst/>
                <a:latin typeface="Segoe UI" panose="020B0502040204020203" pitchFamily="34" charset="0"/>
              </a:rPr>
              <a:t>Perform an access review in Azure AD Privileged Identity Management quarterly or twice a year to ensure that privileges don't proliferate as users move within the customer organization.</a:t>
            </a:r>
          </a:p>
          <a:p>
            <a:pPr marL="628650" lvl="1" indent="-171450" algn="l">
              <a:buFont typeface="Arial" panose="020B0604020202020204" pitchFamily="34" charset="0"/>
              <a:buChar char="•"/>
            </a:pPr>
            <a:r>
              <a:rPr lang="en-US" b="0" i="0">
                <a:solidFill>
                  <a:srgbClr val="171717"/>
                </a:solidFill>
                <a:effectLst/>
                <a:latin typeface="Segoe UI" panose="020B0502040204020203" pitchFamily="34" charset="0"/>
              </a:rPr>
              <a:t>Take full ownership of budget spending and resource utilization.</a:t>
            </a:r>
          </a:p>
          <a:p>
            <a:pPr marL="628650" lvl="1" indent="-171450" algn="l">
              <a:buFont typeface="Arial" panose="020B0604020202020204" pitchFamily="34" charset="0"/>
              <a:buChar char="•"/>
            </a:pPr>
            <a:r>
              <a:rPr lang="en-US" b="0" i="0">
                <a:solidFill>
                  <a:srgbClr val="171717"/>
                </a:solidFill>
                <a:effectLst/>
                <a:latin typeface="Segoe UI" panose="020B0502040204020203" pitchFamily="34" charset="0"/>
              </a:rPr>
              <a:t>Ensure policy compliance and remediate when necessary.</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Use the following principles when identifying requirements for new subscriptions: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Scale limits:</a:t>
            </a:r>
            <a:r>
              <a:rPr lang="en-US" b="0" i="0">
                <a:solidFill>
                  <a:srgbClr val="171717"/>
                </a:solidFill>
                <a:effectLst/>
                <a:latin typeface="Segoe UI" panose="020B0502040204020203" pitchFamily="34" charset="0"/>
              </a:rPr>
              <a:t> Subscriptions serve as a scale unit for component workloads to scale within platform subscription limits. For example, large specialized workloads such as high-performance computing, IoT, and SAP are all better suited to use separate subscriptions to avoid limits (such as a limit of 50 Azure Data Factory integrations).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Management boundary:</a:t>
            </a:r>
            <a:r>
              <a:rPr lang="en-US" b="0" i="0">
                <a:solidFill>
                  <a:srgbClr val="171717"/>
                </a:solidFill>
                <a:effectLst/>
                <a:latin typeface="Segoe UI" panose="020B0502040204020203" pitchFamily="34" charset="0"/>
              </a:rPr>
              <a:t> Subscriptions provide a management boundary for governance and isolation, allowing for a clear separation of concerns. For example, different environments such as development, test, and production are often isolated from a management perspective.</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Policy boundary:</a:t>
            </a:r>
            <a:r>
              <a:rPr lang="en-US" b="0" i="0">
                <a:solidFill>
                  <a:srgbClr val="171717"/>
                </a:solidFill>
                <a:effectLst/>
                <a:latin typeface="Segoe UI" panose="020B0502040204020203" pitchFamily="34" charset="0"/>
              </a:rPr>
              <a:t> Subscriptions serve as a boundary for the assignment of Azure policies. For example, secure workloads such as PCI typically require additional policies to achieve compliance, and this additional overhead doesn't need to be considered holistically if a separate subscription is used. Similarly, development environments may have more relaxed policy requirements relative to production environments.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Target network topology:</a:t>
            </a:r>
            <a:r>
              <a:rPr lang="en-US" b="0" i="0">
                <a:solidFill>
                  <a:srgbClr val="171717"/>
                </a:solidFill>
                <a:effectLst/>
                <a:latin typeface="Segoe UI" panose="020B0502040204020203" pitchFamily="34" charset="0"/>
              </a:rPr>
              <a:t> Virtual networks can't be shared across subscriptions, but they can connect with different technologies such as virtual network peering or ExpressRoute. Therefore, it's important to consider which workloads must communicate with each other when deciding if a new subscription is required.</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Group subscriptions together under management groups aligned within the management group structure and policy requirements at scale. This ensures that subscriptions with the same set of policies and RBAC assignments can inherit them from a management group, avoiding duplicate assignments.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Establish a dedicated management subscription in the Platform management group to support global management capabilities such as Azure Monitor Log Analytics workspaces and Azure Automation runbooks.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Establish a dedicated identity subscription in the Platform management group to host Windows Server Active Directory domain controllers, when necessary.</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Establish a dedicated connectivity subscription in the Platform management group to host an Azure Virtual WAN hub, private DNS, ExpressRoute circuit, and other networking resources. This ensures that all foundation network resources are billed together and isolated from other workloads.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Avoid a rigid subscription model, opting instead for a set of flexible criteria to group subscriptions across the organization. This ensures that as your organization's structure and workload composition changes, you're able to create new subscription groups instead of using a fixed set of existing subscriptions. One size doesn't fit all for subscriptions; what works for one business unit may not work for another. Some apps may coexist within the same landing zone subscription while others may require their own subscription.</a:t>
            </a: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909748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rgbClr val="171717"/>
                </a:solidFill>
                <a:effectLst/>
                <a:latin typeface="Segoe UI" panose="020B0502040204020203" pitchFamily="34" charset="0"/>
              </a:rPr>
              <a:t>Configure subscription quota and capacity</a:t>
            </a:r>
          </a:p>
          <a:p>
            <a:pPr algn="l"/>
            <a:endParaRPr lang="en-US" sz="1400" b="0" i="0">
              <a:solidFill>
                <a:srgbClr val="171717"/>
              </a:solidFill>
              <a:effectLst/>
              <a:latin typeface="Segoe UI" panose="020B0502040204020203" pitchFamily="34" charset="0"/>
            </a:endParaRPr>
          </a:p>
          <a:p>
            <a:pPr algn="l"/>
            <a:r>
              <a:rPr lang="en-US" sz="1400" b="0" i="0">
                <a:solidFill>
                  <a:srgbClr val="171717"/>
                </a:solidFill>
                <a:effectLst/>
                <a:latin typeface="Segoe UI" panose="020B0502040204020203" pitchFamily="34" charset="0"/>
              </a:rPr>
              <a:t>Each Azure region contains a finite number of resources. When considering an enterprise-scale Azure adoption involving large resource quantities, ensure that sufficient capacity and SKUs are available, and the attained capacity can be understood and monitored.</a:t>
            </a:r>
          </a:p>
          <a:p>
            <a:pPr algn="l"/>
            <a:endParaRPr lang="en-US" sz="1400" b="0" i="0">
              <a:solidFill>
                <a:srgbClr val="171717"/>
              </a:solidFill>
              <a:effectLst/>
              <a:latin typeface="Segoe UI" panose="020B0502040204020203" pitchFamily="34" charset="0"/>
            </a:endParaRPr>
          </a:p>
          <a:p>
            <a:pPr algn="l"/>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considerations:</a:t>
            </a:r>
            <a:endParaRPr lang="en-US" sz="14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Consider limits and quotas within the Azure platform for each service that your workloads require.</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Consider the availability of required SKUs within chosen Azure regions. For example, new features might be available only in certain regions. The availability of certain SKUs for given resources such as VMs may be different from one region to another.</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Consider that subscription quotas aren't capacity guarantees and are applied on a per-region basis.</a:t>
            </a:r>
          </a:p>
          <a:p>
            <a:pPr algn="l">
              <a:buFont typeface="Arial" panose="020B0604020202020204" pitchFamily="34" charset="0"/>
              <a:buChar char="•"/>
            </a:pPr>
            <a:endParaRPr lang="en-US" sz="1400" b="0" i="0">
              <a:solidFill>
                <a:srgbClr val="171717"/>
              </a:solidFill>
              <a:effectLst/>
              <a:latin typeface="Segoe UI" panose="020B0502040204020203" pitchFamily="34" charset="0"/>
            </a:endParaRPr>
          </a:p>
          <a:p>
            <a:pPr algn="l">
              <a:buFont typeface="Arial" panose="020B0604020202020204" pitchFamily="34" charset="0"/>
              <a:buChar char="•"/>
            </a:pPr>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recommendations:</a:t>
            </a:r>
            <a:endParaRPr lang="en-US" sz="14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subscriptions as scale units, and scale out resources and subscriptions as required. This ensures that your workload can use the required resources for scaling out, when needed, without hitting subscription limits in the Azure platform.</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reserved instances to prioritize reserved capacity in required regions. This ensures that your workload will have the required capacity even when there's a high demand for that resource in a specific region.</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Establish a dashboard with custom views to monitor utilized capacity levels. Set up alerts if capacity utilization is reaching critical levels (for example, 90 percent CPU utilization).</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Raise support requests for quota increase as a part of subscription provisioning (for example, total available VM cores within a subscription). This ensures your quota limits are set before your workloads require going over the default limits.</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Ensure required services and features are available within the chosen deployment regions.</a:t>
            </a:r>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75767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rgbClr val="171717"/>
                </a:solidFill>
                <a:effectLst/>
                <a:latin typeface="Segoe UI" panose="020B0502040204020203" pitchFamily="34" charset="0"/>
              </a:rPr>
              <a:t>Establish cost management</a:t>
            </a:r>
          </a:p>
          <a:p>
            <a:pPr algn="l"/>
            <a:endParaRPr lang="en-US" sz="1400" b="0" i="0">
              <a:solidFill>
                <a:srgbClr val="171717"/>
              </a:solidFill>
              <a:effectLst/>
              <a:latin typeface="Segoe UI" panose="020B0502040204020203" pitchFamily="34" charset="0"/>
            </a:endParaRPr>
          </a:p>
          <a:p>
            <a:pPr algn="l"/>
            <a:r>
              <a:rPr lang="en-US" sz="1400" b="0" i="0">
                <a:solidFill>
                  <a:srgbClr val="171717"/>
                </a:solidFill>
                <a:effectLst/>
                <a:latin typeface="Segoe UI" panose="020B0502040204020203" pitchFamily="34" charset="0"/>
              </a:rPr>
              <a:t>Cost transparency across a technical estate is a critical management challenge faced by every large enterprise organization. This section will explore key aspects associated with how cost transparency can be achieved across large Azure environments.</a:t>
            </a:r>
          </a:p>
          <a:p>
            <a:pPr algn="l"/>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considerations:</a:t>
            </a:r>
            <a:endParaRPr lang="en-US" sz="14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Potential need for chargeback models where shared platform as a service (PaaS) resources are concerned, such as Azure App Service Environment and Azure Kubernetes Service, which may need to be shared to achieve higher density.</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a shutdown schedule for nonproduction workloads to optimize costs.</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Azure Advisor to check cost optimization recommendations.</a:t>
            </a:r>
          </a:p>
          <a:p>
            <a:pPr algn="l">
              <a:buFont typeface="Arial" panose="020B0604020202020204" pitchFamily="34" charset="0"/>
              <a:buChar char="•"/>
            </a:pPr>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recommendations:</a:t>
            </a:r>
            <a:endParaRPr lang="en-US" sz="14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Azure Cost Management for cost aggregation and make it available to application owners.</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Use Azure resource tags for cost categorization and resource grouping. This allows you to have a chargeback mechanism for workloads that share a subscription or for a given workload that spans across multiple subscriptions.</a:t>
            </a:r>
          </a:p>
          <a:p>
            <a:pPr marL="171450" indent="-171450" algn="l">
              <a:buFont typeface="Arial" panose="020B0604020202020204" pitchFamily="34" charset="0"/>
              <a:buChar char="•"/>
            </a:pPr>
            <a:r>
              <a:rPr lang="en-US" sz="1400" b="0" i="0">
                <a:solidFill>
                  <a:srgbClr val="171717"/>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39942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6528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
              </a:rPr>
              <a:t>Network topology and connectivity</a:t>
            </a:r>
            <a:r>
              <a:rPr lang="en-US" b="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a:latin typeface="Segoe UI "/>
            </a:endParaRPr>
          </a:p>
          <a:p>
            <a:endParaRPr lang="en-US" b="1">
              <a:latin typeface="Segoe UI "/>
            </a:endParaRPr>
          </a:p>
          <a:p>
            <a:r>
              <a:rPr lang="en-US" b="1">
                <a:latin typeface="Segoe UI "/>
              </a:rPr>
              <a:t>DNS Configuration</a:t>
            </a:r>
            <a:r>
              <a:rPr lang="en-US" b="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a:latin typeface="Segoe UI "/>
            </a:endParaRPr>
          </a:p>
          <a:p>
            <a:pPr lvl="1"/>
            <a:r>
              <a:rPr lang="en-US" b="1">
                <a:latin typeface="Segoe UI "/>
              </a:rPr>
              <a:t>Tip</a:t>
            </a:r>
            <a:r>
              <a:rPr lang="en-US" b="0">
                <a:latin typeface="Segoe UI "/>
              </a:rPr>
              <a:t> – A common scenario here is customer extends their DNS infra to Azure (Infoblox, AD, etc) but also uses the azure DNS resolver 168.* address as a forwarder for those in-azure DNS servers to assure private link resolution. </a:t>
            </a:r>
            <a:endParaRPr lang="en-US" b="1">
              <a:latin typeface="Segoe UI "/>
            </a:endParaRPr>
          </a:p>
          <a:p>
            <a:endParaRPr lang="en-US" b="1">
              <a:latin typeface="Segoe UI "/>
            </a:endParaRPr>
          </a:p>
          <a:p>
            <a:r>
              <a:rPr lang="en-US" b="1">
                <a:latin typeface="Segoe UI "/>
              </a:rPr>
              <a:t>Azure Networking Topology</a:t>
            </a:r>
          </a:p>
          <a:p>
            <a:pPr marL="171450" indent="-171450">
              <a:buFont typeface="Arial" panose="020B0604020202020204" pitchFamily="34" charset="0"/>
              <a:buChar char="•"/>
            </a:pPr>
            <a:r>
              <a:rPr lang="en-US" b="1">
                <a:latin typeface="Segoe UI "/>
              </a:rPr>
              <a:t>Azure Virtual WAN </a:t>
            </a:r>
            <a:r>
              <a:rPr lang="en-US" b="0" i="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a:latin typeface="Segoe UI "/>
              </a:rPr>
              <a:t>Traditional Azure Networking </a:t>
            </a:r>
            <a:r>
              <a:rPr lang="en-US" b="0">
                <a:latin typeface="Segoe UI "/>
              </a:rPr>
              <a:t>can also be used </a:t>
            </a:r>
            <a:r>
              <a:rPr lang="en-US" b="0" i="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a:solidFill>
                  <a:srgbClr val="24292E"/>
                </a:solidFill>
                <a:effectLst/>
                <a:latin typeface="Segoe UI "/>
              </a:rPr>
              <a:t>only intend to deploy resources in a few Azure regions</a:t>
            </a:r>
          </a:p>
          <a:p>
            <a:pPr marL="685800" lvl="1" indent="-228600">
              <a:buFont typeface="+mj-lt"/>
              <a:buAutoNum type="arabicPeriod"/>
            </a:pPr>
            <a:r>
              <a:rPr lang="en-US" b="0" i="0">
                <a:solidFill>
                  <a:srgbClr val="24292E"/>
                </a:solidFill>
                <a:effectLst/>
                <a:latin typeface="Segoe UI "/>
              </a:rPr>
              <a:t>have no need for a global interconnected network</a:t>
            </a:r>
          </a:p>
          <a:p>
            <a:pPr marL="685800" lvl="1" indent="-228600">
              <a:buFont typeface="+mj-lt"/>
              <a:buAutoNum type="arabicPeriod"/>
            </a:pPr>
            <a:r>
              <a:rPr lang="en-US" b="0" i="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a:solidFill>
                  <a:srgbClr val="24292E"/>
                </a:solidFill>
                <a:effectLst/>
                <a:latin typeface="Segoe UI "/>
              </a:rPr>
              <a:t>require full control and granularity for manually configuring their Azure network.</a:t>
            </a:r>
          </a:p>
          <a:p>
            <a:pPr marL="457200" lvl="1" indent="0">
              <a:buFont typeface="+mj-lt"/>
              <a:buNone/>
            </a:pPr>
            <a:endParaRPr lang="en-US" b="0" i="0">
              <a:solidFill>
                <a:srgbClr val="24292E"/>
              </a:solidFill>
              <a:effectLst/>
              <a:latin typeface="Segoe UI "/>
            </a:endParaRPr>
          </a:p>
          <a:p>
            <a:pPr marL="457200" lvl="1" indent="0">
              <a:buFont typeface="+mj-lt"/>
              <a:buNone/>
            </a:pPr>
            <a:r>
              <a:rPr lang="en-US" b="1" i="0">
                <a:solidFill>
                  <a:srgbClr val="24292E"/>
                </a:solidFill>
                <a:effectLst/>
                <a:latin typeface="Segoe UI "/>
              </a:rPr>
              <a:t>Tip</a:t>
            </a:r>
            <a:r>
              <a:rPr lang="en-US" b="0" i="0">
                <a:solidFill>
                  <a:srgbClr val="24292E"/>
                </a:solidFill>
                <a:effectLst/>
                <a:latin typeface="Segoe UI "/>
              </a:rPr>
              <a:t>: The decision point here is usually boils down to two things; do you want managed transit networking? If yes, then </a:t>
            </a:r>
            <a:r>
              <a:rPr lang="en-US" b="0" i="0" err="1">
                <a:solidFill>
                  <a:srgbClr val="24292E"/>
                </a:solidFill>
                <a:effectLst/>
                <a:latin typeface="Segoe UI "/>
              </a:rPr>
              <a:t>vwan</a:t>
            </a:r>
            <a:r>
              <a:rPr lang="en-US" b="0" i="0">
                <a:solidFill>
                  <a:srgbClr val="24292E"/>
                </a:solidFill>
                <a:effectLst/>
                <a:latin typeface="Segoe UI "/>
              </a:rPr>
              <a:t>. Do you need to ensure </a:t>
            </a:r>
            <a:r>
              <a:rPr lang="en-US" b="0" i="0" err="1">
                <a:solidFill>
                  <a:srgbClr val="24292E"/>
                </a:solidFill>
                <a:effectLst/>
                <a:latin typeface="Segoe UI "/>
              </a:rPr>
              <a:t>vnets</a:t>
            </a:r>
            <a:r>
              <a:rPr lang="en-US" b="0" i="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a:latin typeface="Segoe UI "/>
            </a:endParaRPr>
          </a:p>
          <a:p>
            <a:pPr algn="l"/>
            <a:r>
              <a:rPr lang="en-US" b="1">
                <a:latin typeface="Segoe UI "/>
              </a:rPr>
              <a:t>Connectivity to Azure </a:t>
            </a:r>
            <a:r>
              <a:rPr lang="en-US" b="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a:solidFill>
                  <a:srgbClr val="24292E"/>
                </a:solidFill>
                <a:effectLst/>
                <a:latin typeface="Segoe UI "/>
              </a:rPr>
              <a:t>Do not use the same ExpressRoute circuit to connect multiple environments that require isolation or dedicated bandwidth, so as to avoid "noisy </a:t>
            </a:r>
            <a:r>
              <a:rPr lang="en-US" b="0" i="0" err="1">
                <a:solidFill>
                  <a:srgbClr val="24292E"/>
                </a:solidFill>
                <a:effectLst/>
                <a:latin typeface="Segoe UI "/>
              </a:rPr>
              <a:t>neighbour</a:t>
            </a:r>
            <a:r>
              <a:rPr lang="en-US" b="0" i="0">
                <a:solidFill>
                  <a:srgbClr val="24292E"/>
                </a:solidFill>
                <a:effectLst/>
                <a:latin typeface="Segoe UI "/>
              </a:rPr>
              <a:t>" risks.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Connectivity to Azure PaaS </a:t>
            </a:r>
            <a:r>
              <a:rPr lang="en-US" b="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a:solidFill>
                <a:srgbClr val="0366D6"/>
              </a:solidFill>
              <a:effectLst/>
              <a:latin typeface="Segoe UI "/>
            </a:endParaRPr>
          </a:p>
          <a:p>
            <a:pPr marL="628650" lvl="1" indent="-171450">
              <a:buFont typeface="Arial" panose="020B0604020202020204" pitchFamily="34" charset="0"/>
              <a:buChar char="•"/>
            </a:pPr>
            <a:r>
              <a:rPr lang="en-US" b="0" i="0" u="none" strike="noStrike">
                <a:solidFill>
                  <a:srgbClr val="0366D6"/>
                </a:solidFill>
                <a:effectLst/>
                <a:latin typeface="Segoe UI "/>
              </a:rPr>
              <a:t>Private Link p</a:t>
            </a:r>
            <a:r>
              <a:rPr lang="en-US" b="0" i="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err="1">
                <a:solidFill>
                  <a:srgbClr val="24292E"/>
                </a:solidFill>
                <a:effectLst/>
                <a:latin typeface="Segoe UI "/>
              </a:rPr>
              <a:t>VNet</a:t>
            </a:r>
            <a:r>
              <a:rPr lang="en-US" b="0" i="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err="1">
                <a:solidFill>
                  <a:srgbClr val="24292E"/>
                </a:solidFill>
                <a:effectLst/>
                <a:latin typeface="Segoe UI "/>
              </a:rPr>
              <a:t>VNet</a:t>
            </a:r>
            <a:r>
              <a:rPr lang="en-US" b="0" i="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a:solidFill>
                <a:srgbClr val="24292E"/>
              </a:solidFill>
              <a:effectLst/>
              <a:latin typeface="Segoe UI "/>
            </a:endParaRPr>
          </a:p>
          <a:p>
            <a:pPr marL="0" indent="0">
              <a:buFont typeface="Arial" panose="020B0604020202020204" pitchFamily="34" charset="0"/>
              <a:buNone/>
            </a:pPr>
            <a:r>
              <a:rPr lang="en-US" b="0" i="0">
                <a:solidFill>
                  <a:srgbClr val="24292E"/>
                </a:solidFill>
                <a:effectLst/>
                <a:latin typeface="Segoe UI "/>
              </a:rPr>
              <a:t>	</a:t>
            </a:r>
            <a:r>
              <a:rPr lang="en-US" b="1" i="0">
                <a:solidFill>
                  <a:srgbClr val="24292E"/>
                </a:solidFill>
                <a:effectLst/>
                <a:latin typeface="Segoe UI "/>
              </a:rPr>
              <a:t>Tip</a:t>
            </a:r>
            <a:r>
              <a:rPr lang="en-US" b="0" i="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Inbound and Outbound Internet Connectivity </a:t>
            </a:r>
            <a:r>
              <a:rPr lang="en-US" b="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Many enterprise customers have 100’s of 3</a:t>
            </a:r>
            <a:r>
              <a:rPr lang="en-US" b="0" baseline="30000">
                <a:latin typeface="Segoe UI "/>
              </a:rPr>
              <a:t>rd</a:t>
            </a:r>
            <a:r>
              <a:rPr lang="en-US" b="0">
                <a:latin typeface="Segoe UI "/>
              </a:rPr>
              <a:t> party firewalls deployed and want to maintain that ‘single pain of glass’ management for Azure. While this works and is supported 3</a:t>
            </a:r>
            <a:r>
              <a:rPr lang="en-US" b="0" baseline="30000">
                <a:latin typeface="Segoe UI "/>
              </a:rPr>
              <a:t>rd</a:t>
            </a:r>
            <a:r>
              <a:rPr lang="en-US" b="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Application Delivery </a:t>
            </a:r>
            <a:r>
              <a:rPr lang="en-US" b="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a:latin typeface="Segoe UI "/>
            </a:endParaRPr>
          </a:p>
          <a:p>
            <a:pPr marL="0" indent="0">
              <a:buFont typeface="Arial" panose="020B0604020202020204" pitchFamily="34" charset="0"/>
              <a:buNone/>
            </a:pPr>
            <a:r>
              <a:rPr lang="en-US" b="1">
                <a:latin typeface="Segoe UI "/>
              </a:rPr>
              <a:t>Planning for Landing Zone Network Segmentation</a:t>
            </a:r>
            <a:r>
              <a:rPr lang="en-US" b="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NSGs can be used to  implement zero trust principles but keep in mind they don’t inspect traffic (I.E. if the NSG is allow 443 and a bad actor tunnels </a:t>
            </a:r>
            <a:r>
              <a:rPr lang="en-US" b="0" i="0" err="1">
                <a:solidFill>
                  <a:srgbClr val="24292E"/>
                </a:solidFill>
                <a:effectLst/>
                <a:latin typeface="Segoe UI "/>
              </a:rPr>
              <a:t>ssh</a:t>
            </a:r>
            <a:r>
              <a:rPr lang="en-US" b="0" i="0">
                <a:solidFill>
                  <a:srgbClr val="24292E"/>
                </a:solidFill>
                <a:effectLst/>
                <a:latin typeface="Segoe UI "/>
              </a:rPr>
              <a:t> through 443, the </a:t>
            </a:r>
            <a:r>
              <a:rPr lang="en-US" b="0" i="0" err="1">
                <a:solidFill>
                  <a:srgbClr val="24292E"/>
                </a:solidFill>
                <a:effectLst/>
                <a:latin typeface="Segoe UI "/>
              </a:rPr>
              <a:t>nsg</a:t>
            </a:r>
            <a:r>
              <a:rPr lang="en-US" b="0" i="0">
                <a:solidFill>
                  <a:srgbClr val="24292E"/>
                </a:solidFill>
                <a:effectLst/>
                <a:latin typeface="Segoe UI "/>
              </a:rPr>
              <a:t> will allow it where a NGFW would block it).</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Network Encryption </a:t>
            </a:r>
            <a:r>
              <a:rPr lang="en-US" b="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a:solidFill>
                  <a:srgbClr val="24292E"/>
                </a:solidFill>
                <a:effectLst/>
                <a:latin typeface="Segoe UI "/>
              </a:rPr>
              <a:t>Azure does not currently offer native encryption over Global </a:t>
            </a:r>
            <a:r>
              <a:rPr lang="en-US" b="0" i="0" err="1">
                <a:solidFill>
                  <a:srgbClr val="24292E"/>
                </a:solidFill>
                <a:effectLst/>
                <a:latin typeface="Segoe UI "/>
              </a:rPr>
              <a:t>VNet</a:t>
            </a:r>
            <a:r>
              <a:rPr lang="en-US" b="0" i="0">
                <a:solidFill>
                  <a:srgbClr val="24292E"/>
                </a:solidFill>
                <a:effectLst/>
                <a:latin typeface="Segoe UI "/>
              </a:rPr>
              <a:t> Peering.</a:t>
            </a:r>
          </a:p>
          <a:p>
            <a:pPr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a:t>
            </a:r>
            <a:r>
              <a:rPr lang="en-US" b="0" i="0" err="1">
                <a:solidFill>
                  <a:srgbClr val="24292E"/>
                </a:solidFill>
                <a:effectLst/>
                <a:latin typeface="Segoe UI "/>
              </a:rPr>
              <a:t>Ipsec</a:t>
            </a:r>
            <a:r>
              <a:rPr lang="en-US" b="0" i="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Traffic Inspection </a:t>
            </a:r>
            <a:r>
              <a:rPr lang="en-US" b="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a:solidFill>
                  <a:srgbClr val="0366D6"/>
                </a:solidFill>
                <a:effectLst/>
                <a:latin typeface="Segoe UI "/>
                <a:hlinkClick r:id="rId3"/>
              </a:rPr>
              <a:t>Azure Virtual Network TAP (VTAP)</a:t>
            </a:r>
            <a:r>
              <a:rPr lang="en-US" b="0" i="0">
                <a:solidFill>
                  <a:srgbClr val="24292E"/>
                </a:solidFill>
                <a:effectLst/>
                <a:latin typeface="Segoe UI "/>
              </a:rPr>
              <a:t> is in preview, but your must reach to </a:t>
            </a:r>
            <a:r>
              <a:rPr lang="en-US" b="0" i="0" u="none" strike="noStrike">
                <a:solidFill>
                  <a:srgbClr val="0366D6"/>
                </a:solidFill>
                <a:effectLst/>
                <a:latin typeface="Segoe UI "/>
                <a:hlinkClick r:id="rId4"/>
              </a:rPr>
              <a:t>azurevnettap@microsoft.com</a:t>
            </a:r>
            <a:r>
              <a:rPr lang="en-US" b="0" i="0">
                <a:solidFill>
                  <a:srgbClr val="24292E"/>
                </a:solidFill>
                <a:effectLst/>
                <a:latin typeface="Segoe UI "/>
              </a:rPr>
              <a:t> for availability details.</a:t>
            </a:r>
          </a:p>
          <a:p>
            <a:pPr marL="628650" lvl="1" indent="-171450" algn="l">
              <a:buFont typeface="Arial" panose="020B0604020202020204" pitchFamily="34" charset="0"/>
              <a:buChar char="•"/>
            </a:pPr>
            <a:r>
              <a:rPr lang="en-US" b="0" i="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24292E"/>
                </a:solidFill>
                <a:effectLst/>
                <a:latin typeface="Segoe UI "/>
              </a:rPr>
              <a:t>Tip</a:t>
            </a:r>
            <a:r>
              <a:rPr lang="en-US" b="0" i="0">
                <a:solidFill>
                  <a:srgbClr val="24292E"/>
                </a:solidFill>
                <a:effectLst/>
                <a:latin typeface="Segoe UI "/>
              </a:rPr>
              <a:t>: Any enterprise with a requirement for ‘deep packet inspection’ is going to use a 3</a:t>
            </a:r>
            <a:r>
              <a:rPr lang="en-US" b="0" i="0" baseline="30000">
                <a:solidFill>
                  <a:srgbClr val="24292E"/>
                </a:solidFill>
                <a:effectLst/>
                <a:latin typeface="Segoe UI "/>
              </a:rPr>
              <a:t>rd</a:t>
            </a:r>
            <a:r>
              <a:rPr lang="en-US" b="0" i="0">
                <a:solidFill>
                  <a:srgbClr val="24292E"/>
                </a:solidFill>
                <a:effectLst/>
                <a:latin typeface="Segoe UI "/>
              </a:rPr>
              <a:t> party NVA until </a:t>
            </a:r>
            <a:r>
              <a:rPr lang="en-US" b="0" i="0" err="1">
                <a:solidFill>
                  <a:srgbClr val="24292E"/>
                </a:solidFill>
                <a:effectLst/>
                <a:latin typeface="Segoe UI "/>
              </a:rPr>
              <a:t>azfw</a:t>
            </a:r>
            <a:r>
              <a:rPr lang="en-US" b="0" i="0">
                <a:solidFill>
                  <a:srgbClr val="24292E"/>
                </a:solidFill>
                <a:effectLst/>
                <a:latin typeface="Segoe UI "/>
              </a:rPr>
              <a:t> supports it (NDA roadmap). </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
              </a:rPr>
              <a:t>Network topology and connectivity</a:t>
            </a:r>
            <a:r>
              <a:rPr lang="en-US" b="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a:latin typeface="Segoe UI "/>
            </a:endParaRPr>
          </a:p>
          <a:p>
            <a:endParaRPr lang="en-US" b="1">
              <a:latin typeface="Segoe UI "/>
            </a:endParaRPr>
          </a:p>
          <a:p>
            <a:r>
              <a:rPr lang="en-US" b="1">
                <a:latin typeface="Segoe UI "/>
              </a:rPr>
              <a:t>DNS Configuration</a:t>
            </a:r>
            <a:r>
              <a:rPr lang="en-US" b="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a:latin typeface="Segoe UI "/>
            </a:endParaRPr>
          </a:p>
          <a:p>
            <a:pPr lvl="1"/>
            <a:r>
              <a:rPr lang="en-US" b="1">
                <a:latin typeface="Segoe UI "/>
              </a:rPr>
              <a:t>Tip</a:t>
            </a:r>
            <a:r>
              <a:rPr lang="en-US" b="0">
                <a:latin typeface="Segoe UI "/>
              </a:rPr>
              <a:t> – A common scenario here is customer extends their DNS infra to Azure (Infoblox, AD, </a:t>
            </a:r>
            <a:r>
              <a:rPr lang="en-US" b="0" err="1">
                <a:latin typeface="Segoe UI "/>
              </a:rPr>
              <a:t>etc</a:t>
            </a:r>
            <a:r>
              <a:rPr lang="en-US" b="0">
                <a:latin typeface="Segoe UI "/>
              </a:rPr>
              <a:t>) but also uses the azure DNS resolver 168.* address as a forwarder for those in-azure DNS servers to assure private link resolution. </a:t>
            </a:r>
            <a:endParaRPr lang="en-US" b="1">
              <a:latin typeface="Segoe UI "/>
            </a:endParaRPr>
          </a:p>
          <a:p>
            <a:endParaRPr lang="en-US" b="1">
              <a:latin typeface="Segoe UI "/>
            </a:endParaRPr>
          </a:p>
          <a:p>
            <a:r>
              <a:rPr lang="en-US" b="1">
                <a:latin typeface="Segoe UI "/>
              </a:rPr>
              <a:t>Azure Networking Topology</a:t>
            </a:r>
          </a:p>
          <a:p>
            <a:pPr marL="171450" indent="-171450">
              <a:buFont typeface="Arial" panose="020B0604020202020204" pitchFamily="34" charset="0"/>
              <a:buChar char="•"/>
            </a:pPr>
            <a:r>
              <a:rPr lang="en-US" b="1">
                <a:latin typeface="Segoe UI "/>
              </a:rPr>
              <a:t>Azure Virtual WAN </a:t>
            </a:r>
            <a:r>
              <a:rPr lang="en-US" b="0" i="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a:latin typeface="Segoe UI "/>
              </a:rPr>
              <a:t>Traditional Azure Networking </a:t>
            </a:r>
            <a:r>
              <a:rPr lang="en-US" b="0">
                <a:latin typeface="Segoe UI "/>
              </a:rPr>
              <a:t>can also be used </a:t>
            </a:r>
            <a:r>
              <a:rPr lang="en-US" b="0" i="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a:solidFill>
                  <a:srgbClr val="24292E"/>
                </a:solidFill>
                <a:effectLst/>
                <a:latin typeface="Segoe UI "/>
              </a:rPr>
              <a:t>only intend to deploy resources in a few Azure regions</a:t>
            </a:r>
          </a:p>
          <a:p>
            <a:pPr marL="685800" lvl="1" indent="-228600">
              <a:buFont typeface="+mj-lt"/>
              <a:buAutoNum type="arabicPeriod"/>
            </a:pPr>
            <a:r>
              <a:rPr lang="en-US" b="0" i="0">
                <a:solidFill>
                  <a:srgbClr val="24292E"/>
                </a:solidFill>
                <a:effectLst/>
                <a:latin typeface="Segoe UI "/>
              </a:rPr>
              <a:t>have no need for a global interconnected network</a:t>
            </a:r>
          </a:p>
          <a:p>
            <a:pPr marL="685800" lvl="1" indent="-228600">
              <a:buFont typeface="+mj-lt"/>
              <a:buAutoNum type="arabicPeriod"/>
            </a:pPr>
            <a:r>
              <a:rPr lang="en-US" b="0" i="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a:solidFill>
                  <a:srgbClr val="24292E"/>
                </a:solidFill>
                <a:effectLst/>
                <a:latin typeface="Segoe UI "/>
              </a:rPr>
              <a:t>require full control and granularity for manually configuring their Azure network.</a:t>
            </a:r>
          </a:p>
          <a:p>
            <a:pPr marL="457200" lvl="1" indent="0">
              <a:buFont typeface="+mj-lt"/>
              <a:buNone/>
            </a:pPr>
            <a:endParaRPr lang="en-US" b="0" i="0">
              <a:solidFill>
                <a:srgbClr val="24292E"/>
              </a:solidFill>
              <a:effectLst/>
              <a:latin typeface="Segoe UI "/>
            </a:endParaRPr>
          </a:p>
          <a:p>
            <a:pPr marL="457200" lvl="1" indent="0">
              <a:buFont typeface="+mj-lt"/>
              <a:buNone/>
            </a:pPr>
            <a:r>
              <a:rPr lang="en-US" b="1" i="0">
                <a:solidFill>
                  <a:srgbClr val="24292E"/>
                </a:solidFill>
                <a:effectLst/>
                <a:latin typeface="Segoe UI "/>
              </a:rPr>
              <a:t>Tip</a:t>
            </a:r>
            <a:r>
              <a:rPr lang="en-US" b="0" i="0">
                <a:solidFill>
                  <a:srgbClr val="24292E"/>
                </a:solidFill>
                <a:effectLst/>
                <a:latin typeface="Segoe UI "/>
              </a:rPr>
              <a:t>: The decision point here is usually boils down to two things; do you want managed transit networking? If yes, then </a:t>
            </a:r>
            <a:r>
              <a:rPr lang="en-US" b="0" i="0" err="1">
                <a:solidFill>
                  <a:srgbClr val="24292E"/>
                </a:solidFill>
                <a:effectLst/>
                <a:latin typeface="Segoe UI "/>
              </a:rPr>
              <a:t>vwan</a:t>
            </a:r>
            <a:r>
              <a:rPr lang="en-US" b="0" i="0">
                <a:solidFill>
                  <a:srgbClr val="24292E"/>
                </a:solidFill>
                <a:effectLst/>
                <a:latin typeface="Segoe UI "/>
              </a:rPr>
              <a:t>. Do you need to ensure </a:t>
            </a:r>
            <a:r>
              <a:rPr lang="en-US" b="0" i="0" err="1">
                <a:solidFill>
                  <a:srgbClr val="24292E"/>
                </a:solidFill>
                <a:effectLst/>
                <a:latin typeface="Segoe UI "/>
              </a:rPr>
              <a:t>vnets</a:t>
            </a:r>
            <a:r>
              <a:rPr lang="en-US" b="0" i="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a:latin typeface="Segoe UI "/>
            </a:endParaRPr>
          </a:p>
          <a:p>
            <a:pPr algn="l"/>
            <a:r>
              <a:rPr lang="en-US" b="1">
                <a:latin typeface="Segoe UI "/>
              </a:rPr>
              <a:t>Connectivity to Azure </a:t>
            </a:r>
            <a:r>
              <a:rPr lang="en-US" b="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a:solidFill>
                  <a:srgbClr val="24292E"/>
                </a:solidFill>
                <a:effectLst/>
                <a:latin typeface="Segoe UI "/>
              </a:rPr>
              <a:t>Do not use the same ExpressRoute circuit to connect multiple environments that require isolation or dedicated bandwidth, so as to avoid "noisy </a:t>
            </a:r>
            <a:r>
              <a:rPr lang="en-US" b="0" i="0" err="1">
                <a:solidFill>
                  <a:srgbClr val="24292E"/>
                </a:solidFill>
                <a:effectLst/>
                <a:latin typeface="Segoe UI "/>
              </a:rPr>
              <a:t>neighbour</a:t>
            </a:r>
            <a:r>
              <a:rPr lang="en-US" b="0" i="0">
                <a:solidFill>
                  <a:srgbClr val="24292E"/>
                </a:solidFill>
                <a:effectLst/>
                <a:latin typeface="Segoe UI "/>
              </a:rPr>
              <a:t>" risks.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Connectivity to Azure PaaS </a:t>
            </a:r>
            <a:r>
              <a:rPr lang="en-US" b="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a:solidFill>
                <a:srgbClr val="0366D6"/>
              </a:solidFill>
              <a:effectLst/>
              <a:latin typeface="Segoe UI "/>
            </a:endParaRPr>
          </a:p>
          <a:p>
            <a:pPr marL="628650" lvl="1" indent="-171450">
              <a:buFont typeface="Arial" panose="020B0604020202020204" pitchFamily="34" charset="0"/>
              <a:buChar char="•"/>
            </a:pPr>
            <a:r>
              <a:rPr lang="en-US" b="0" i="0" u="none" strike="noStrike">
                <a:solidFill>
                  <a:srgbClr val="0366D6"/>
                </a:solidFill>
                <a:effectLst/>
                <a:latin typeface="Segoe UI "/>
              </a:rPr>
              <a:t>Private Link p</a:t>
            </a:r>
            <a:r>
              <a:rPr lang="en-US" b="0" i="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err="1">
                <a:solidFill>
                  <a:srgbClr val="24292E"/>
                </a:solidFill>
                <a:effectLst/>
                <a:latin typeface="Segoe UI "/>
              </a:rPr>
              <a:t>VNet</a:t>
            </a:r>
            <a:r>
              <a:rPr lang="en-US" b="0" i="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err="1">
                <a:solidFill>
                  <a:srgbClr val="24292E"/>
                </a:solidFill>
                <a:effectLst/>
                <a:latin typeface="Segoe UI "/>
              </a:rPr>
              <a:t>VNet</a:t>
            </a:r>
            <a:r>
              <a:rPr lang="en-US" b="0" i="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a:solidFill>
                <a:srgbClr val="24292E"/>
              </a:solidFill>
              <a:effectLst/>
              <a:latin typeface="Segoe UI "/>
            </a:endParaRPr>
          </a:p>
          <a:p>
            <a:pPr marL="0" indent="0">
              <a:buFont typeface="Arial" panose="020B0604020202020204" pitchFamily="34" charset="0"/>
              <a:buNone/>
            </a:pPr>
            <a:r>
              <a:rPr lang="en-US" b="0" i="0">
                <a:solidFill>
                  <a:srgbClr val="24292E"/>
                </a:solidFill>
                <a:effectLst/>
                <a:latin typeface="Segoe UI "/>
              </a:rPr>
              <a:t>	</a:t>
            </a:r>
            <a:r>
              <a:rPr lang="en-US" b="1" i="0">
                <a:solidFill>
                  <a:srgbClr val="24292E"/>
                </a:solidFill>
                <a:effectLst/>
                <a:latin typeface="Segoe UI "/>
              </a:rPr>
              <a:t>Tip</a:t>
            </a:r>
            <a:r>
              <a:rPr lang="en-US" b="0" i="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Inbound and Outbound Internet Connectivity </a:t>
            </a:r>
            <a:r>
              <a:rPr lang="en-US" b="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Many enterprise customers have 100’s of 3</a:t>
            </a:r>
            <a:r>
              <a:rPr lang="en-US" b="0" baseline="30000">
                <a:latin typeface="Segoe UI "/>
              </a:rPr>
              <a:t>rd</a:t>
            </a:r>
            <a:r>
              <a:rPr lang="en-US" b="0">
                <a:latin typeface="Segoe UI "/>
              </a:rPr>
              <a:t> party firewalls deployed and want to maintain that ‘single pain of glass’ management for Azure. While this works and is supported 3</a:t>
            </a:r>
            <a:r>
              <a:rPr lang="en-US" b="0" baseline="30000">
                <a:latin typeface="Segoe UI "/>
              </a:rPr>
              <a:t>rd</a:t>
            </a:r>
            <a:r>
              <a:rPr lang="en-US" b="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Application Delivery </a:t>
            </a:r>
            <a:r>
              <a:rPr lang="en-US" b="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a:latin typeface="Segoe UI "/>
            </a:endParaRPr>
          </a:p>
          <a:p>
            <a:pPr marL="628650" lvl="1" indent="-171450" algn="l">
              <a:buFont typeface="Arial" panose="020B0604020202020204" pitchFamily="34" charset="0"/>
              <a:buChar char="•"/>
            </a:pPr>
            <a:r>
              <a:rPr lang="en-US" b="0" i="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a:latin typeface="Segoe UI "/>
            </a:endParaRPr>
          </a:p>
          <a:p>
            <a:pPr marL="457200" lvl="1" indent="0">
              <a:buFont typeface="Arial" panose="020B0604020202020204" pitchFamily="34" charset="0"/>
              <a:buNone/>
            </a:pPr>
            <a:r>
              <a:rPr lang="en-US" b="1">
                <a:latin typeface="Segoe UI "/>
              </a:rPr>
              <a:t>Tip: </a:t>
            </a:r>
            <a:r>
              <a:rPr lang="en-US" b="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a:latin typeface="Segoe UI "/>
            </a:endParaRPr>
          </a:p>
          <a:p>
            <a:pPr marL="0" indent="0">
              <a:buFont typeface="Arial" panose="020B0604020202020204" pitchFamily="34" charset="0"/>
              <a:buNone/>
            </a:pPr>
            <a:r>
              <a:rPr lang="en-US" b="1">
                <a:latin typeface="Segoe UI "/>
              </a:rPr>
              <a:t>Planning for Landing Zone Network Segmentation</a:t>
            </a:r>
            <a:r>
              <a:rPr lang="en-US" b="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NSGs can be used to  implement zero trust principles but keep in mind they don’t inspect traffic (I.E. if the NSG is allow 443 and a bad actor tunnels </a:t>
            </a:r>
            <a:r>
              <a:rPr lang="en-US" b="0" i="0" err="1">
                <a:solidFill>
                  <a:srgbClr val="24292E"/>
                </a:solidFill>
                <a:effectLst/>
                <a:latin typeface="Segoe UI "/>
              </a:rPr>
              <a:t>ssh</a:t>
            </a:r>
            <a:r>
              <a:rPr lang="en-US" b="0" i="0">
                <a:solidFill>
                  <a:srgbClr val="24292E"/>
                </a:solidFill>
                <a:effectLst/>
                <a:latin typeface="Segoe UI "/>
              </a:rPr>
              <a:t> through 443, the </a:t>
            </a:r>
            <a:r>
              <a:rPr lang="en-US" b="0" i="0" err="1">
                <a:solidFill>
                  <a:srgbClr val="24292E"/>
                </a:solidFill>
                <a:effectLst/>
                <a:latin typeface="Segoe UI "/>
              </a:rPr>
              <a:t>nsg</a:t>
            </a:r>
            <a:r>
              <a:rPr lang="en-US" b="0" i="0">
                <a:solidFill>
                  <a:srgbClr val="24292E"/>
                </a:solidFill>
                <a:effectLst/>
                <a:latin typeface="Segoe UI "/>
              </a:rPr>
              <a:t> will allow it where a NGFW would block it).</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Network Encryption </a:t>
            </a:r>
            <a:r>
              <a:rPr lang="en-US" b="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a:solidFill>
                  <a:srgbClr val="24292E"/>
                </a:solidFill>
                <a:effectLst/>
                <a:latin typeface="Segoe UI "/>
              </a:rPr>
              <a:t>Azure does not currently offer native encryption over Global </a:t>
            </a:r>
            <a:r>
              <a:rPr lang="en-US" b="0" i="0" err="1">
                <a:solidFill>
                  <a:srgbClr val="24292E"/>
                </a:solidFill>
                <a:effectLst/>
                <a:latin typeface="Segoe UI "/>
              </a:rPr>
              <a:t>VNet</a:t>
            </a:r>
            <a:r>
              <a:rPr lang="en-US" b="0" i="0">
                <a:solidFill>
                  <a:srgbClr val="24292E"/>
                </a:solidFill>
                <a:effectLst/>
                <a:latin typeface="Segoe UI "/>
              </a:rPr>
              <a:t> Peering.</a:t>
            </a:r>
          </a:p>
          <a:p>
            <a:pPr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a:t>
            </a:r>
            <a:r>
              <a:rPr lang="en-US" b="0" i="0" err="1">
                <a:solidFill>
                  <a:srgbClr val="24292E"/>
                </a:solidFill>
                <a:effectLst/>
                <a:latin typeface="Segoe UI "/>
              </a:rPr>
              <a:t>Ipsec</a:t>
            </a:r>
            <a:r>
              <a:rPr lang="en-US" b="0" i="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Traffic Inspection </a:t>
            </a:r>
            <a:r>
              <a:rPr lang="en-US" b="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a:solidFill>
                  <a:srgbClr val="0366D6"/>
                </a:solidFill>
                <a:effectLst/>
                <a:latin typeface="Segoe UI "/>
                <a:hlinkClick r:id="rId3"/>
              </a:rPr>
              <a:t>Azure Virtual Network TAP (VTAP)</a:t>
            </a:r>
            <a:r>
              <a:rPr lang="en-US" b="0" i="0">
                <a:solidFill>
                  <a:srgbClr val="24292E"/>
                </a:solidFill>
                <a:effectLst/>
                <a:latin typeface="Segoe UI "/>
              </a:rPr>
              <a:t> is in preview, but your must reach to </a:t>
            </a:r>
            <a:r>
              <a:rPr lang="en-US" b="0" i="0" u="none" strike="noStrike">
                <a:solidFill>
                  <a:srgbClr val="0366D6"/>
                </a:solidFill>
                <a:effectLst/>
                <a:latin typeface="Segoe UI "/>
                <a:hlinkClick r:id="rId4"/>
              </a:rPr>
              <a:t>azurevnettap@microsoft.com</a:t>
            </a:r>
            <a:r>
              <a:rPr lang="en-US" b="0" i="0">
                <a:solidFill>
                  <a:srgbClr val="24292E"/>
                </a:solidFill>
                <a:effectLst/>
                <a:latin typeface="Segoe UI "/>
              </a:rPr>
              <a:t> for availability details.</a:t>
            </a:r>
          </a:p>
          <a:p>
            <a:pPr marL="628650" lvl="1" indent="-171450" algn="l">
              <a:buFont typeface="Arial" panose="020B0604020202020204" pitchFamily="34" charset="0"/>
              <a:buChar char="•"/>
            </a:pPr>
            <a:r>
              <a:rPr lang="en-US" b="0" i="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24292E"/>
                </a:solidFill>
                <a:effectLst/>
                <a:latin typeface="Segoe UI "/>
              </a:rPr>
              <a:t>Tip</a:t>
            </a:r>
            <a:r>
              <a:rPr lang="en-US" b="0" i="0">
                <a:solidFill>
                  <a:srgbClr val="24292E"/>
                </a:solidFill>
                <a:effectLst/>
                <a:latin typeface="Segoe UI "/>
              </a:rPr>
              <a:t>: Any enterprise with a requirement for ‘deep packet inspection’ is going to use a 3</a:t>
            </a:r>
            <a:r>
              <a:rPr lang="en-US" b="0" i="0" baseline="30000">
                <a:solidFill>
                  <a:srgbClr val="24292E"/>
                </a:solidFill>
                <a:effectLst/>
                <a:latin typeface="Segoe UI "/>
              </a:rPr>
              <a:t>rd</a:t>
            </a:r>
            <a:r>
              <a:rPr lang="en-US" b="0" i="0">
                <a:solidFill>
                  <a:srgbClr val="24292E"/>
                </a:solidFill>
                <a:effectLst/>
                <a:latin typeface="Segoe UI "/>
              </a:rPr>
              <a:t> party NVA until </a:t>
            </a:r>
            <a:r>
              <a:rPr lang="en-US" b="0" i="0" err="1">
                <a:solidFill>
                  <a:srgbClr val="24292E"/>
                </a:solidFill>
                <a:effectLst/>
                <a:latin typeface="Segoe UI "/>
              </a:rPr>
              <a:t>azfw</a:t>
            </a:r>
            <a:r>
              <a:rPr lang="en-US" b="0" i="0">
                <a:solidFill>
                  <a:srgbClr val="24292E"/>
                </a:solidFill>
                <a:effectLst/>
                <a:latin typeface="Segoe UI "/>
              </a:rPr>
              <a:t> supports it (NDA roadmap). </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2443177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
              </a:rPr>
              <a:t>Planning for IP Addressing </a:t>
            </a:r>
            <a:r>
              <a:rPr lang="en-US" b="0">
                <a:latin typeface="Segoe UI "/>
              </a:rPr>
              <a:t>is the vital first step of Enterprise-scale network design. Many enterprises are IP constrained and having a detailed plan incorporated into the network design at the outset will help prevent a painful redesign and migration exercise.  Key considerations include overlapping address ranges, Azure default IP consumption, IPv6, and Azure services requiring dedicated subnets.</a:t>
            </a:r>
          </a:p>
          <a:p>
            <a:endParaRPr lang="en-US" b="0">
              <a:latin typeface="Segoe UI "/>
            </a:endParaRPr>
          </a:p>
          <a:p>
            <a:r>
              <a:rPr lang="en-US" b="0">
                <a:latin typeface="Segoe UI "/>
              </a:rPr>
              <a:t>The image shows an on prem network at 10.100.0.0/16 with an azure region assigned 10.200.0.0/16 and the hub and spokes carved out as /24s.</a:t>
            </a:r>
          </a:p>
          <a:p>
            <a:endParaRPr lang="en-US" b="0">
              <a:latin typeface="Segoe UI "/>
            </a:endParaRPr>
          </a:p>
          <a:p>
            <a:pPr lvl="1"/>
            <a:r>
              <a:rPr lang="en-US" b="1">
                <a:latin typeface="Segoe UI "/>
              </a:rPr>
              <a:t>Tip: </a:t>
            </a:r>
            <a:r>
              <a:rPr lang="en-US" b="0">
                <a:latin typeface="Segoe UI "/>
              </a:rPr>
              <a:t>One customer assigned 10.8.0.0/16 for azure use, but didn’t split it out by region so 10.8.1.0 was US East and 10.8.2.0 was UK North, etc. This caused a lot of routing headaches, so be sure to plan by region. </a:t>
            </a:r>
            <a:endParaRPr lang="en-US" b="1">
              <a:latin typeface="Segoe UI "/>
            </a:endParaRPr>
          </a:p>
          <a:p>
            <a:r>
              <a:rPr lang="en-US" sz="1200" b="0" i="0" kern="1200">
                <a:solidFill>
                  <a:schemeClr val="tx1"/>
                </a:solidFill>
                <a:effectLst/>
                <a:latin typeface="+mn-lt"/>
                <a:ea typeface="+mn-ea"/>
                <a:cs typeface="+mn-cs"/>
              </a:rPr>
              <a:t>Plan for non-overlapping IP address spaces across Azure regions and on-premises locations well in advance.</a:t>
            </a:r>
          </a:p>
          <a:p>
            <a:r>
              <a:rPr lang="en-US" sz="1200" b="0" i="0" kern="1200">
                <a:solidFill>
                  <a:schemeClr val="tx1"/>
                </a:solidFill>
                <a:effectLst/>
                <a:latin typeface="+mn-lt"/>
                <a:ea typeface="+mn-ea"/>
                <a:cs typeface="+mn-cs"/>
              </a:rPr>
              <a:t>Use IP addresses from the address allocation for private internets (RFC 1918).</a:t>
            </a:r>
          </a:p>
          <a:p>
            <a:r>
              <a:rPr lang="en-US" sz="1200" b="0" i="0" kern="1200">
                <a:solidFill>
                  <a:schemeClr val="tx1"/>
                </a:solidFill>
                <a:effectLst/>
                <a:latin typeface="+mn-lt"/>
                <a:ea typeface="+mn-ea"/>
                <a:cs typeface="+mn-cs"/>
              </a:rPr>
              <a:t>For environments with limited private IP addresses (RFC 1918) availability, consider using IPv6.</a:t>
            </a:r>
          </a:p>
          <a:p>
            <a:r>
              <a:rPr lang="en-US" sz="1200" b="0" i="0" kern="1200">
                <a:solidFill>
                  <a:schemeClr val="tx1"/>
                </a:solidFill>
                <a:effectLst/>
                <a:latin typeface="+mn-lt"/>
                <a:ea typeface="+mn-ea"/>
                <a:cs typeface="+mn-cs"/>
              </a:rPr>
              <a:t>Do not create unnecessarily large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(for example: /16) to ensure that IP address space isn't wasted.</a:t>
            </a:r>
          </a:p>
          <a:p>
            <a:r>
              <a:rPr lang="en-US" sz="1200" b="0" i="0" kern="1200">
                <a:solidFill>
                  <a:schemeClr val="tx1"/>
                </a:solidFill>
                <a:effectLst/>
                <a:latin typeface="+mn-lt"/>
                <a:ea typeface="+mn-ea"/>
                <a:cs typeface="+mn-cs"/>
              </a:rPr>
              <a:t>Do not create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without planning the required address space in advance, since adding address space will cause an outage once a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is connected via virtual network peering.</a:t>
            </a:r>
          </a:p>
          <a:p>
            <a:r>
              <a:rPr lang="en-US" sz="1200" b="0" i="0" kern="1200">
                <a:solidFill>
                  <a:schemeClr val="tx1"/>
                </a:solidFill>
                <a:effectLst/>
                <a:latin typeface="+mn-lt"/>
                <a:ea typeface="+mn-ea"/>
                <a:cs typeface="+mn-cs"/>
              </a:rPr>
              <a:t>Do not use public IP addresses for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especially if the public IP addresses don't belong to the customer.</a:t>
            </a:r>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take away is that you must have some sort of resolver in Azure to resolve private link names!</a:t>
            </a:r>
          </a:p>
          <a:p>
            <a:r>
              <a:rPr lang="en-US"/>
              <a:t>DNS on prem only will lead to resiliency issues as many applications will be </a:t>
            </a:r>
            <a:r>
              <a:rPr lang="en-US" err="1"/>
              <a:t>dependant</a:t>
            </a:r>
            <a:r>
              <a:rPr lang="en-US"/>
              <a:t> on name resolution</a:t>
            </a:r>
          </a:p>
          <a:p>
            <a:r>
              <a:rPr lang="en-US"/>
              <a:t>Nginx DNS proxy: </a:t>
            </a:r>
            <a:r>
              <a:rPr lang="en-US">
                <a:hlinkClick r:id="rId3"/>
              </a:rPr>
              <a:t>https://github.com/microsoft/PL-DNS-Proxy</a:t>
            </a:r>
            <a:endParaRPr lang="en-US"/>
          </a:p>
          <a:p>
            <a:endParaRPr lang="en-US"/>
          </a:p>
          <a:p>
            <a:r>
              <a:rPr lang="en-US" sz="1200" b="1" i="0" kern="1200">
                <a:solidFill>
                  <a:schemeClr val="tx1"/>
                </a:solidFill>
                <a:effectLst/>
                <a:latin typeface="+mn-lt"/>
                <a:ea typeface="+mn-ea"/>
                <a:cs typeface="+mn-cs"/>
              </a:rPr>
              <a:t>Design recommendations: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environments where name resolution in Azure is all that's required, use Azure Private DNS for resolution by creating a delegated zone for name resolution (such as azure.contoso.com).</a:t>
            </a:r>
          </a:p>
          <a:p>
            <a:r>
              <a:rPr lang="en-US" sz="1200" b="0" i="0" kern="1200">
                <a:solidFill>
                  <a:schemeClr val="tx1"/>
                </a:solidFill>
                <a:effectLst/>
                <a:latin typeface="+mn-lt"/>
                <a:ea typeface="+mn-ea"/>
                <a:cs typeface="+mn-cs"/>
              </a:rPr>
              <a:t>For environments where name resolution across Azure and on-premises is required, use existing DNS infrastructure (for example, Active Directory integrated DNS) deployed onto at least two Azure VMs and configure DNS settings in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to use those DNS servers.</a:t>
            </a:r>
          </a:p>
          <a:p>
            <a:pPr lvl="1"/>
            <a:r>
              <a:rPr lang="en-US" sz="1200" b="0" i="0" kern="1200">
                <a:solidFill>
                  <a:schemeClr val="tx1"/>
                </a:solidFill>
                <a:effectLst/>
                <a:latin typeface="+mn-lt"/>
                <a:ea typeface="+mn-ea"/>
                <a:cs typeface="+mn-cs"/>
              </a:rPr>
              <a:t>Azure Private DNS can still be used where the Azure Private DNS zone is linked to the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and DNS servers are used as hybrid resolvers with conditional forwarding to on-premises DNS names (such as onprem.contoso.com) using on-premises DNS servers. On-premises servers can be configured with conditional forwarders to resolver VMs in Azure for the Azure Private DNS zone (for example, azure.contoso.com).</a:t>
            </a:r>
          </a:p>
          <a:p>
            <a:r>
              <a:rPr lang="en-US" sz="1200" b="0" i="0" kern="1200">
                <a:solidFill>
                  <a:schemeClr val="tx1"/>
                </a:solidFill>
                <a:effectLst/>
                <a:latin typeface="+mn-lt"/>
                <a:ea typeface="+mn-ea"/>
                <a:cs typeface="+mn-cs"/>
              </a:rPr>
              <a:t>Special workloads that require and deploy their own DNS (such as Red Hat OpenShift) should use their preferred DNS solution.</a:t>
            </a:r>
          </a:p>
          <a:p>
            <a:r>
              <a:rPr lang="en-US" sz="1200" b="0" i="0" kern="1200">
                <a:solidFill>
                  <a:schemeClr val="tx1"/>
                </a:solidFill>
                <a:effectLst/>
                <a:latin typeface="+mn-lt"/>
                <a:ea typeface="+mn-ea"/>
                <a:cs typeface="+mn-cs"/>
              </a:rPr>
              <a:t>Auto-registration should be enabled for Azure DNS to automatically manage the lifecycle of the DNS records for the virtual machines deployed within a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Use a virtual machine as a resolver for cross-premises DNS resolution with Azure Private DNS.</a:t>
            </a:r>
          </a:p>
          <a:p>
            <a:r>
              <a:rPr lang="en-US" sz="1200" b="0" i="0" kern="1200">
                <a:solidFill>
                  <a:schemeClr val="tx1"/>
                </a:solidFill>
                <a:effectLst/>
                <a:latin typeface="+mn-lt"/>
                <a:ea typeface="+mn-ea"/>
                <a:cs typeface="+mn-cs"/>
              </a:rPr>
              <a:t>Create the Azure Private DNS zone within a global connectivity subscription. Additional Azure Private DNS zones might be created (for example, privatelink.database.windows.net or privatelink.blob.core.windows.net for Azure Private Link).</a:t>
            </a:r>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Design recommendations: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Virtual WAN is highly recommended for new large/global network deployments in Azure where customers require global transit connectivity across Azure regions and on-premises locations, without having to manually setup Azure networking transitive routing by themselves.</a:t>
            </a:r>
          </a:p>
          <a:p>
            <a:endParaRPr lang="en-US"/>
          </a:p>
          <a:p>
            <a:endParaRPr lang="en-US"/>
          </a:p>
          <a:p>
            <a:r>
              <a:rPr lang="en-US" sz="1200" b="0" i="0" kern="1200">
                <a:solidFill>
                  <a:schemeClr val="tx1"/>
                </a:solidFill>
                <a:effectLst/>
                <a:latin typeface="+mn-lt"/>
                <a:ea typeface="+mn-ea"/>
                <a:cs typeface="+mn-cs"/>
              </a:rPr>
              <a:t>Use Virtual WAN as a global connectivity resource, with a Virtual WAN hub per Azure region to connect multiple landing zones together across Azure regions via their local Virtual WAN hub.</a:t>
            </a:r>
          </a:p>
          <a:p>
            <a:r>
              <a:rPr lang="en-US" sz="1200" b="0" i="0" kern="1200">
                <a:solidFill>
                  <a:schemeClr val="tx1"/>
                </a:solidFill>
                <a:effectLst/>
                <a:latin typeface="+mn-lt"/>
                <a:ea typeface="+mn-ea"/>
                <a:cs typeface="+mn-cs"/>
              </a:rPr>
              <a:t>Connect Virtual WAN hubs to on-premises datacenters using ExpressRoute.</a:t>
            </a:r>
          </a:p>
          <a:p>
            <a:r>
              <a:rPr lang="en-US" sz="1200" b="0" i="0" kern="1200">
                <a:solidFill>
                  <a:schemeClr val="tx1"/>
                </a:solidFill>
                <a:effectLst/>
                <a:latin typeface="+mn-lt"/>
                <a:ea typeface="+mn-ea"/>
                <a:cs typeface="+mn-cs"/>
              </a:rPr>
              <a:t>Connect branches and remote locations to the nearest Virtual WAN hub via site-to-site VPN, or enable branch connectivity to Virtual WAN via an SD-WAN partner solution.</a:t>
            </a:r>
          </a:p>
          <a:p>
            <a:r>
              <a:rPr lang="en-US" sz="1200" b="0" i="0" kern="1200">
                <a:solidFill>
                  <a:schemeClr val="tx1"/>
                </a:solidFill>
                <a:effectLst/>
                <a:latin typeface="+mn-lt"/>
                <a:ea typeface="+mn-ea"/>
                <a:cs typeface="+mn-cs"/>
              </a:rPr>
              <a:t>Connect end users to the Virtual WAN hub via a point-to-site VPN.</a:t>
            </a:r>
          </a:p>
          <a:p>
            <a:r>
              <a:rPr lang="en-US" sz="1200" b="0" i="0" kern="1200">
                <a:solidFill>
                  <a:schemeClr val="tx1"/>
                </a:solidFill>
                <a:effectLst/>
                <a:latin typeface="+mn-lt"/>
                <a:ea typeface="+mn-ea"/>
                <a:cs typeface="+mn-cs"/>
              </a:rPr>
              <a:t>Follow the principle, "traffic in Azure stays in Azure" so that communication across resources in Azure occurs via the Microsoft backbone network, even when the resources are in different regions.</a:t>
            </a:r>
          </a:p>
          <a:p>
            <a:r>
              <a:rPr lang="en-US" sz="1200" b="0" i="0" kern="1200">
                <a:solidFill>
                  <a:schemeClr val="tx1"/>
                </a:solidFill>
                <a:effectLst/>
                <a:latin typeface="+mn-lt"/>
                <a:ea typeface="+mn-ea"/>
                <a:cs typeface="+mn-cs"/>
              </a:rPr>
              <a:t>Deploy Azure Firewall in Virtual WAN hubs for east-west and south-north traffic protection/filtering within an Azure region.</a:t>
            </a:r>
          </a:p>
          <a:p>
            <a:r>
              <a:rPr lang="en-US" sz="1200" b="0" i="0" kern="1200">
                <a:solidFill>
                  <a:schemeClr val="tx1"/>
                </a:solidFill>
                <a:effectLst/>
                <a:latin typeface="+mn-lt"/>
                <a:ea typeface="+mn-ea"/>
                <a:cs typeface="+mn-cs"/>
              </a:rPr>
              <a:t>If third-party NVAs are required for east-west and/or south-north traffic protection/filtering, deploy the NVAs to a separate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(such as an NVA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and connect it to the regional Virtual WAN hub and to the landing zones requiring access to NVAs. For more information, see </a:t>
            </a:r>
            <a:r>
              <a:rPr lang="en-US" sz="1200" b="0" i="0" u="none" strike="noStrike" kern="1200">
                <a:solidFill>
                  <a:schemeClr val="tx1"/>
                </a:solidFill>
                <a:effectLst/>
                <a:latin typeface="+mn-lt"/>
                <a:ea typeface="+mn-ea"/>
                <a:cs typeface="+mn-cs"/>
                <a:hlinkClick r:id="rId3"/>
              </a:rPr>
              <a:t>Create a Virtual WAN hub route table for NVAs</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When deploying third-party networking technologies and NVAs, follow the third-party vendor's guidance to ensure there aren't conflicting configurations with Azure networking.</a:t>
            </a:r>
          </a:p>
          <a:p>
            <a:r>
              <a:rPr lang="en-US" sz="1200" b="0" i="0" kern="1200">
                <a:solidFill>
                  <a:schemeClr val="tx1"/>
                </a:solidFill>
                <a:effectLst/>
                <a:latin typeface="+mn-lt"/>
                <a:ea typeface="+mn-ea"/>
                <a:cs typeface="+mn-cs"/>
              </a:rPr>
              <a:t>Do not build a transit network on top of Azure Virtual WAN, because Virtual WAN satisfies all transitive network topology requirements including the ability to use third-party NVAs.</a:t>
            </a:r>
          </a:p>
          <a:p>
            <a:r>
              <a:rPr lang="en-US" sz="1200" b="0" i="0" kern="1200">
                <a:solidFill>
                  <a:schemeClr val="tx1"/>
                </a:solidFill>
                <a:effectLst/>
                <a:latin typeface="+mn-lt"/>
                <a:ea typeface="+mn-ea"/>
                <a:cs typeface="+mn-cs"/>
              </a:rPr>
              <a:t>Don't use existing on-premises networks like multiprotocol label switching (MPLS) to connect Azure resources across Azure regions, as Azure networking technologies support the interconnection of Azure resources across regions through the Microsoft backbone.</a:t>
            </a:r>
          </a:p>
          <a:p>
            <a:r>
              <a:rPr lang="en-US" sz="1200" b="0" i="0" kern="1200">
                <a:solidFill>
                  <a:schemeClr val="tx1"/>
                </a:solidFill>
                <a:effectLst/>
                <a:latin typeface="+mn-lt"/>
                <a:ea typeface="+mn-ea"/>
                <a:cs typeface="+mn-cs"/>
              </a:rPr>
              <a:t>For brownfield scenarios where you're migrating from a hub-and-spoke network topology not based on Virtual WAN, see</a:t>
            </a:r>
          </a:p>
          <a:p>
            <a:r>
              <a:rPr lang="en-US" sz="1200" b="0" i="0" kern="1200">
                <a:solidFill>
                  <a:schemeClr val="tx1"/>
                </a:solidFill>
                <a:effectLst/>
                <a:latin typeface="+mn-lt"/>
                <a:ea typeface="+mn-ea"/>
                <a:cs typeface="+mn-cs"/>
              </a:rPr>
              <a:t>Private DNS zones might be created (for example, privatelink.database.windows.net or privatelink.blob.core.windows.net for Azure Private Link).</a:t>
            </a:r>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Design recommendations: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Virtual WAN is highly recommended for new large/global network deployments in Azure where customers require global transit connectivity across Azure regions and on-premises locations, without having to manually setup Azure networking transitive routing by themselves.</a:t>
            </a:r>
          </a:p>
          <a:p>
            <a:endParaRPr lang="en-US"/>
          </a:p>
          <a:p>
            <a:endParaRPr lang="en-US"/>
          </a:p>
          <a:p>
            <a:r>
              <a:rPr lang="en-US" sz="1200" b="0" i="0" kern="1200">
                <a:solidFill>
                  <a:schemeClr val="tx1"/>
                </a:solidFill>
                <a:effectLst/>
                <a:latin typeface="+mn-lt"/>
                <a:ea typeface="+mn-ea"/>
                <a:cs typeface="+mn-cs"/>
              </a:rPr>
              <a:t>Use Virtual WAN as a global connectivity resource, with a Virtual WAN hub per Azure region to connect multiple landing zones together across Azure regions via their local Virtual WAN hub.</a:t>
            </a:r>
          </a:p>
          <a:p>
            <a:r>
              <a:rPr lang="en-US" sz="1200" b="0" i="0" kern="1200">
                <a:solidFill>
                  <a:schemeClr val="tx1"/>
                </a:solidFill>
                <a:effectLst/>
                <a:latin typeface="+mn-lt"/>
                <a:ea typeface="+mn-ea"/>
                <a:cs typeface="+mn-cs"/>
              </a:rPr>
              <a:t>Connect Virtual WAN hubs to on-premises datacenters using ExpressRoute.</a:t>
            </a:r>
          </a:p>
          <a:p>
            <a:r>
              <a:rPr lang="en-US" sz="1200" b="0" i="0" kern="1200">
                <a:solidFill>
                  <a:schemeClr val="tx1"/>
                </a:solidFill>
                <a:effectLst/>
                <a:latin typeface="+mn-lt"/>
                <a:ea typeface="+mn-ea"/>
                <a:cs typeface="+mn-cs"/>
              </a:rPr>
              <a:t>Connect branches and remote locations to the nearest Virtual WAN hub via site-to-site VPN, or enable branch connectivity to Virtual WAN via an SD-WAN partner solution.</a:t>
            </a:r>
          </a:p>
          <a:p>
            <a:r>
              <a:rPr lang="en-US" sz="1200" b="0" i="0" kern="1200">
                <a:solidFill>
                  <a:schemeClr val="tx1"/>
                </a:solidFill>
                <a:effectLst/>
                <a:latin typeface="+mn-lt"/>
                <a:ea typeface="+mn-ea"/>
                <a:cs typeface="+mn-cs"/>
              </a:rPr>
              <a:t>Connect end users to the Virtual WAN hub via a point-to-site VPN.</a:t>
            </a:r>
          </a:p>
          <a:p>
            <a:r>
              <a:rPr lang="en-US" sz="1200" b="0" i="0" kern="1200">
                <a:solidFill>
                  <a:schemeClr val="tx1"/>
                </a:solidFill>
                <a:effectLst/>
                <a:latin typeface="+mn-lt"/>
                <a:ea typeface="+mn-ea"/>
                <a:cs typeface="+mn-cs"/>
              </a:rPr>
              <a:t>Follow the principle, "traffic in Azure stays in Azure" so that communication across resources in Azure occurs via the Microsoft backbone network, even when the resources are in different regions.</a:t>
            </a:r>
          </a:p>
          <a:p>
            <a:r>
              <a:rPr lang="en-US" sz="1200" b="0" i="0" kern="1200">
                <a:solidFill>
                  <a:schemeClr val="tx1"/>
                </a:solidFill>
                <a:effectLst/>
                <a:latin typeface="+mn-lt"/>
                <a:ea typeface="+mn-ea"/>
                <a:cs typeface="+mn-cs"/>
              </a:rPr>
              <a:t>Deploy Azure Firewall in Virtual WAN hubs for east-west and south-north traffic protection/filtering within an Azure region.</a:t>
            </a:r>
          </a:p>
          <a:p>
            <a:r>
              <a:rPr lang="en-US" sz="1200" b="0" i="0" kern="1200">
                <a:solidFill>
                  <a:schemeClr val="tx1"/>
                </a:solidFill>
                <a:effectLst/>
                <a:latin typeface="+mn-lt"/>
                <a:ea typeface="+mn-ea"/>
                <a:cs typeface="+mn-cs"/>
              </a:rPr>
              <a:t>If third-party NVAs are required for east-west and/or south-north traffic protection/filtering, deploy the NVAs to a separate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(such as an NVA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and connect it to the regional Virtual WAN hub and to the landing zones requiring access to NVAs. For more information, see </a:t>
            </a:r>
            <a:r>
              <a:rPr lang="en-US" sz="1200" b="0" i="0" u="none" strike="noStrike" kern="1200">
                <a:solidFill>
                  <a:schemeClr val="tx1"/>
                </a:solidFill>
                <a:effectLst/>
                <a:latin typeface="+mn-lt"/>
                <a:ea typeface="+mn-ea"/>
                <a:cs typeface="+mn-cs"/>
                <a:hlinkClick r:id="rId3"/>
              </a:rPr>
              <a:t>Create a Virtual WAN hub route table for NVAs</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When deploying third-party networking technologies and NVAs, follow the third-party vendor's guidance to ensure there aren't conflicting configurations with Azure networking.</a:t>
            </a:r>
          </a:p>
          <a:p>
            <a:r>
              <a:rPr lang="en-US" sz="1200" b="0" i="0" kern="1200">
                <a:solidFill>
                  <a:schemeClr val="tx1"/>
                </a:solidFill>
                <a:effectLst/>
                <a:latin typeface="+mn-lt"/>
                <a:ea typeface="+mn-ea"/>
                <a:cs typeface="+mn-cs"/>
              </a:rPr>
              <a:t>Do not build a transit network on top of Azure Virtual WAN, because Virtual WAN satisfies all transitive network topology requirements including the ability to use third-party NVAs.</a:t>
            </a:r>
          </a:p>
          <a:p>
            <a:r>
              <a:rPr lang="en-US" sz="1200" b="0" i="0" kern="1200">
                <a:solidFill>
                  <a:schemeClr val="tx1"/>
                </a:solidFill>
                <a:effectLst/>
                <a:latin typeface="+mn-lt"/>
                <a:ea typeface="+mn-ea"/>
                <a:cs typeface="+mn-cs"/>
              </a:rPr>
              <a:t>Don't use existing on-premises networks like multiprotocol label switching (MPLS) to connect Azure resources across Azure regions, as Azure networking technologies support the interconnection of Azure resources across regions through the Microsoft backbone.</a:t>
            </a:r>
          </a:p>
          <a:p>
            <a:r>
              <a:rPr lang="en-US" sz="1200" b="0" i="0" kern="1200">
                <a:solidFill>
                  <a:schemeClr val="tx1"/>
                </a:solidFill>
                <a:effectLst/>
                <a:latin typeface="+mn-lt"/>
                <a:ea typeface="+mn-ea"/>
                <a:cs typeface="+mn-cs"/>
              </a:rPr>
              <a:t>For brownfield scenarios where you're migrating from a hub-and-spoke network topology not based on Virtual WAN, see</a:t>
            </a:r>
          </a:p>
          <a:p>
            <a:r>
              <a:rPr lang="en-US" sz="1200" b="0" i="0" kern="1200">
                <a:solidFill>
                  <a:schemeClr val="tx1"/>
                </a:solidFill>
                <a:effectLst/>
                <a:latin typeface="+mn-lt"/>
                <a:ea typeface="+mn-ea"/>
                <a:cs typeface="+mn-cs"/>
              </a:rPr>
              <a:t>Private DNS zones might be created (for example, privatelink.database.windows.net or privatelink.blob.core.windows.net for Azure Private Link).</a:t>
            </a:r>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selecting a date for the design workshop confirm the right business decision makers and teams are involved to enable the cloud operating model for Enterprise-scale. </a:t>
            </a:r>
          </a:p>
        </p:txBody>
      </p:sp>
      <p:sp>
        <p:nvSpPr>
          <p:cNvPr id="4" name="Slide Number Placeholder 3"/>
          <p:cNvSpPr>
            <a:spLocks noGrp="1"/>
          </p:cNvSpPr>
          <p:nvPr>
            <p:ph type="sldNum" sz="quarter" idx="5"/>
          </p:nvPr>
        </p:nvSpPr>
        <p:spPr/>
        <p:txBody>
          <a:bodyPr/>
          <a:lstStyle/>
          <a:p>
            <a:fld id="{1EC99210-0EB3-42F7-A677-41E333F3FC17}" type="slidenum">
              <a:rPr lang="en-US" smtClean="0"/>
              <a:t>3</a:t>
            </a:fld>
            <a:endParaRPr lang="en-US"/>
          </a:p>
        </p:txBody>
      </p:sp>
    </p:spTree>
    <p:extLst>
      <p:ext uri="{BB962C8B-B14F-4D97-AF65-F5344CB8AC3E}">
        <p14:creationId xmlns:p14="http://schemas.microsoft.com/office/powerpoint/2010/main" val="1909537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Design recommendations: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Use ExpressRoute as the primary connectivity channel for connecting on-premises network to Microsoft Azure. VPNs can be used as a source of backup connectivity to enhance connectivity resiliency.</a:t>
            </a:r>
          </a:p>
          <a:p>
            <a:r>
              <a:rPr lang="en-US" sz="1200" b="0" i="0" kern="1200">
                <a:solidFill>
                  <a:schemeClr val="tx1"/>
                </a:solidFill>
                <a:effectLst/>
                <a:latin typeface="+mn-lt"/>
                <a:ea typeface="+mn-ea"/>
                <a:cs typeface="+mn-cs"/>
              </a:rPr>
              <a:t>Use dual ExpressRoute circuits from different peering locations when connecting an on-premises location to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in Azure. This setup will ensure redundant paths to Azure, removing single points of failure between on-premises and Azure.</a:t>
            </a:r>
          </a:p>
          <a:p>
            <a:r>
              <a:rPr lang="en-US" sz="1200" b="0" i="0" kern="1200">
                <a:solidFill>
                  <a:schemeClr val="tx1"/>
                </a:solidFill>
                <a:effectLst/>
                <a:latin typeface="+mn-lt"/>
                <a:ea typeface="+mn-ea"/>
                <a:cs typeface="+mn-cs"/>
              </a:rPr>
              <a:t>When multiple ExpressRoute circuits are used, </a:t>
            </a:r>
            <a:r>
              <a:rPr lang="en-US" sz="1200" b="0" i="0" u="none" strike="noStrike" kern="1200">
                <a:solidFill>
                  <a:schemeClr val="tx1"/>
                </a:solidFill>
                <a:effectLst/>
                <a:latin typeface="+mn-lt"/>
                <a:ea typeface="+mn-ea"/>
                <a:cs typeface="+mn-cs"/>
                <a:hlinkClick r:id="rId3"/>
              </a:rPr>
              <a:t>optimize ExpressRoute routing via BGP local preference and AS PATH prepending</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Ensure the right SKU is used for the ExpressRoute/VPN gateways based on bandwidth and performance requirements.</a:t>
            </a:r>
          </a:p>
          <a:p>
            <a:r>
              <a:rPr lang="en-US" sz="1200" b="0" i="0" kern="1200">
                <a:solidFill>
                  <a:schemeClr val="tx1"/>
                </a:solidFill>
                <a:effectLst/>
                <a:latin typeface="+mn-lt"/>
                <a:ea typeface="+mn-ea"/>
                <a:cs typeface="+mn-cs"/>
              </a:rPr>
              <a:t>Deploy a zone redundant ExpressRoute gateway in the supported Azure regions.</a:t>
            </a:r>
          </a:p>
          <a:p>
            <a:r>
              <a:rPr lang="en-US" sz="1200" b="0" i="0" kern="1200">
                <a:solidFill>
                  <a:schemeClr val="tx1"/>
                </a:solidFill>
                <a:effectLst/>
                <a:latin typeface="+mn-lt"/>
                <a:ea typeface="+mn-ea"/>
                <a:cs typeface="+mn-cs"/>
              </a:rPr>
              <a:t>For scenarios that require bandwidth higher than 10 Gbps or dedicated 10/100 Gbps ports, use ExpressRoute Direct.</a:t>
            </a:r>
          </a:p>
          <a:p>
            <a:r>
              <a:rPr lang="en-US" sz="1200" b="0" i="0" kern="1200">
                <a:solidFill>
                  <a:schemeClr val="tx1"/>
                </a:solidFill>
                <a:effectLst/>
                <a:latin typeface="+mn-lt"/>
                <a:ea typeface="+mn-ea"/>
                <a:cs typeface="+mn-cs"/>
              </a:rPr>
              <a:t>When low latency is required, or throughput from on-premises to Azure must be greater than 10 Gbps, enable </a:t>
            </a:r>
            <a:r>
              <a:rPr lang="en-US" sz="1200" b="0" i="0" kern="1200" err="1">
                <a:solidFill>
                  <a:schemeClr val="tx1"/>
                </a:solidFill>
                <a:effectLst/>
                <a:latin typeface="+mn-lt"/>
                <a:ea typeface="+mn-ea"/>
                <a:cs typeface="+mn-cs"/>
              </a:rPr>
              <a:t>FastPath</a:t>
            </a:r>
            <a:r>
              <a:rPr lang="en-US" sz="1200" b="0" i="0" kern="1200">
                <a:solidFill>
                  <a:schemeClr val="tx1"/>
                </a:solidFill>
                <a:effectLst/>
                <a:latin typeface="+mn-lt"/>
                <a:ea typeface="+mn-ea"/>
                <a:cs typeface="+mn-cs"/>
              </a:rPr>
              <a:t> to bypass the ExpressRoute gateway from the data path.</a:t>
            </a:r>
          </a:p>
          <a:p>
            <a:r>
              <a:rPr lang="en-US" sz="1200" b="0" i="0" kern="1200">
                <a:solidFill>
                  <a:schemeClr val="tx1"/>
                </a:solidFill>
                <a:effectLst/>
                <a:latin typeface="+mn-lt"/>
                <a:ea typeface="+mn-ea"/>
                <a:cs typeface="+mn-cs"/>
              </a:rPr>
              <a:t>Use VPN gateways to connect branches or remote locations to Azure. For higher resilience, deploy zone-redundant gateways (where available).</a:t>
            </a:r>
          </a:p>
          <a:p>
            <a:r>
              <a:rPr lang="en-US" sz="1200" b="0" i="0" kern="1200">
                <a:solidFill>
                  <a:schemeClr val="tx1"/>
                </a:solidFill>
                <a:effectLst/>
                <a:latin typeface="+mn-lt"/>
                <a:ea typeface="+mn-ea"/>
                <a:cs typeface="+mn-cs"/>
              </a:rPr>
              <a:t>Use ExpressRoute Global Reach to connect large offices/regional headquarters/datacenters connected to Azure via ExpressRoute.</a:t>
            </a:r>
          </a:p>
          <a:p>
            <a:r>
              <a:rPr lang="en-US" sz="1200" b="0" i="0" kern="1200">
                <a:solidFill>
                  <a:schemeClr val="tx1"/>
                </a:solidFill>
                <a:effectLst/>
                <a:latin typeface="+mn-lt"/>
                <a:ea typeface="+mn-ea"/>
                <a:cs typeface="+mn-cs"/>
              </a:rPr>
              <a:t>When traffic isolation or dedicated bandwidth is required (such as for separating production and nonproduction environments), different ExpressRoute circuits should be used to ensure isolated routing domains and to alleviate noisy-neighbor risks.</a:t>
            </a:r>
          </a:p>
          <a:p>
            <a:r>
              <a:rPr lang="en-US" sz="1200" b="0" i="0" kern="1200">
                <a:solidFill>
                  <a:schemeClr val="tx1"/>
                </a:solidFill>
                <a:effectLst/>
                <a:latin typeface="+mn-lt"/>
                <a:ea typeface="+mn-ea"/>
                <a:cs typeface="+mn-cs"/>
              </a:rPr>
              <a:t>Proactively monitor ExpressRoute circuits using Network Performance Monitor.</a:t>
            </a:r>
          </a:p>
          <a:p>
            <a:r>
              <a:rPr lang="en-US" sz="1200" b="0" i="0" kern="1200">
                <a:solidFill>
                  <a:schemeClr val="tx1"/>
                </a:solidFill>
                <a:effectLst/>
                <a:latin typeface="+mn-lt"/>
                <a:ea typeface="+mn-ea"/>
                <a:cs typeface="+mn-cs"/>
              </a:rPr>
              <a:t>Do not explicitly use ExpressRoute circuits from a single peering location, as this creates a single point of failure and makes the customer susceptible to peering location outages.</a:t>
            </a:r>
          </a:p>
          <a:p>
            <a:r>
              <a:rPr lang="en-US" sz="1200" b="0" i="0" kern="1200">
                <a:solidFill>
                  <a:schemeClr val="tx1"/>
                </a:solidFill>
                <a:effectLst/>
                <a:latin typeface="+mn-lt"/>
                <a:ea typeface="+mn-ea"/>
                <a:cs typeface="+mn-cs"/>
              </a:rPr>
              <a:t>Do not use the same ExpressRoute circuit to connect multiple environments that require isolation or dedicated bandwidth to avoid noisy-neighbor risks.</a:t>
            </a:r>
          </a:p>
          <a:p>
            <a:r>
              <a:rPr lang="en-US" sz="1200" b="0" i="0" kern="1200">
                <a:solidFill>
                  <a:schemeClr val="tx1"/>
                </a:solidFill>
                <a:effectLst/>
                <a:latin typeface="+mn-lt"/>
                <a:ea typeface="+mn-ea"/>
                <a:cs typeface="+mn-cs"/>
              </a:rPr>
              <a:t>.database.windows.net or privatelink.blob.core.windows.net for Azure Private Link).</a:t>
            </a:r>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309307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While Virtual WAN offers a wide range of powerful capabilities, there are some cases where a traditional Azure networking approach may be optimal:</a:t>
            </a:r>
          </a:p>
          <a:p>
            <a:r>
              <a:rPr lang="en-US" sz="1200" b="0" i="0" kern="1200">
                <a:solidFill>
                  <a:schemeClr val="tx1"/>
                </a:solidFill>
                <a:effectLst/>
                <a:latin typeface="+mn-lt"/>
                <a:ea typeface="+mn-ea"/>
                <a:cs typeface="+mn-cs"/>
              </a:rPr>
              <a:t>If a global transitive network across multiple Azure regions or cross-premises isn't required, such as a branch in the United States requiring connectivity to a virtual network in Europe.</a:t>
            </a:r>
          </a:p>
          <a:p>
            <a:r>
              <a:rPr lang="en-US" sz="1200" b="0" i="0" kern="1200">
                <a:solidFill>
                  <a:schemeClr val="tx1"/>
                </a:solidFill>
                <a:effectLst/>
                <a:latin typeface="+mn-lt"/>
                <a:ea typeface="+mn-ea"/>
                <a:cs typeface="+mn-cs"/>
              </a:rPr>
              <a:t>If there isn't a need to connect to a large number of remote locations via VPN or integration with an SD-WAN solution.</a:t>
            </a:r>
          </a:p>
          <a:p>
            <a:r>
              <a:rPr lang="en-US" sz="1200" b="0" i="0" kern="1200">
                <a:solidFill>
                  <a:schemeClr val="tx1"/>
                </a:solidFill>
                <a:effectLst/>
                <a:latin typeface="+mn-lt"/>
                <a:ea typeface="+mn-ea"/>
                <a:cs typeface="+mn-cs"/>
              </a:rPr>
              <a:t>If the customer's preference is to have granular control and configuration when setting up a network topology in Azure.</a:t>
            </a:r>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726218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Use ExpressRoute as the primary connectivity channel for connecting on-premises network to Microsoft Azure. VPNs can be used as a source of backup connectivity to enhance connectivity resiliency.</a:t>
            </a:r>
          </a:p>
          <a:p>
            <a:r>
              <a:rPr lang="en-US" sz="1200" b="0" i="0" kern="1200">
                <a:solidFill>
                  <a:schemeClr val="tx1"/>
                </a:solidFill>
                <a:effectLst/>
                <a:latin typeface="+mn-lt"/>
                <a:ea typeface="+mn-ea"/>
                <a:cs typeface="+mn-cs"/>
              </a:rPr>
              <a:t>Use dual ExpressRoute circuits from different peering locations when connecting an on-premises location to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in Azure. This setup will ensure redundant paths to Azure, removing single points of failure between on-premises and Azure.</a:t>
            </a:r>
          </a:p>
          <a:p>
            <a:r>
              <a:rPr lang="en-US" sz="1200" b="0" i="0" kern="1200">
                <a:solidFill>
                  <a:schemeClr val="tx1"/>
                </a:solidFill>
                <a:effectLst/>
                <a:latin typeface="+mn-lt"/>
                <a:ea typeface="+mn-ea"/>
                <a:cs typeface="+mn-cs"/>
              </a:rPr>
              <a:t>When multiple ExpressRoute circuits are used, </a:t>
            </a:r>
            <a:r>
              <a:rPr lang="en-US" sz="1200" b="0" i="0" u="none" strike="noStrike" kern="1200">
                <a:solidFill>
                  <a:schemeClr val="tx1"/>
                </a:solidFill>
                <a:effectLst/>
                <a:latin typeface="+mn-lt"/>
                <a:ea typeface="+mn-ea"/>
                <a:cs typeface="+mn-cs"/>
                <a:hlinkClick r:id="rId3"/>
              </a:rPr>
              <a:t>optimize ExpressRoute routing via BGP local preference and AS PATH prepending</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Ensure the right SKU is used for the ExpressRoute/VPN gateways based on bandwidth and performance requirements.</a:t>
            </a:r>
          </a:p>
          <a:p>
            <a:endParaRPr lang="en-US"/>
          </a:p>
          <a:p>
            <a:r>
              <a:rPr lang="en-US" sz="1200" b="0" i="0" kern="1200">
                <a:solidFill>
                  <a:schemeClr val="tx1"/>
                </a:solidFill>
                <a:effectLst/>
                <a:latin typeface="+mn-lt"/>
                <a:ea typeface="+mn-ea"/>
                <a:cs typeface="+mn-cs"/>
              </a:rPr>
              <a:t>Deploy a zone redundant ExpressRoute gateway in the supported Azure regions.</a:t>
            </a:r>
            <a:endParaRPr lang="en-US">
              <a:ea typeface="+mn-ea"/>
              <a:cs typeface="+mn-cs"/>
            </a:endParaRPr>
          </a:p>
          <a:p>
            <a:endParaRPr lang="en-US"/>
          </a:p>
          <a:p>
            <a:r>
              <a:rPr lang="en-US" sz="1200" b="0" i="0" kern="1200">
                <a:solidFill>
                  <a:schemeClr val="tx1"/>
                </a:solidFill>
                <a:effectLst/>
                <a:latin typeface="+mn-lt"/>
                <a:ea typeface="+mn-ea"/>
                <a:cs typeface="+mn-cs"/>
              </a:rPr>
              <a:t>For scenarios that require bandwidth higher than 10 Gbps or dedicated 10/100 Gbps ports, use ExpressRoute Direct.</a:t>
            </a:r>
            <a:endParaRPr lang="en-US">
              <a:ea typeface="+mn-ea"/>
              <a:cs typeface="+mn-cs"/>
            </a:endParaRPr>
          </a:p>
          <a:p>
            <a:r>
              <a:rPr lang="en-US" sz="1200" b="0" i="0" kern="1200">
                <a:solidFill>
                  <a:schemeClr val="tx1"/>
                </a:solidFill>
                <a:effectLst/>
                <a:latin typeface="+mn-lt"/>
                <a:ea typeface="+mn-ea"/>
                <a:cs typeface="+mn-cs"/>
              </a:rPr>
              <a:t>When low latency is required, or throughput from on-premises to Azure must be greater than 10 Gbps, enable </a:t>
            </a:r>
            <a:r>
              <a:rPr lang="en-US" sz="1200" b="0" i="0" kern="1200" err="1">
                <a:solidFill>
                  <a:schemeClr val="tx1"/>
                </a:solidFill>
                <a:effectLst/>
                <a:latin typeface="+mn-lt"/>
                <a:ea typeface="+mn-ea"/>
                <a:cs typeface="+mn-cs"/>
              </a:rPr>
              <a:t>FastPath</a:t>
            </a:r>
            <a:r>
              <a:rPr lang="en-US" sz="1200" b="0" i="0" kern="1200">
                <a:solidFill>
                  <a:schemeClr val="tx1"/>
                </a:solidFill>
                <a:effectLst/>
                <a:latin typeface="+mn-lt"/>
                <a:ea typeface="+mn-ea"/>
                <a:cs typeface="+mn-cs"/>
              </a:rPr>
              <a:t> to bypass the ExpressRoute gateway from the data path.</a:t>
            </a:r>
          </a:p>
          <a:p>
            <a:endParaRPr lang="en-US"/>
          </a:p>
          <a:p>
            <a:r>
              <a:rPr lang="en-US" sz="1200" b="0" i="0" kern="1200">
                <a:solidFill>
                  <a:schemeClr val="tx1"/>
                </a:solidFill>
                <a:effectLst/>
                <a:latin typeface="+mn-lt"/>
                <a:ea typeface="+mn-ea"/>
                <a:cs typeface="+mn-cs"/>
              </a:rPr>
              <a:t>Use VPN gateways to connect branches or remote locations to Azure. For higher resilience, deploy zone-redundant gateways (where available).</a:t>
            </a:r>
            <a:endParaRPr lang="en-US">
              <a:ea typeface="+mn-ea"/>
              <a:cs typeface="+mn-cs"/>
            </a:endParaRPr>
          </a:p>
          <a:p>
            <a:endParaRPr lang="en-US"/>
          </a:p>
          <a:p>
            <a:r>
              <a:rPr lang="en-US" sz="1200" b="0" i="0" kern="1200">
                <a:solidFill>
                  <a:schemeClr val="tx1"/>
                </a:solidFill>
                <a:effectLst/>
                <a:latin typeface="+mn-lt"/>
                <a:ea typeface="+mn-ea"/>
                <a:cs typeface="+mn-cs"/>
              </a:rPr>
              <a:t>Use ExpressRoute Global Reach to connect large offices/regional headquarters/datacenters connected to Azure via ExpressRoute.</a:t>
            </a:r>
            <a:endParaRPr lang="en-US">
              <a:ea typeface="+mn-ea"/>
              <a:cs typeface="+mn-cs"/>
            </a:endParaRPr>
          </a:p>
          <a:p>
            <a:endParaRPr lang="en-US"/>
          </a:p>
          <a:p>
            <a:r>
              <a:rPr lang="en-US" sz="1200" b="0" i="0" kern="1200">
                <a:solidFill>
                  <a:schemeClr val="tx1"/>
                </a:solidFill>
                <a:effectLst/>
                <a:latin typeface="+mn-lt"/>
                <a:ea typeface="+mn-ea"/>
                <a:cs typeface="+mn-cs"/>
              </a:rPr>
              <a:t>When traffic isolation or dedicated bandwidth is required (such as for separating production and nonproduction environments), different ExpressRoute circuits should be used to ensure </a:t>
            </a:r>
            <a:endParaRPr lang="en-US"/>
          </a:p>
          <a:p>
            <a:r>
              <a:rPr lang="en-US" sz="1200" b="0" i="0" kern="1200">
                <a:solidFill>
                  <a:schemeClr val="tx1"/>
                </a:solidFill>
                <a:effectLst/>
                <a:latin typeface="+mn-lt"/>
                <a:ea typeface="+mn-ea"/>
                <a:cs typeface="+mn-cs"/>
              </a:rPr>
              <a:t>isolated routing domains and to alleviate noisy-neighbor risks.</a:t>
            </a:r>
            <a:endParaRPr lang="en-US">
              <a:ea typeface="+mn-ea"/>
              <a:cs typeface="+mn-cs"/>
            </a:endParaRPr>
          </a:p>
          <a:p>
            <a:endParaRPr lang="en-US"/>
          </a:p>
          <a:p>
            <a:r>
              <a:rPr lang="en-US" sz="1200" b="0" i="0" kern="1200">
                <a:solidFill>
                  <a:schemeClr val="tx1"/>
                </a:solidFill>
                <a:effectLst/>
                <a:latin typeface="+mn-lt"/>
                <a:ea typeface="+mn-ea"/>
                <a:cs typeface="+mn-cs"/>
              </a:rPr>
              <a:t>Proactively monitor ExpressRoute circuits using Network Performance Monitor.</a:t>
            </a:r>
            <a:endParaRPr lang="en-US">
              <a:ea typeface="+mn-ea"/>
              <a:cs typeface="+mn-cs"/>
            </a:endParaRPr>
          </a:p>
          <a:p>
            <a:endParaRPr lang="en-US"/>
          </a:p>
          <a:p>
            <a:r>
              <a:rPr lang="en-US" sz="1200" b="0" i="0" kern="1200">
                <a:solidFill>
                  <a:schemeClr val="tx1"/>
                </a:solidFill>
                <a:effectLst/>
                <a:latin typeface="+mn-lt"/>
                <a:ea typeface="+mn-ea"/>
                <a:cs typeface="+mn-cs"/>
              </a:rPr>
              <a:t>Do not explicitly use ExpressRoute circuits from a single peering location, as this creates a single point of failure and makes the customer susceptible to peering location outages.</a:t>
            </a:r>
            <a:endParaRPr lang="en-US">
              <a:ea typeface="+mn-ea"/>
              <a:cs typeface="+mn-cs"/>
            </a:endParaRPr>
          </a:p>
          <a:p>
            <a:endParaRPr lang="en-US"/>
          </a:p>
          <a:p>
            <a:r>
              <a:rPr lang="en-US" sz="1200" b="0" i="0" kern="1200">
                <a:solidFill>
                  <a:schemeClr val="tx1"/>
                </a:solidFill>
                <a:effectLst/>
                <a:latin typeface="+mn-lt"/>
                <a:ea typeface="+mn-ea"/>
                <a:cs typeface="+mn-cs"/>
              </a:rPr>
              <a:t>Do not use the same ExpressRoute circuit to connect multiple environments that require isolation or dedicated bandwidth to avoid noisy-neighbor risks.</a:t>
            </a:r>
            <a:endParaRPr lang="en-US">
              <a:ea typeface="+mn-ea"/>
              <a:cs typeface="+mn-cs"/>
            </a:endParaRPr>
          </a:p>
          <a:p>
            <a:r>
              <a:rPr lang="en-US" sz="1200" b="0" i="0" kern="1200">
                <a:solidFill>
                  <a:schemeClr val="tx1"/>
                </a:solidFill>
                <a:effectLst/>
                <a:latin typeface="+mn-lt"/>
                <a:ea typeface="+mn-ea"/>
                <a:cs typeface="+mn-cs"/>
              </a:rPr>
              <a:t>control and configuration when setting up a network topology in Azure.</a:t>
            </a:r>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72621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71717"/>
                </a:solidFill>
                <a:effectLst/>
                <a:latin typeface="Segoe UI" panose="020B0502040204020203" pitchFamily="34" charset="0"/>
              </a:rPr>
              <a:t>Use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injection for supported Azure services to make them available from within a customer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Azure PaaS services that have been injected into a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still perform management plane operations using public IP addresses. Ensure that this communication is locked down within the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using UDRs and NSGs.</a:t>
            </a:r>
          </a:p>
          <a:p>
            <a:pPr algn="l">
              <a:buFont typeface="Arial" panose="020B0604020202020204" pitchFamily="34" charset="0"/>
              <a:buChar char="•"/>
            </a:pPr>
            <a:r>
              <a:rPr lang="en-US" b="0" i="0">
                <a:solidFill>
                  <a:srgbClr val="171717"/>
                </a:solidFill>
                <a:effectLst/>
                <a:latin typeface="Segoe UI" panose="020B0502040204020203" pitchFamily="34" charset="0"/>
              </a:rPr>
              <a:t>Use Private Link, where available, for shared Azure PaaS services. Private Link is generally available for several services and is in public preview for numerous ones. Private Link availability is detailed </a:t>
            </a:r>
            <a:r>
              <a:rPr lang="en-US" b="0" i="0" u="none" strike="noStrike">
                <a:solidFill>
                  <a:srgbClr val="171717"/>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here</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Access Azure PaaS services from on-premises via ExpressRoute private peering, using either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injection for dedicated Azure services or Azure Private Link for available shared Azure services. To access Azure PaaS services from on-premises when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injection or Private Link aren't available, use ExpressRoute with Microsoft peering. This would avoid transiting over the public internet.</a:t>
            </a:r>
          </a:p>
          <a:p>
            <a:pPr algn="l">
              <a:buFont typeface="Arial" panose="020B0604020202020204" pitchFamily="34" charset="0"/>
              <a:buChar char="•"/>
            </a:pPr>
            <a:r>
              <a:rPr lang="en-US" b="0" i="0">
                <a:solidFill>
                  <a:srgbClr val="171717"/>
                </a:solidFill>
                <a:effectLst/>
                <a:latin typeface="Segoe UI" panose="020B0502040204020203" pitchFamily="34" charset="0"/>
              </a:rPr>
              <a:t>Use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service endpoints to secure access to Azure PaaS services from within a customer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but only when Private Link isn't available and there aren't data exfiltration concerns. To address data exfiltration concerns with service endpoints, use NVA filtering or use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service endpoint policies for Azure Storage.</a:t>
            </a:r>
          </a:p>
          <a:p>
            <a:pPr algn="l">
              <a:buFont typeface="Arial" panose="020B0604020202020204" pitchFamily="34" charset="0"/>
              <a:buChar char="•"/>
            </a:pPr>
            <a:r>
              <a:rPr lang="en-US" b="0" i="0">
                <a:solidFill>
                  <a:srgbClr val="171717"/>
                </a:solidFill>
                <a:effectLst/>
                <a:latin typeface="Segoe UI" panose="020B0502040204020203" pitchFamily="34" charset="0"/>
              </a:rPr>
              <a:t>Do not enable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service endpoints by default on all subnets.</a:t>
            </a:r>
          </a:p>
          <a:p>
            <a:pPr algn="l">
              <a:buFont typeface="Arial" panose="020B0604020202020204" pitchFamily="34" charset="0"/>
              <a:buChar char="•"/>
            </a:pPr>
            <a:r>
              <a:rPr lang="en-US" b="0" i="0">
                <a:solidFill>
                  <a:srgbClr val="171717"/>
                </a:solidFill>
                <a:effectLst/>
                <a:latin typeface="Segoe UI" panose="020B0502040204020203" pitchFamily="34" charset="0"/>
              </a:rPr>
              <a:t>Do not use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 service endpoints when there are data exfiltration concerns, unless NVA filtering is used.</a:t>
            </a:r>
          </a:p>
          <a:p>
            <a:pPr algn="l">
              <a:buFont typeface="Arial" panose="020B0604020202020204" pitchFamily="34" charset="0"/>
              <a:buChar char="•"/>
            </a:pPr>
            <a:r>
              <a:rPr lang="en-US" b="0" i="0">
                <a:solidFill>
                  <a:srgbClr val="171717"/>
                </a:solidFill>
                <a:effectLst/>
                <a:latin typeface="Segoe UI" panose="020B0502040204020203" pitchFamily="34" charset="0"/>
              </a:rPr>
              <a:t>It isn't recommended to implement forced tunneling to enable communication from Azure to Azure resources.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1433019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Use Azure Firewall to govern:</a:t>
            </a:r>
          </a:p>
          <a:p>
            <a:pPr lvl="1"/>
            <a:r>
              <a:rPr lang="en-US" sz="1200" b="0" i="0" kern="1200">
                <a:solidFill>
                  <a:schemeClr val="tx1"/>
                </a:solidFill>
                <a:effectLst/>
                <a:latin typeface="+mn-lt"/>
                <a:ea typeface="+mn-ea"/>
                <a:cs typeface="+mn-cs"/>
              </a:rPr>
              <a:t>Azure outbound traffic to the internet</a:t>
            </a:r>
          </a:p>
          <a:p>
            <a:pPr lvl="1"/>
            <a:r>
              <a:rPr lang="en-US" sz="1200" b="0" i="0" kern="1200">
                <a:solidFill>
                  <a:schemeClr val="tx1"/>
                </a:solidFill>
                <a:effectLst/>
                <a:latin typeface="+mn-lt"/>
                <a:ea typeface="+mn-ea"/>
                <a:cs typeface="+mn-cs"/>
              </a:rPr>
              <a:t>Non-HTTP/S inbound connections</a:t>
            </a:r>
          </a:p>
          <a:p>
            <a:pPr lvl="1"/>
            <a:r>
              <a:rPr lang="en-US" sz="1200" b="0" i="0" kern="1200">
                <a:solidFill>
                  <a:schemeClr val="tx1"/>
                </a:solidFill>
                <a:effectLst/>
                <a:latin typeface="+mn-lt"/>
                <a:ea typeface="+mn-ea"/>
                <a:cs typeface="+mn-cs"/>
              </a:rPr>
              <a:t>East-west traffic filtering (if required by the customer)</a:t>
            </a:r>
          </a:p>
          <a:p>
            <a:r>
              <a:rPr lang="en-US" sz="1200" b="0" i="0" kern="1200">
                <a:solidFill>
                  <a:schemeClr val="tx1"/>
                </a:solidFill>
                <a:effectLst/>
                <a:latin typeface="+mn-lt"/>
                <a:ea typeface="+mn-ea"/>
                <a:cs typeface="+mn-cs"/>
              </a:rPr>
              <a:t>Use Firewall Manager with Virtual WAN to deploy and manage Azure firewalls across Virtual WAN hubs or in hub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Firewall Manager is currently in preview for both Virtual WAN and regular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Create a global Azure Firewall policy to govern security posture across the global network environment and assign it to all Azure Firewall instances. Allow for granular policies to meet requirements of specific regions by delegating incremental firewall policies to local security teams via RBAC.</a:t>
            </a:r>
          </a:p>
          <a:p>
            <a:r>
              <a:rPr lang="en-US" sz="1200" b="0" i="0" kern="1200">
                <a:solidFill>
                  <a:schemeClr val="tx1"/>
                </a:solidFill>
                <a:effectLst/>
                <a:latin typeface="+mn-lt"/>
                <a:ea typeface="+mn-ea"/>
                <a:cs typeface="+mn-cs"/>
              </a:rPr>
              <a:t>Configure supported third-party SaaS security providers within Firewall Manager if the customer wishes to use such solutions to protect outbound connections.</a:t>
            </a:r>
          </a:p>
          <a:p>
            <a:r>
              <a:rPr lang="en-US" sz="1200" b="0" i="0" kern="1200">
                <a:solidFill>
                  <a:schemeClr val="tx1"/>
                </a:solidFill>
                <a:effectLst/>
                <a:latin typeface="+mn-lt"/>
                <a:ea typeface="+mn-ea"/>
                <a:cs typeface="+mn-cs"/>
              </a:rPr>
              <a:t>Use WAF within a landing zone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for protecting inbound HTTP/S traffic from the internet.</a:t>
            </a:r>
          </a:p>
          <a:p>
            <a:r>
              <a:rPr lang="en-US" sz="1200" b="0" i="0" kern="1200">
                <a:solidFill>
                  <a:schemeClr val="tx1"/>
                </a:solidFill>
                <a:effectLst/>
                <a:latin typeface="+mn-lt"/>
                <a:ea typeface="+mn-ea"/>
                <a:cs typeface="+mn-cs"/>
              </a:rPr>
              <a:t>Use Azure Front Door and WAF policies to provide global protection across Azure regions for inbound HTTP/S connections to a landing zone.</a:t>
            </a:r>
          </a:p>
          <a:p>
            <a:r>
              <a:rPr lang="en-US" sz="1200" b="0" i="0" kern="1200">
                <a:solidFill>
                  <a:schemeClr val="tx1"/>
                </a:solidFill>
                <a:effectLst/>
                <a:latin typeface="+mn-lt"/>
                <a:ea typeface="+mn-ea"/>
                <a:cs typeface="+mn-cs"/>
              </a:rPr>
              <a:t>When using Azure Front Door and Azure Application Gateway to protect HTTP/S apps, use WAF policies in Azure Front Door and lock down Azure Application Gateway to receive traffic only from Azure Front Door.</a:t>
            </a:r>
          </a:p>
          <a:p>
            <a:r>
              <a:rPr lang="en-US" sz="1200" b="0" i="0" kern="1200">
                <a:solidFill>
                  <a:schemeClr val="tx1"/>
                </a:solidFill>
                <a:effectLst/>
                <a:latin typeface="+mn-lt"/>
                <a:ea typeface="+mn-ea"/>
                <a:cs typeface="+mn-cs"/>
              </a:rPr>
              <a:t>If third-party NVAs are required for east-west and/or south-north traffic protection/filtering:</a:t>
            </a:r>
          </a:p>
          <a:p>
            <a:r>
              <a:rPr lang="en-US" sz="1200" b="0" i="0" kern="1200">
                <a:solidFill>
                  <a:schemeClr val="tx1"/>
                </a:solidFill>
                <a:effectLst/>
                <a:latin typeface="+mn-lt"/>
                <a:ea typeface="+mn-ea"/>
                <a:cs typeface="+mn-cs"/>
              </a:rPr>
              <a:t>For Virtual WAN network topologies, deploy the NVAs to a separate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(for example, NVA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and connect it to the regional Virtual WAN hub and to the landing zones that require access to NVAs, as described in this </a:t>
            </a:r>
            <a:r>
              <a:rPr lang="en-US" sz="1200" b="0" i="0" u="none" strike="noStrike" kern="1200">
                <a:solidFill>
                  <a:schemeClr val="tx1"/>
                </a:solidFill>
                <a:effectLst/>
                <a:latin typeface="+mn-lt"/>
                <a:ea typeface="+mn-ea"/>
                <a:cs typeface="+mn-cs"/>
                <a:hlinkClick r:id="rId3"/>
              </a:rPr>
              <a:t>article</a:t>
            </a:r>
            <a:r>
              <a:rPr lang="en-US" sz="1200" b="0" i="0" kern="1200">
                <a:solidFill>
                  <a:schemeClr val="tx1"/>
                </a:solidFill>
                <a:effectLst/>
                <a:latin typeface="+mn-lt"/>
                <a:ea typeface="+mn-ea"/>
                <a:cs typeface="+mn-cs"/>
              </a:rPr>
              <a:t>. For non-Virtual WAN network topologies, deploy the third-party NVAs in the central hub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If third-party NVAs are required for inbound HTTP/S connections, they should be deployed within a landing zone </a:t>
            </a:r>
            <a:r>
              <a:rPr lang="en-US" sz="1200" b="0" i="0" kern="1200" err="1">
                <a:solidFill>
                  <a:schemeClr val="tx1"/>
                </a:solidFill>
                <a:effectLst/>
                <a:latin typeface="+mn-lt"/>
                <a:ea typeface="+mn-ea"/>
                <a:cs typeface="+mn-cs"/>
              </a:rPr>
              <a:t>VNet</a:t>
            </a:r>
            <a:r>
              <a:rPr lang="en-US" sz="1200" b="0" i="0" kern="1200">
                <a:solidFill>
                  <a:schemeClr val="tx1"/>
                </a:solidFill>
                <a:effectLst/>
                <a:latin typeface="+mn-lt"/>
                <a:ea typeface="+mn-ea"/>
                <a:cs typeface="+mn-cs"/>
              </a:rPr>
              <a:t> and together with the apps that they're protecting and exposing to the internet.</a:t>
            </a:r>
          </a:p>
          <a:p>
            <a:r>
              <a:rPr lang="en-US" sz="1200" b="0" i="0" kern="1200">
                <a:solidFill>
                  <a:schemeClr val="tx1"/>
                </a:solidFill>
                <a:effectLst/>
                <a:latin typeface="+mn-lt"/>
                <a:ea typeface="+mn-ea"/>
                <a:cs typeface="+mn-cs"/>
              </a:rPr>
              <a:t>Use </a:t>
            </a:r>
            <a:r>
              <a:rPr lang="en-US" sz="1200" b="0" i="0" u="none" strike="noStrike" kern="1200">
                <a:solidFill>
                  <a:schemeClr val="tx1"/>
                </a:solidFill>
                <a:effectLst/>
                <a:latin typeface="+mn-lt"/>
                <a:ea typeface="+mn-ea"/>
                <a:cs typeface="+mn-cs"/>
                <a:hlinkClick r:id="rId4"/>
              </a:rPr>
              <a:t>Azure DDoS Protection Standard protection plans</a:t>
            </a:r>
            <a:r>
              <a:rPr lang="en-US" sz="1200" b="0" i="0" kern="1200">
                <a:solidFill>
                  <a:schemeClr val="tx1"/>
                </a:solidFill>
                <a:effectLst/>
                <a:latin typeface="+mn-lt"/>
                <a:ea typeface="+mn-ea"/>
                <a:cs typeface="+mn-cs"/>
              </a:rPr>
              <a:t> to protect all public endpoints hosted within customer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Do not replicate on-premises DMZ concepts and architectures into Azure, as customers can get similar security capabilities in Azure as with on-premises, but the implementation and architecture will need to be adapted to the cloud.</a:t>
            </a:r>
          </a:p>
          <a:p>
            <a:r>
              <a:rPr lang="en-US" sz="1200" b="0" i="0" kern="1200">
                <a:solidFill>
                  <a:schemeClr val="tx1"/>
                </a:solidFill>
                <a:effectLst/>
                <a:latin typeface="+mn-lt"/>
                <a:ea typeface="+mn-ea"/>
                <a:cs typeface="+mn-cs"/>
              </a:rPr>
              <a:t>in Azure.</a:t>
            </a:r>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2708656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Delegate subnet creation to the landing zone owner. This will enable them to define how to segment workloads across subnets (for example, a single large subnet, multitier app, or VNet-injected app). The platform team can use Azure Policy to ensure an NSG with specific rules (such as deny inbound SSH or RDP from internet, or allow/block traffic across landing zones) is always associated to subnets with deny-only policies.</a:t>
            </a:r>
          </a:p>
          <a:p>
            <a:r>
              <a:rPr lang="en-US" sz="1200" b="0" i="0" kern="1200">
                <a:solidFill>
                  <a:schemeClr val="tx1"/>
                </a:solidFill>
                <a:effectLst/>
                <a:latin typeface="+mn-lt"/>
                <a:ea typeface="+mn-ea"/>
                <a:cs typeface="+mn-cs"/>
              </a:rPr>
              <a:t>NSGs must be used to protect traffic across subnets, as well as east-west traffic across the platform (inter-landing-zone traffic).</a:t>
            </a:r>
          </a:p>
          <a:p>
            <a:r>
              <a:rPr lang="en-US" sz="1200" b="0" i="0" kern="1200">
                <a:solidFill>
                  <a:schemeClr val="tx1"/>
                </a:solidFill>
                <a:effectLst/>
                <a:latin typeface="+mn-lt"/>
                <a:ea typeface="+mn-ea"/>
                <a:cs typeface="+mn-cs"/>
              </a:rPr>
              <a:t>The app team should use app security groups at the subnet level NSGs to protect multitier VMs within their landing zone.</a:t>
            </a:r>
          </a:p>
          <a:p>
            <a:r>
              <a:rPr lang="en-US" sz="1200" b="0" i="0" kern="1200">
                <a:solidFill>
                  <a:schemeClr val="tx1"/>
                </a:solidFill>
                <a:effectLst/>
                <a:latin typeface="+mn-lt"/>
                <a:ea typeface="+mn-ea"/>
                <a:cs typeface="+mn-cs"/>
              </a:rPr>
              <a:t>Use NSGs and app security groups to micro-segment traffic within the landing zone and avoid using a central NVA to filter traffic flows.</a:t>
            </a:r>
          </a:p>
          <a:p>
            <a:r>
              <a:rPr lang="en-US" sz="1200" b="0" i="0" kern="1200">
                <a:solidFill>
                  <a:schemeClr val="tx1"/>
                </a:solidFill>
                <a:effectLst/>
                <a:latin typeface="+mn-lt"/>
                <a:ea typeface="+mn-ea"/>
                <a:cs typeface="+mn-cs"/>
              </a:rPr>
              <a:t>Enable NSG flow logs and feed them into Traffic Analytics to gain insights into internal and external traffic flows.</a:t>
            </a:r>
          </a:p>
          <a:p>
            <a:r>
              <a:rPr lang="en-US" sz="1200" b="0" i="0" kern="1200">
                <a:solidFill>
                  <a:schemeClr val="tx1"/>
                </a:solidFill>
                <a:effectLst/>
                <a:latin typeface="+mn-lt"/>
                <a:ea typeface="+mn-ea"/>
                <a:cs typeface="+mn-cs"/>
              </a:rPr>
              <a:t>Use NSGs to selectively whitelist inter-landing-zone connectivity.</a:t>
            </a:r>
          </a:p>
          <a:p>
            <a:r>
              <a:rPr lang="en-US" sz="1200" b="0" i="0" kern="1200">
                <a:solidFill>
                  <a:schemeClr val="tx1"/>
                </a:solidFill>
                <a:effectLst/>
                <a:latin typeface="+mn-lt"/>
                <a:ea typeface="+mn-ea"/>
                <a:cs typeface="+mn-cs"/>
              </a:rPr>
              <a:t>For Virtual WAN topologies, route traffic across landing zones via Azure Firewall if the customer requires filtering and logging capabilities for traffic flowing across landing zones.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40</a:t>
            </a:fld>
            <a:endParaRPr lang="en-US"/>
          </a:p>
        </p:txBody>
      </p:sp>
    </p:spTree>
    <p:extLst>
      <p:ext uri="{BB962C8B-B14F-4D97-AF65-F5344CB8AC3E}">
        <p14:creationId xmlns:p14="http://schemas.microsoft.com/office/powerpoint/2010/main" val="1433019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When establishing VPN connections from on-premises to Azure using VPN gateways, traffic is encrypted at a protocol level using IPsec tunnels, as depicted in Flow A in the diagram above.</a:t>
            </a:r>
          </a:p>
          <a:p>
            <a:r>
              <a:rPr lang="en-US" sz="1200" b="0" i="0" kern="1200">
                <a:solidFill>
                  <a:schemeClr val="tx1"/>
                </a:solidFill>
                <a:effectLst/>
                <a:latin typeface="+mn-lt"/>
                <a:ea typeface="+mn-ea"/>
                <a:cs typeface="+mn-cs"/>
              </a:rPr>
              <a:t>When using ExpressRoute Direct, configure </a:t>
            </a:r>
            <a:r>
              <a:rPr lang="en-US" sz="1200" b="0" i="0" u="none" strike="noStrike" kern="1200">
                <a:solidFill>
                  <a:schemeClr val="tx1"/>
                </a:solidFill>
                <a:effectLst/>
                <a:latin typeface="+mn-lt"/>
                <a:ea typeface="+mn-ea"/>
                <a:cs typeface="+mn-cs"/>
                <a:hlinkClick r:id="rId3"/>
              </a:rPr>
              <a:t>media access control security (MACsec)</a:t>
            </a:r>
            <a:r>
              <a:rPr lang="en-US" sz="1200" b="0" i="0" kern="1200">
                <a:solidFill>
                  <a:schemeClr val="tx1"/>
                </a:solidFill>
                <a:effectLst/>
                <a:latin typeface="+mn-lt"/>
                <a:ea typeface="+mn-ea"/>
                <a:cs typeface="+mn-cs"/>
              </a:rPr>
              <a:t> in order to encrypt traffic at the layer-two level between the customer's routers and MSEE, as depicted in Flow B in the diagram above.</a:t>
            </a:r>
          </a:p>
          <a:p>
            <a:r>
              <a:rPr lang="en-US" sz="1200" b="0" i="0" kern="1200">
                <a:solidFill>
                  <a:schemeClr val="tx1"/>
                </a:solidFill>
                <a:effectLst/>
                <a:latin typeface="+mn-lt"/>
                <a:ea typeface="+mn-ea"/>
                <a:cs typeface="+mn-cs"/>
              </a:rPr>
              <a:t>For Virtual WAN scenarios where MACsec isn't an option (for example, not using ExpressRoute Direct), use Virtual WAN VPN gateway to establish IPsec tunnels over ExpressRoute private peering. This is depicted by Flow C in the diagram above.</a:t>
            </a:r>
          </a:p>
          <a:p>
            <a:r>
              <a:rPr lang="en-US" sz="1200" b="0" i="0" kern="1200">
                <a:solidFill>
                  <a:schemeClr val="tx1"/>
                </a:solidFill>
                <a:effectLst/>
                <a:latin typeface="+mn-lt"/>
                <a:ea typeface="+mn-ea"/>
                <a:cs typeface="+mn-cs"/>
              </a:rPr>
              <a:t>For non-virtual-WAN scenarios, and where MACsec isn't an option (for example, not using ExpressRoute Direct), today the only options is to use third-party NVAs to establish IPsec tunnels over ExpressRoute private peering or establish a VPN tunnel over ExpressRoute with Microsoft peering.</a:t>
            </a:r>
          </a:p>
          <a:p>
            <a:r>
              <a:rPr lang="en-US" sz="1200" b="0" i="0" kern="1200">
                <a:solidFill>
                  <a:schemeClr val="tx1"/>
                </a:solidFill>
                <a:effectLst/>
                <a:latin typeface="+mn-lt"/>
                <a:ea typeface="+mn-ea"/>
                <a:cs typeface="+mn-cs"/>
              </a:rPr>
              <a:t>If traffic between Azure regions must be encrypted, use VPN gateways to connect </a:t>
            </a:r>
            <a:r>
              <a:rPr lang="en-US" sz="1200" b="0" i="0" kern="1200" err="1">
                <a:solidFill>
                  <a:schemeClr val="tx1"/>
                </a:solidFill>
                <a:effectLst/>
                <a:latin typeface="+mn-lt"/>
                <a:ea typeface="+mn-ea"/>
                <a:cs typeface="+mn-cs"/>
              </a:rPr>
              <a:t>VNets</a:t>
            </a:r>
            <a:r>
              <a:rPr lang="en-US" sz="1200" b="0" i="0" kern="1200">
                <a:solidFill>
                  <a:schemeClr val="tx1"/>
                </a:solidFill>
                <a:effectLst/>
                <a:latin typeface="+mn-lt"/>
                <a:ea typeface="+mn-ea"/>
                <a:cs typeface="+mn-cs"/>
              </a:rPr>
              <a:t> across regions.</a:t>
            </a:r>
          </a:p>
          <a:p>
            <a:r>
              <a:rPr lang="en-US" sz="1200" b="0" i="0" kern="1200">
                <a:solidFill>
                  <a:schemeClr val="tx1"/>
                </a:solidFill>
                <a:effectLst/>
                <a:latin typeface="+mn-lt"/>
                <a:ea typeface="+mn-ea"/>
                <a:cs typeface="+mn-cs"/>
              </a:rPr>
              <a:t>Use third-party NVAs in Azure to encrypt traffic over ExpressRoute private peering in case native solutions offered in Azure (as depicted in flows B and C above) do not meet customer requirements.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4009252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a:solidFill>
                  <a:srgbClr val="171717"/>
                </a:solidFill>
                <a:effectLst/>
                <a:latin typeface="Segoe UI" panose="020B0502040204020203" pitchFamily="34" charset="0"/>
                <a:ea typeface="Calibri" panose="020F0502020204030204" pitchFamily="34" charset="0"/>
                <a:cs typeface="Arial" panose="020B0604020202020204" pitchFamily="34" charset="0"/>
              </a:rPr>
              <a:t>There are different Azure landing zone implementation options and each of them provide a different deployment approach. Before choosing an implementation option, let’s talk about the design areas for Azure landing zones.</a:t>
            </a:r>
            <a:endParaRPr lang="en-US" sz="80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8990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2/7/22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65282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Management &amp; monitoring</a:t>
            </a:r>
            <a:r>
              <a:rPr lang="en-US" b="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a:p>
          <a:p>
            <a:r>
              <a:rPr lang="en-US" b="1"/>
              <a:t>Role Entitlement</a:t>
            </a:r>
            <a:endParaRPr lang="en-US" b="0"/>
          </a:p>
          <a:p>
            <a:pPr lvl="1"/>
            <a:r>
              <a:rPr lang="en-US" b="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a:p>
          <a:p>
            <a:pPr lvl="0"/>
            <a:r>
              <a:rPr lang="en-US" b="1"/>
              <a:t>Policy Assignment</a:t>
            </a:r>
          </a:p>
          <a:p>
            <a:pPr lvl="1"/>
            <a:r>
              <a:rPr lang="en-US" b="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a:p>
          <a:p>
            <a:pPr lvl="0"/>
            <a:r>
              <a:rPr lang="en-US" b="1"/>
              <a:t>Archetype Templates</a:t>
            </a:r>
          </a:p>
          <a:p>
            <a:pPr lvl="1"/>
            <a:r>
              <a:rPr lang="en-US" b="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a:p>
          <a:p>
            <a:pPr lvl="0"/>
            <a:r>
              <a:rPr lang="en-US" b="1"/>
              <a:t>Azure Monitor Logs (aka Log Analytics)</a:t>
            </a:r>
          </a:p>
          <a:p>
            <a:pPr lvl="1"/>
            <a:r>
              <a:rPr lang="en-US" b="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a:t>Log Queries</a:t>
            </a:r>
            <a:r>
              <a:rPr lang="en-US" b="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a:t>The goal of </a:t>
            </a:r>
            <a:r>
              <a:rPr lang="en-US" b="1"/>
              <a:t>alerting</a:t>
            </a:r>
            <a:r>
              <a:rPr lang="en-US" b="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a:p>
          <a:p>
            <a:pPr marL="0" lvl="0" indent="0">
              <a:buFont typeface="Arial" panose="020B0604020202020204" pitchFamily="34" charset="0"/>
              <a:buNone/>
            </a:pPr>
            <a:r>
              <a:rPr lang="en-US" b="1"/>
              <a:t>Dashboards</a:t>
            </a:r>
          </a:p>
          <a:p>
            <a:pPr marL="457200" lvl="1" indent="0">
              <a:buFont typeface="Arial" panose="020B0604020202020204" pitchFamily="34" charset="0"/>
              <a:buNone/>
            </a:pPr>
            <a:r>
              <a:rPr lang="en-US" b="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a:t>Azure Workbooks </a:t>
            </a:r>
            <a:r>
              <a:rPr lang="en-US" b="0"/>
              <a:t>are the platform visualization capability where current development efforts are focused.</a:t>
            </a:r>
          </a:p>
          <a:p>
            <a:pPr marL="914400" lvl="2" indent="0">
              <a:buFont typeface="Arial" panose="020B0604020202020204" pitchFamily="34" charset="0"/>
              <a:buNone/>
            </a:pPr>
            <a:r>
              <a:rPr lang="en-US" b="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a:t>			</a:t>
            </a:r>
          </a:p>
          <a:p>
            <a:pPr marL="914400" lvl="2" indent="0">
              <a:buFont typeface="Arial" panose="020B0604020202020204" pitchFamily="34" charset="0"/>
              <a:buNone/>
            </a:pPr>
            <a:r>
              <a:rPr lang="en-US" b="0"/>
              <a:t>Workbooks are currently compatible with the following data sources:</a:t>
            </a:r>
          </a:p>
          <a:p>
            <a:pPr marL="1085850" lvl="2" indent="-171450">
              <a:buFont typeface="Arial" panose="020B0604020202020204" pitchFamily="34" charset="0"/>
              <a:buChar char="•"/>
            </a:pPr>
            <a:r>
              <a:rPr lang="en-US" b="0"/>
              <a:t>Logs</a:t>
            </a:r>
          </a:p>
          <a:p>
            <a:pPr marL="1085850" lvl="2" indent="-171450">
              <a:buFont typeface="Arial" panose="020B0604020202020204" pitchFamily="34" charset="0"/>
              <a:buChar char="•"/>
            </a:pPr>
            <a:r>
              <a:rPr lang="en-US" b="0"/>
              <a:t>Metrics</a:t>
            </a:r>
          </a:p>
          <a:p>
            <a:pPr marL="1085850" lvl="2" indent="-171450">
              <a:buFont typeface="Arial" panose="020B0604020202020204" pitchFamily="34" charset="0"/>
              <a:buChar char="•"/>
            </a:pPr>
            <a:r>
              <a:rPr lang="en-US" b="0"/>
              <a:t>Azure Resource Graph</a:t>
            </a:r>
          </a:p>
          <a:p>
            <a:pPr marL="1085850" lvl="2" indent="-171450">
              <a:buFont typeface="Arial" panose="020B0604020202020204" pitchFamily="34" charset="0"/>
              <a:buChar char="•"/>
            </a:pPr>
            <a:r>
              <a:rPr lang="en-US" b="0"/>
              <a:t>Alerts (Preview)</a:t>
            </a:r>
          </a:p>
          <a:p>
            <a:pPr marL="1085850" lvl="2" indent="-171450">
              <a:buFont typeface="Arial" panose="020B0604020202020204" pitchFamily="34" charset="0"/>
              <a:buChar char="•"/>
            </a:pPr>
            <a:r>
              <a:rPr lang="en-US" b="0"/>
              <a:t>Workload Health (Preview)</a:t>
            </a:r>
          </a:p>
          <a:p>
            <a:pPr marL="1085850" lvl="2" indent="-171450">
              <a:buFont typeface="Arial" panose="020B0604020202020204" pitchFamily="34" charset="0"/>
              <a:buChar char="•"/>
            </a:pPr>
            <a:r>
              <a:rPr lang="en-US" b="0"/>
              <a:t>Azure Resource Health (Preview)</a:t>
            </a:r>
          </a:p>
          <a:p>
            <a:pPr marL="1085850" lvl="2" indent="-171450">
              <a:buFont typeface="Arial" panose="020B0604020202020204" pitchFamily="34" charset="0"/>
              <a:buChar char="•"/>
            </a:pPr>
            <a:r>
              <a:rPr lang="en-US" b="0"/>
              <a:t>Azure Data Explorer (Preview)</a:t>
            </a:r>
          </a:p>
          <a:p>
            <a:pPr marL="1085850" lvl="2" indent="-171450">
              <a:buFont typeface="Arial" panose="020B0604020202020204" pitchFamily="34" charset="0"/>
              <a:buChar char="•"/>
            </a:pPr>
            <a:endParaRPr lang="en-US" b="0"/>
          </a:p>
          <a:p>
            <a:pPr marL="0" lvl="0" indent="0">
              <a:buFont typeface="Arial" panose="020B0604020202020204" pitchFamily="34" charset="0"/>
              <a:buNone/>
            </a:pPr>
            <a:r>
              <a:rPr lang="en-US" b="1"/>
              <a:t>Automation Accounts</a:t>
            </a:r>
          </a:p>
          <a:p>
            <a:pPr marL="457200" lvl="1" indent="0">
              <a:buFont typeface="Arial" panose="020B0604020202020204" pitchFamily="34" charset="0"/>
              <a:buNone/>
            </a:pPr>
            <a:r>
              <a:rPr lang="en-US" b="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a:t>Update Management </a:t>
            </a:r>
            <a:r>
              <a:rPr lang="en-US" b="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a:t>Inventory Management </a:t>
            </a:r>
            <a:r>
              <a:rPr lang="en-US" b="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a:t>Change Tracking </a:t>
            </a:r>
            <a:r>
              <a:rPr lang="en-US" b="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a:p>
          <a:p>
            <a:pPr marL="0" lvl="0" indent="0">
              <a:buFont typeface="Arial" panose="020B0604020202020204" pitchFamily="34" charset="0"/>
              <a:buNone/>
            </a:pPr>
            <a:r>
              <a:rPr lang="en-US" b="1"/>
              <a:t>Network Watcher</a:t>
            </a:r>
          </a:p>
          <a:p>
            <a:pPr marL="457200" lvl="1" indent="0">
              <a:buFont typeface="Arial" panose="020B0604020202020204" pitchFamily="34" charset="0"/>
              <a:buNone/>
            </a:pPr>
            <a:r>
              <a:rPr lang="en-US" b="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a:p>
          <a:p>
            <a:pPr marL="0" lvl="0" indent="0">
              <a:buFont typeface="Arial" panose="020B0604020202020204" pitchFamily="34" charset="0"/>
              <a:buNone/>
            </a:pPr>
            <a:r>
              <a:rPr lang="en-US" b="1"/>
              <a:t>Security Center</a:t>
            </a:r>
          </a:p>
          <a:p>
            <a:pPr marL="457200" lvl="1" indent="0">
              <a:buFont typeface="Arial" panose="020B0604020202020204" pitchFamily="34" charset="0"/>
              <a:buNone/>
            </a:pPr>
            <a:r>
              <a:rPr lang="en-US" b="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a:t>		</a:t>
            </a:r>
          </a:p>
          <a:p>
            <a:pPr marL="457200" lvl="1" indent="0">
              <a:buFont typeface="Arial" panose="020B0604020202020204" pitchFamily="34" charset="0"/>
              <a:buNone/>
            </a:pPr>
            <a:r>
              <a:rPr lang="en-US" b="0"/>
              <a:t>When Security Center identifies a threat, it triggers a security alert with steps you need to take to respond to an attack. It also provides a report with information about the threat that was detected.</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44</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workshop is a time of collaboration and team cooperation to build customer confidence in the cloud operating model that will accelerate production adoption. </a:t>
            </a:r>
          </a:p>
          <a:p>
            <a:endParaRPr lang="en-US"/>
          </a:p>
          <a:p>
            <a:r>
              <a:rPr lang="en-US"/>
              <a:t>Review- Customers have concerns about cloud architecture and want to know with confidence the Azure services they should implement that will meet business and technical requirements. A deep understanding of the customer environment and architectural motivations is required to reduce adoption friction. Ask questions to make sure we understand the customers motivations. It also important to ask questions that confirm what the customers level of knowledge is about Azure Architecture best practices and patterns. </a:t>
            </a:r>
          </a:p>
          <a:p>
            <a:endParaRPr lang="en-US"/>
          </a:p>
          <a:p>
            <a:r>
              <a:rPr lang="en-US"/>
              <a:t>While reviewing each design guideline confirm the architectural decisions made and document them while confirming they align with the Enterprise-scale principles. Any deviation from enterprise scale design principles or design guidelines recommendations should be documented and communicated so the customer understands the effects of the deviation. </a:t>
            </a:r>
          </a:p>
          <a:p>
            <a:endParaRPr lang="en-US"/>
          </a:p>
          <a:p>
            <a:r>
              <a:rPr lang="en-US"/>
              <a:t>Success criteria should focus on completing the implementation of Enterprise-scale landing zone with a production workload identified by the customer in the workshop. The customer maybe familiar with Azure and a full week for the workshop may not be required or you may not need to cover every topic in the example agenda provided. Meet the customer momentum and pull in extended team members who can go as deep as necessary in order to complete the landing zone design. </a:t>
            </a:r>
          </a:p>
        </p:txBody>
      </p:sp>
      <p:sp>
        <p:nvSpPr>
          <p:cNvPr id="4" name="Slide Number Placeholder 3"/>
          <p:cNvSpPr>
            <a:spLocks noGrp="1"/>
          </p:cNvSpPr>
          <p:nvPr>
            <p:ph type="sldNum" sz="quarter" idx="5"/>
          </p:nvPr>
        </p:nvSpPr>
        <p:spPr/>
        <p:txBody>
          <a:bodyPr/>
          <a:lstStyle/>
          <a:p>
            <a:fld id="{1EC99210-0EB3-42F7-A677-41E333F3FC17}" type="slidenum">
              <a:rPr lang="en-US" smtClean="0"/>
              <a:t>4</a:t>
            </a:fld>
            <a:endParaRPr lang="en-US"/>
          </a:p>
        </p:txBody>
      </p:sp>
    </p:spTree>
    <p:extLst>
      <p:ext uri="{BB962C8B-B14F-4D97-AF65-F5344CB8AC3E}">
        <p14:creationId xmlns:p14="http://schemas.microsoft.com/office/powerpoint/2010/main" val="165256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Azure Monitor Logs (aka Log Analytics)</a:t>
            </a:r>
          </a:p>
          <a:p>
            <a:pPr lvl="1"/>
            <a:r>
              <a:rPr lang="en-US" b="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lvl="1"/>
            <a:endParaRPr lang="en-US" b="0"/>
          </a:p>
          <a:p>
            <a:pPr lvl="0"/>
            <a:r>
              <a:rPr lang="en-US" b="1"/>
              <a:t>Design recommendations:</a:t>
            </a:r>
          </a:p>
          <a:p>
            <a:pPr marL="628650" lvl="1" indent="-171450">
              <a:buFont typeface="Arial" panose="020B0604020202020204" pitchFamily="34" charset="0"/>
              <a:buChar char="•"/>
            </a:pPr>
            <a:r>
              <a:rPr lang="en-US" b="0"/>
              <a:t>Use a single monitor logs workspace to manage platforms centrally except where role-based access control (RBAC) and data sovereignty requirements mandate separate workspaces. Centralized logging is critical to the visibility required by operations management teams. Logging centralization drives reports about change management, service health, configuration, and most other aspects of IT operations. Converging on a centralized workspace model reduces administrative effort and the chances for gaps in observability.</a:t>
            </a:r>
          </a:p>
          <a:p>
            <a:pPr marL="628650" lvl="1" indent="-171450">
              <a:buFont typeface="Arial" panose="020B0604020202020204" pitchFamily="34" charset="0"/>
              <a:buChar char="•"/>
            </a:pPr>
            <a:r>
              <a:rPr lang="en-US" b="0"/>
              <a:t>In the context of the enterprise-scale architecture, centralized logging is primarily concerned with platform operations. This doesn't preclude the use of the same workspace for VM-based application logging. With a workspace configured in resource-centric access control mode, granular RBAC is enforced to ensure app teams will only have access to the logs from their resources. In this model, app teams benefit from the use of existing platform infrastructure by reducing their management overhead. For any non-compute resources (such as web apps or Azure Cosmos DB databases), application teams can use their own Log Analytics workspaces and configure diagnostics and metrics to be routed here.</a:t>
            </a:r>
          </a:p>
          <a:p>
            <a:pPr marL="628650" lvl="1" indent="-171450">
              <a:buFont typeface="Arial" panose="020B0604020202020204" pitchFamily="34" charset="0"/>
              <a:buChar char="•"/>
            </a:pPr>
            <a:r>
              <a:rPr lang="en-US" b="0"/>
              <a:t>Use a centralized Azure Monitor Log Analytics workspace to collect logs and metrics from IaaS and PaaS app resources and control log access with RBAC.</a:t>
            </a:r>
          </a:p>
          <a:p>
            <a:pPr marL="628650" lvl="1" indent="-171450">
              <a:buFont typeface="Arial" panose="020B0604020202020204" pitchFamily="34" charset="0"/>
              <a:buChar char="•"/>
            </a:pPr>
            <a:r>
              <a:rPr lang="en-US" b="0"/>
              <a:t>Do not send raw log entries back to on-premises monitoring systems. Instead, adopt a principle that data born in Azure stays in Azure. If on-premises SIEM integration is required, then send critical alerts instead of logs.</a:t>
            </a:r>
          </a:p>
          <a:p>
            <a:pPr marL="628650" lvl="1" indent="-171450">
              <a:buFont typeface="Arial" panose="020B0604020202020204" pitchFamily="34" charset="0"/>
              <a:buChar char="•"/>
            </a:pPr>
            <a:endParaRPr lang="en-US" b="0"/>
          </a:p>
          <a:p>
            <a:pPr marL="0" lvl="0" indent="0">
              <a:buFont typeface="Arial" panose="020B0604020202020204" pitchFamily="34" charset="0"/>
              <a:buNone/>
            </a:pPr>
            <a:r>
              <a:rPr lang="en-US" b="1"/>
              <a:t>Link Automation Account</a:t>
            </a:r>
          </a:p>
          <a:p>
            <a:pPr marL="457200" lvl="1" indent="0">
              <a:buFont typeface="Arial" panose="020B0604020202020204" pitchFamily="34" charset="0"/>
              <a:buNone/>
            </a:pPr>
            <a:r>
              <a:rPr lang="en-US" b="0"/>
              <a:t>In Azure Automation, you can enable the Update Management, Change Tracking and Inventory, and Start/Stop VMs during off-hours features for your VMs. However, only certain regions are supported for linking a Log Analytics workspace and an Automation account in your subscription. The region mappings only apply to the Automation account and the Log Analytics workspace. The Log Analytics workspace and Automation account must be in the same subscription but can be in different resource groups deployed to the same region.</a:t>
            </a:r>
          </a:p>
          <a:p>
            <a:pPr lvl="1"/>
            <a:endParaRPr lang="en-US">
              <a:cs typeface="Calibri" panose="020F0502020204030204"/>
            </a:endParaRPr>
          </a:p>
          <a:p>
            <a:pPr>
              <a:buFont typeface="Arial" panose="020B0604020202020204" pitchFamily="34" charset="0"/>
            </a:pPr>
            <a:r>
              <a:rPr lang="en-US" b="1">
                <a:cs typeface="Calibri" panose="020F0502020204030204"/>
              </a:rPr>
              <a:t>Knowledge check:</a:t>
            </a:r>
          </a:p>
          <a:p>
            <a:pPr>
              <a:buFont typeface="Arial" panose="020B0604020202020204" pitchFamily="34" charset="0"/>
            </a:pPr>
            <a:endParaRPr lang="en-US" b="1">
              <a:cs typeface="Calibri" panose="020F0502020204030204"/>
            </a:endParaRPr>
          </a:p>
          <a:p>
            <a:r>
              <a:rPr lang="en-US">
                <a:cs typeface="Calibri" panose="020F0502020204030204"/>
              </a:rPr>
              <a:t>Which feature does not require linking of Azure Automation account with Azure Monitor Logs Workspace</a:t>
            </a:r>
            <a:endParaRPr lang="en-US"/>
          </a:p>
          <a:p>
            <a:pPr marL="228600" indent="-228600">
              <a:buAutoNum type="alphaUcPeriod"/>
            </a:pPr>
            <a:r>
              <a:rPr lang="en-US">
                <a:cs typeface="Calibri" panose="020F0502020204030204"/>
              </a:rPr>
              <a:t>Change tracking</a:t>
            </a:r>
          </a:p>
          <a:p>
            <a:pPr marL="228600" indent="-228600">
              <a:buAutoNum type="alphaUcPeriod"/>
            </a:pPr>
            <a:r>
              <a:rPr lang="en-US">
                <a:cs typeface="Calibri" panose="020F0502020204030204"/>
              </a:rPr>
              <a:t>Inventory</a:t>
            </a:r>
          </a:p>
          <a:p>
            <a:pPr marL="228600" indent="-228600">
              <a:buAutoNum type="alphaUcPeriod"/>
            </a:pPr>
            <a:r>
              <a:rPr lang="en-US">
                <a:cs typeface="Calibri" panose="020F0502020204030204"/>
              </a:rPr>
              <a:t>Update management</a:t>
            </a:r>
          </a:p>
          <a:p>
            <a:pPr marL="228600" indent="-228600">
              <a:buAutoNum type="alphaUcPeriod"/>
            </a:pPr>
            <a:r>
              <a:rPr lang="en-US" b="1">
                <a:cs typeface="Calibri" panose="020F0502020204030204"/>
              </a:rPr>
              <a:t>Resource-centric access control mode</a:t>
            </a:r>
          </a:p>
          <a:p>
            <a:pPr marL="228600" indent="-228600">
              <a:buAutoNum type="alphaUcPeriod"/>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3802639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Policy Assignment</a:t>
            </a:r>
          </a:p>
          <a:p>
            <a:pPr lvl="1"/>
            <a:r>
              <a:rPr lang="en-US" b="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endParaRPr lang="en-US"/>
          </a:p>
          <a:p>
            <a:r>
              <a:rPr lang="en-US"/>
              <a:t>Enterprise-scale policy enforcement includes:</a:t>
            </a:r>
          </a:p>
          <a:p>
            <a:pPr marL="628650" lvl="1" indent="-171450">
              <a:buFont typeface="Arial" panose="020B0604020202020204" pitchFamily="34" charset="0"/>
              <a:buChar char="•"/>
            </a:pPr>
            <a:r>
              <a:rPr lang="en-US"/>
              <a:t>Activity Log for all subscriptions are set to export to Azure Monitor Logs workspace</a:t>
            </a:r>
          </a:p>
          <a:p>
            <a:pPr marL="628650" lvl="1" indent="-171450">
              <a:buFont typeface="Arial" panose="020B0604020202020204" pitchFamily="34" charset="0"/>
              <a:buChar char="•"/>
            </a:pPr>
            <a:r>
              <a:rPr lang="en-US"/>
              <a:t>Resource diagnostic settings for all resources are set to export to Azure Monitor Logs workspace</a:t>
            </a:r>
          </a:p>
          <a:p>
            <a:pPr marL="628650" lvl="1" indent="-171450">
              <a:buFont typeface="Arial" panose="020B0604020202020204" pitchFamily="34" charset="0"/>
              <a:buChar char="•"/>
            </a:pPr>
            <a:r>
              <a:rPr lang="en-US"/>
              <a:t>Azure Monitor for VMs is enabled for all subscriptions</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a:t>Workbooks provide a comprehensive view into policy actions across the estate.</a:t>
            </a:r>
          </a:p>
          <a:p>
            <a:pPr marL="0" lvl="0" indent="0">
              <a:buFont typeface="Arial" panose="020B0604020202020204" pitchFamily="34" charset="0"/>
              <a:buNone/>
            </a:pPr>
            <a:endParaRPr lang="en-US"/>
          </a:p>
          <a:p>
            <a:pPr marL="0" lvl="0" indent="0">
              <a:buFont typeface="Arial" panose="020B0604020202020204" pitchFamily="34" charset="0"/>
              <a:buNone/>
            </a:pPr>
            <a:r>
              <a:rPr lang="en-US" b="1"/>
              <a:t>Design recommendations:</a:t>
            </a:r>
          </a:p>
          <a:p>
            <a:pPr marL="628650" lvl="1" indent="-171450">
              <a:buFont typeface="Arial" panose="020B0604020202020204" pitchFamily="34" charset="0"/>
              <a:buChar char="•"/>
            </a:pPr>
            <a:r>
              <a:rPr lang="en-US" b="0"/>
              <a:t>Use Azure Policy for access control and compliance reporting. This provides the ability to enforce organization-wide settings to ensure consistent policy adherence and fast violation detection. For more information, see Understand Azure Policy effects (</a:t>
            </a:r>
            <a:r>
              <a:rPr lang="en-US">
                <a:hlinkClick r:id="rId3"/>
              </a:rPr>
              <a:t>https://docs.microsoft.com/en-us/azure/governance/policy/concepts/effects</a:t>
            </a:r>
            <a:r>
              <a:rPr lang="en-US"/>
              <a:t>)</a:t>
            </a:r>
            <a:endParaRPr lang="en-US" b="0"/>
          </a:p>
          <a:p>
            <a:pPr marL="628650" lvl="1" indent="-171450">
              <a:buFont typeface="Arial" panose="020B0604020202020204" pitchFamily="34" charset="0"/>
              <a:buChar char="•"/>
            </a:pPr>
            <a:r>
              <a:rPr lang="en-US" b="0"/>
              <a:t>Use deny policies to supplement Azure AD RBAC assignments. Deny policies are used to prevent deploying and configuring resources that don't match defined standards by preventing the request from being sent to the resource provider. The combination of deny policies and RBAC assignments ensures the appropriate guard rails are in place to enforce who can deploy and configure resources and what resources they can deploy and configure.</a:t>
            </a:r>
          </a:p>
          <a:p>
            <a:pPr marL="628650" lvl="1" indent="-171450">
              <a:buFont typeface="Arial" panose="020B0604020202020204" pitchFamily="34" charset="0"/>
              <a:buChar char="•"/>
            </a:pPr>
            <a:endParaRPr lang="en-US">
              <a:cs typeface="Calibri" panose="020F0502020204030204"/>
            </a:endParaRPr>
          </a:p>
          <a:p>
            <a:r>
              <a:rPr lang="en-US" b="1">
                <a:cs typeface="Calibri" panose="020F0502020204030204"/>
              </a:rPr>
              <a:t>Knowledge check:</a:t>
            </a:r>
          </a:p>
          <a:p>
            <a:endParaRPr lang="en-US" b="1">
              <a:cs typeface="Calibri" panose="020F0502020204030204"/>
            </a:endParaRPr>
          </a:p>
          <a:p>
            <a:r>
              <a:rPr lang="en-US">
                <a:cs typeface="Calibri" panose="020F0502020204030204"/>
              </a:rPr>
              <a:t>Which is not an Azure Policy effect:</a:t>
            </a:r>
          </a:p>
          <a:p>
            <a:pPr marL="228600" indent="-228600">
              <a:buAutoNum type="alphaUcPeriod"/>
            </a:pPr>
            <a:r>
              <a:rPr lang="en-US" err="1">
                <a:cs typeface="Calibri" panose="020F0502020204030204"/>
              </a:rPr>
              <a:t>DeployIfNotExists</a:t>
            </a:r>
            <a:endParaRPr lang="en-US">
              <a:cs typeface="Calibri" panose="020F0502020204030204"/>
            </a:endParaRPr>
          </a:p>
          <a:p>
            <a:pPr marL="228600" indent="-228600">
              <a:buAutoNum type="alphaUcPeriod"/>
            </a:pPr>
            <a:r>
              <a:rPr lang="en-US">
                <a:cs typeface="Calibri" panose="020F0502020204030204"/>
              </a:rPr>
              <a:t>Deny</a:t>
            </a:r>
          </a:p>
          <a:p>
            <a:pPr marL="228600" indent="-228600">
              <a:buAutoNum type="alphaUcPeriod"/>
            </a:pPr>
            <a:r>
              <a:rPr lang="en-US" b="1">
                <a:cs typeface="Calibri" panose="020F0502020204030204"/>
              </a:rPr>
              <a:t>Allow</a:t>
            </a:r>
          </a:p>
          <a:p>
            <a:pPr marL="228600" indent="-228600">
              <a:buAutoNum type="alphaUcPeriod"/>
            </a:pPr>
            <a:r>
              <a:rPr lang="en-US">
                <a:cs typeface="Calibri" panose="020F0502020204030204"/>
              </a:rPr>
              <a:t>Audit</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46</a:t>
            </a:fld>
            <a:endParaRPr lang="en-US"/>
          </a:p>
        </p:txBody>
      </p:sp>
    </p:spTree>
    <p:extLst>
      <p:ext uri="{BB962C8B-B14F-4D97-AF65-F5344CB8AC3E}">
        <p14:creationId xmlns:p14="http://schemas.microsoft.com/office/powerpoint/2010/main" val="178551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Azure Backup removes the need for managing third-party backup software and infrastructure. As with other native features, backup configurations can be set, audited, and enforced with Azure Policy, ensuring that services remain compliant with the organization's requirements.</a:t>
            </a:r>
            <a:endParaRPr lang="en-US"/>
          </a:p>
          <a:p>
            <a:endParaRPr lang="en-US"/>
          </a:p>
          <a:p>
            <a:r>
              <a:rPr lang="en-US"/>
              <a:t>VM backup should be driven by policy to ensure backups are enabled for all VMs when they are deployed. Enterprise-scale policies will:</a:t>
            </a:r>
          </a:p>
          <a:p>
            <a:pPr marL="171450" indent="-171450">
              <a:buFont typeface="Arial" panose="020B0604020202020204" pitchFamily="34" charset="0"/>
              <a:buChar char="•"/>
            </a:pPr>
            <a:r>
              <a:rPr lang="en-US"/>
              <a:t>Create the recovery services vault, if one does not already exist, in the same RG as the VM</a:t>
            </a:r>
          </a:p>
          <a:p>
            <a:pPr marL="171450" indent="-171450">
              <a:buFont typeface="Arial" panose="020B0604020202020204" pitchFamily="34" charset="0"/>
              <a:buChar char="•"/>
            </a:pPr>
            <a:r>
              <a:rPr lang="en-US"/>
              <a:t>Associate VM to the appropriate vault and enable backup schedule</a:t>
            </a:r>
          </a:p>
          <a:p>
            <a:pPr marL="171450" indent="-171450">
              <a:buFont typeface="Arial" panose="020B0604020202020204" pitchFamily="34" charset="0"/>
              <a:buChar char="•"/>
            </a:pPr>
            <a:r>
              <a:rPr lang="en-US"/>
              <a:t>Ensure vault diagnostic settings are sending logs to platform LA workspace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Workbooks can be used for holistic view of vaults and backups across the Azure estate.</a:t>
            </a:r>
          </a:p>
          <a:p>
            <a:pPr marL="0" indent="0">
              <a:buFont typeface="Arial" panose="020B0604020202020204" pitchFamily="34" charset="0"/>
              <a:buNone/>
            </a:pPr>
            <a:endParaRPr lang="en-US">
              <a:cs typeface="Calibri" panose="020F0502020204030204"/>
            </a:endParaRPr>
          </a:p>
          <a:p>
            <a:pPr>
              <a:buFont typeface="Arial" panose="020B0604020202020204" pitchFamily="34" charset="0"/>
            </a:pPr>
            <a:r>
              <a:rPr lang="en-US" b="1">
                <a:cs typeface="Calibri" panose="020F0502020204030204"/>
              </a:rPr>
              <a:t>Knowledge check:</a:t>
            </a:r>
            <a:endParaRPr lang="en-US">
              <a:cs typeface="Calibri" panose="020F0502020204030204"/>
            </a:endParaRPr>
          </a:p>
          <a:p>
            <a:pPr>
              <a:buFont typeface="Arial" panose="020B0604020202020204" pitchFamily="34" charset="0"/>
            </a:pPr>
            <a:endParaRPr lang="en-US" b="1">
              <a:cs typeface="Calibri" panose="020F0502020204030204"/>
            </a:endParaRPr>
          </a:p>
          <a:p>
            <a:pPr>
              <a:buFont typeface="Arial" panose="020B0604020202020204" pitchFamily="34" charset="0"/>
            </a:pPr>
            <a:r>
              <a:rPr lang="en-US">
                <a:cs typeface="Calibri" panose="020F0502020204030204"/>
              </a:rPr>
              <a:t>Which cannot be backed up by Azure Backup?</a:t>
            </a:r>
            <a:endParaRPr lang="en-US" b="1">
              <a:cs typeface="Calibri" panose="020F0502020204030204"/>
            </a:endParaRPr>
          </a:p>
          <a:p>
            <a:pPr marL="228600" indent="-228600">
              <a:buAutoNum type="alphaUcPeriod"/>
            </a:pPr>
            <a:r>
              <a:rPr lang="en-US">
                <a:cs typeface="Calibri" panose="020F0502020204030204"/>
              </a:rPr>
              <a:t>Azure VMs</a:t>
            </a:r>
          </a:p>
          <a:p>
            <a:pPr marL="228600" indent="-228600">
              <a:buFontTx/>
              <a:buAutoNum type="alphaUcPeriod"/>
            </a:pPr>
            <a:r>
              <a:rPr lang="en-US">
                <a:cs typeface="Calibri" panose="020F0502020204030204"/>
              </a:rPr>
              <a:t>SAP HANA databases in Azure VMs</a:t>
            </a:r>
          </a:p>
          <a:p>
            <a:pPr marL="228600" indent="-228600">
              <a:buFontTx/>
              <a:buAutoNum type="alphaUcPeriod"/>
            </a:pPr>
            <a:r>
              <a:rPr lang="en-US">
                <a:cs typeface="Calibri" panose="020F0502020204030204"/>
              </a:rPr>
              <a:t>SQL Server in Azure VMs</a:t>
            </a:r>
          </a:p>
          <a:p>
            <a:pPr marL="228600" indent="-228600">
              <a:buFontTx/>
              <a:buAutoNum type="alphaUcPeriod"/>
            </a:pPr>
            <a:r>
              <a:rPr lang="en-US" b="1">
                <a:cs typeface="Calibri" panose="020F0502020204030204"/>
              </a:rPr>
              <a:t>Oracle databases in Azure VMs</a:t>
            </a:r>
          </a:p>
          <a:p>
            <a:pPr marL="0" indent="0">
              <a:buNone/>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858784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platform level, application monitoring is focused on VM and resource health insights that can be turned on by default through policy.</a:t>
            </a:r>
          </a:p>
          <a:p>
            <a:pPr marL="628650" lvl="1" indent="-171450">
              <a:buFont typeface="Arial" panose="020B0604020202020204" pitchFamily="34" charset="0"/>
              <a:buChar char="•"/>
            </a:pPr>
            <a:r>
              <a:rPr lang="en-US"/>
              <a:t>Azure resource diagnostic settings are set via policy to export to centralized Azure Monitor Logs workspace</a:t>
            </a:r>
          </a:p>
          <a:p>
            <a:pPr marL="628650" lvl="1" indent="-171450">
              <a:buFont typeface="Arial" panose="020B0604020202020204" pitchFamily="34" charset="0"/>
              <a:buChar char="•"/>
            </a:pPr>
            <a:r>
              <a:rPr lang="en-US"/>
              <a:t>Azure Monitor Resource Group Insights provide a holistic view of resource health across the Resource Group</a:t>
            </a:r>
          </a:p>
          <a:p>
            <a:pPr marL="628650" lvl="1" indent="-171450">
              <a:buFont typeface="Arial" panose="020B0604020202020204" pitchFamily="34" charset="0"/>
              <a:buChar char="•"/>
            </a:pPr>
            <a:r>
              <a:rPr lang="en-US"/>
              <a:t>Azure </a:t>
            </a:r>
            <a:r>
              <a:rPr lang="en-US" err="1"/>
              <a:t>Montitor</a:t>
            </a:r>
            <a:r>
              <a:rPr lang="en-US"/>
              <a:t> for VMs monitors your virtual machines, virtual machine scale sets, and Azure Arc machines at scale. It analyzes the performance and health of your Windows and Linux VMs, and monitors their processes and dependencies on other resources and external processes.</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a:t>Instrumenting the application, with tools such as Application Insights, is the responsibility of the application team.</a:t>
            </a:r>
          </a:p>
          <a:p>
            <a:pPr marL="0" lvl="0" indent="0">
              <a:buFont typeface="Arial" panose="020B0604020202020204" pitchFamily="34" charset="0"/>
              <a:buNone/>
            </a:pPr>
            <a:endParaRPr lang="en-US"/>
          </a:p>
          <a:p>
            <a:pPr marL="0" lvl="0" indent="0">
              <a:buFont typeface="Arial" panose="020B0604020202020204" pitchFamily="34" charset="0"/>
              <a:buNone/>
            </a:pPr>
            <a:r>
              <a:rPr lang="en-US" b="1"/>
              <a:t>Design recommendations:</a:t>
            </a:r>
          </a:p>
          <a:p>
            <a:pPr marL="628650" lvl="1" indent="-171450">
              <a:buFont typeface="Arial" panose="020B0604020202020204" pitchFamily="34" charset="0"/>
              <a:buChar char="•"/>
            </a:pPr>
            <a:r>
              <a:rPr lang="en-US" b="0"/>
              <a:t>Monitor in-guest virtual machine (VM) configuration drift using Azure Policy. Enabling guest configuration audit capabilities through policy helps app team workloads to immediately consume feature capabilities with little effort.</a:t>
            </a:r>
          </a:p>
          <a:p>
            <a:pPr marL="628650" lvl="1" indent="-171450">
              <a:buFont typeface="Arial" panose="020B0604020202020204" pitchFamily="34" charset="0"/>
              <a:buChar char="•"/>
            </a:pPr>
            <a:r>
              <a:rPr lang="en-US" b="0"/>
              <a:t>Include service and resource health events as part of the overall platform monitoring solution. Tracking service and resource health from the platform perspective is an important component of resource management in Azure.</a:t>
            </a:r>
          </a:p>
          <a:p>
            <a:pPr marL="628650" lvl="1" indent="-171450">
              <a:buFont typeface="Arial" panose="020B0604020202020204" pitchFamily="34" charset="0"/>
              <a:buChar char="•"/>
            </a:pPr>
            <a:r>
              <a:rPr lang="en-US" b="0"/>
              <a:t>Use Azure Monitor metrics for time-sensitive analysis. Metrics in Azure Monitor are stored in a time-series database optimized to analyze time-stamped data. This makes metrics suited for alerts and detecting issues quickly. They can tell you how your system is performing, but they typically need to be combined with logs to identify the root cause of issues.</a:t>
            </a:r>
          </a:p>
          <a:p>
            <a:pPr marL="628650" lvl="1" indent="-171450">
              <a:buFont typeface="Arial" panose="020B0604020202020204" pitchFamily="34" charset="0"/>
              <a:buChar char="•"/>
            </a:pPr>
            <a:r>
              <a:rPr lang="en-US" b="0"/>
              <a:t>Use Azure Monitor logs for insights and reporting. Logs contain different types of data that's organized into records with different sets of properties, and they're useful for analyzing complex data from a range of sources such as performance data, events, and traces.</a:t>
            </a:r>
          </a:p>
          <a:p>
            <a:pPr marL="628650" lvl="1" indent="-171450">
              <a:buFont typeface="Arial" panose="020B0604020202020204" pitchFamily="34" charset="0"/>
              <a:buChar char="•"/>
            </a:pPr>
            <a:r>
              <a:rPr lang="en-US" b="0"/>
              <a:t>Use Azure Monitor alerts for the generation of operational alerts. Azure Monitor alerts unify alerts for metrics and logs and use features such as action and smart groups for advanced management and remediation purposes.</a:t>
            </a:r>
          </a:p>
          <a:p>
            <a:pPr marL="628650" lvl="1" indent="-171450">
              <a:buFont typeface="Arial" panose="020B0604020202020204" pitchFamily="34" charset="0"/>
              <a:buChar char="•"/>
            </a:pPr>
            <a:endParaRPr lang="en-US">
              <a:cs typeface="Calibri" panose="020F0502020204030204"/>
            </a:endParaRPr>
          </a:p>
          <a:p>
            <a:r>
              <a:rPr lang="en-US" b="1">
                <a:cs typeface="Calibri" panose="020F0502020204030204"/>
              </a:rPr>
              <a:t>Knowledge check:</a:t>
            </a:r>
            <a:endParaRPr lang="en-US">
              <a:cs typeface="Calibri" panose="020F0502020204030204"/>
            </a:endParaRPr>
          </a:p>
          <a:p>
            <a:endParaRPr lang="en-US" b="1">
              <a:cs typeface="Calibri" panose="020F0502020204030204"/>
            </a:endParaRPr>
          </a:p>
          <a:p>
            <a:r>
              <a:rPr lang="en-US">
                <a:cs typeface="Calibri" panose="020F0502020204030204"/>
              </a:rPr>
              <a:t>Which is not a destination for resource diagnostic logs?</a:t>
            </a:r>
          </a:p>
          <a:p>
            <a:pPr marL="228600" indent="-228600">
              <a:buAutoNum type="alphaUcPeriod"/>
            </a:pPr>
            <a:r>
              <a:rPr lang="en-US" b="1">
                <a:cs typeface="Calibri" panose="020F0502020204030204"/>
              </a:rPr>
              <a:t>Azure SQL</a:t>
            </a:r>
          </a:p>
          <a:p>
            <a:pPr marL="228600" indent="-228600">
              <a:buAutoNum type="alphaUcPeriod"/>
            </a:pPr>
            <a:r>
              <a:rPr lang="en-US">
                <a:cs typeface="Calibri" panose="020F0502020204030204"/>
              </a:rPr>
              <a:t>Azure storage account</a:t>
            </a:r>
          </a:p>
          <a:p>
            <a:pPr marL="228600" indent="-228600">
              <a:buAutoNum type="alphaUcPeriod"/>
            </a:pPr>
            <a:r>
              <a:rPr lang="en-US">
                <a:cs typeface="Calibri" panose="020F0502020204030204"/>
              </a:rPr>
              <a:t>Azure Monitor Logs workspace</a:t>
            </a:r>
          </a:p>
          <a:p>
            <a:pPr marL="228600" indent="-228600">
              <a:buAutoNum type="alphaUcPeriod"/>
            </a:pPr>
            <a:r>
              <a:rPr lang="en-US">
                <a:cs typeface="Calibri" panose="020F0502020204030204"/>
              </a:rPr>
              <a:t>Event hub</a:t>
            </a:r>
          </a:p>
          <a:p>
            <a:pPr marL="0" indent="0">
              <a:buNone/>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48</a:t>
            </a:fld>
            <a:endParaRPr lang="en-US"/>
          </a:p>
        </p:txBody>
      </p:sp>
    </p:spTree>
    <p:extLst>
      <p:ext uri="{BB962C8B-B14F-4D97-AF65-F5344CB8AC3E}">
        <p14:creationId xmlns:p14="http://schemas.microsoft.com/office/powerpoint/2010/main" val="3012871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a:latin typeface="Calibri"/>
              <a:cs typeface="Calibri"/>
            </a:endParaRPr>
          </a:p>
          <a:p>
            <a:r>
              <a:rPr lang="en-US">
                <a:latin typeface="Segoe UI"/>
                <a:cs typeface="Segoe UI"/>
              </a:rPr>
              <a:t>This </a:t>
            </a:r>
            <a:r>
              <a:rPr lang="en-US" b="1">
                <a:latin typeface="Segoe UI"/>
                <a:cs typeface="Segoe UI"/>
              </a:rPr>
              <a:t>diagram</a:t>
            </a:r>
            <a:r>
              <a:rPr lang="en-US">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a:latin typeface="Segoe UI"/>
                <a:cs typeface="Segoe UI"/>
              </a:rPr>
              <a:t>Backup policies in Enterprise-scale are guardrails that enable and enforce backups. </a:t>
            </a:r>
            <a:endParaRPr lang="en-US">
              <a:cs typeface="Segoe UI" panose="020B0502040204020203" pitchFamily="34" charset="0"/>
            </a:endParaRPr>
          </a:p>
          <a:p>
            <a:pPr marL="171450" indent="-171450">
              <a:buFont typeface="Arial"/>
              <a:buChar char="•"/>
            </a:pPr>
            <a:r>
              <a:rPr lang="en-US">
                <a:latin typeface="Segoe UI"/>
                <a:cs typeface="Segoe UI"/>
              </a:rPr>
              <a:t>The backup policy should be configured to align with the organizations recovery point objective (RPO).</a:t>
            </a:r>
            <a:endParaRPr lang="en-US">
              <a:cs typeface="Segoe UI" panose="020B0502040204020203" pitchFamily="34" charset="0"/>
            </a:endParaRPr>
          </a:p>
          <a:p>
            <a:pPr marL="171450" indent="-171450">
              <a:buFont typeface="Arial"/>
              <a:buChar char="•"/>
            </a:pPr>
            <a:r>
              <a:rPr lang="en-US">
                <a:latin typeface="Segoe UI"/>
                <a:cs typeface="Segoe UI"/>
              </a:rPr>
              <a:t>Azure backups for PaaS services eliminates the need for 3rd party backup software. </a:t>
            </a:r>
            <a:endParaRPr lang="en-US">
              <a:cs typeface="Segoe UI"/>
            </a:endParaRPr>
          </a:p>
          <a:p>
            <a:pPr marL="171450" indent="-171450">
              <a:buFont typeface="Arial"/>
              <a:buChar char="•"/>
            </a:pPr>
            <a:r>
              <a:rPr lang="en-US">
                <a:latin typeface="Segoe UI"/>
                <a:cs typeface="Segoe UI"/>
              </a:rPr>
              <a:t>Like traditional backup software, backup policies can be configured, audited, enabled, and enforced with Azure policy to enforce compliance within an organization.</a:t>
            </a:r>
            <a:endParaRPr lang="en-US">
              <a:cs typeface="Segoe UI"/>
            </a:endParaRPr>
          </a:p>
          <a:p>
            <a:pPr marL="171450" indent="-171450">
              <a:buFont typeface="Arial"/>
              <a:buChar char="•"/>
            </a:pPr>
            <a:r>
              <a:rPr lang="en-US">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a:latin typeface="Segoe UI"/>
                <a:cs typeface="Segoe UI"/>
              </a:rPr>
              <a:t>When the native backup solution (Azure Backup) can't be used, other options will need to be considered to ensure data consistency and business continuity.</a:t>
            </a:r>
          </a:p>
          <a:p>
            <a:endParaRPr lang="en-US">
              <a:cs typeface="Segoe UI"/>
            </a:endParaRPr>
          </a:p>
          <a:p>
            <a:r>
              <a:rPr lang="en-US" b="1">
                <a:latin typeface="Segoe UI"/>
                <a:cs typeface="Segoe UI"/>
              </a:rPr>
              <a:t>Why are backup policies important</a:t>
            </a:r>
            <a:r>
              <a:rPr lang="en-US">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a:cs typeface="Segoe UI"/>
            </a:endParaRPr>
          </a:p>
          <a:p>
            <a:r>
              <a:rPr lang="en-US" b="1">
                <a:latin typeface="Segoe UI"/>
                <a:cs typeface="Segoe UI"/>
              </a:rPr>
              <a:t>High Availability</a:t>
            </a:r>
            <a:endParaRPr lang="en-US">
              <a:latin typeface="Segoe UI"/>
              <a:cs typeface="Segoe UI"/>
            </a:endParaRPr>
          </a:p>
          <a:p>
            <a:pPr marL="171450" indent="-171450">
              <a:buFont typeface="Arial"/>
              <a:buChar char="•"/>
            </a:pPr>
            <a:r>
              <a:rPr lang="en-US">
                <a:latin typeface="Segoe UI"/>
                <a:cs typeface="Segoe UI"/>
              </a:rPr>
              <a:t>Applications should be deployed using availability zones within the same region</a:t>
            </a:r>
          </a:p>
          <a:p>
            <a:pPr marL="171450" indent="-171450">
              <a:buFont typeface="Arial"/>
              <a:buChar char="•"/>
            </a:pPr>
            <a:r>
              <a:rPr lang="en-US">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a:latin typeface="Segoe UI"/>
                <a:cs typeface="Segoe UI"/>
              </a:rPr>
              <a:t>Load balancers or Application Gateways should be used on the backend for stateless virtual machine workloads that are deployed across multiple instances in Availability Zones.</a:t>
            </a:r>
            <a:endParaRPr lang="en-US">
              <a:cs typeface="Segoe UI" panose="020B0502040204020203" pitchFamily="34" charset="0"/>
            </a:endParaRPr>
          </a:p>
          <a:p>
            <a:pPr marL="171450" indent="-171450">
              <a:buFont typeface="Arial"/>
              <a:buChar char="•"/>
            </a:pPr>
            <a:r>
              <a:rPr lang="en-US">
                <a:latin typeface="Segoe UI"/>
                <a:cs typeface="Segoe UI"/>
              </a:rPr>
              <a:t>Application-level replication should be used for stateful virtual machine workloads across Availability Zones. An example of this would be SQL </a:t>
            </a:r>
            <a:r>
              <a:rPr lang="en-US" err="1">
                <a:latin typeface="Segoe UI"/>
                <a:cs typeface="Segoe UI"/>
              </a:rPr>
              <a:t>AlwaysOn</a:t>
            </a:r>
            <a:r>
              <a:rPr lang="en-US">
                <a:latin typeface="Segoe UI"/>
                <a:cs typeface="Segoe UI"/>
              </a:rPr>
              <a:t>.</a:t>
            </a:r>
            <a:endParaRPr lang="en-US">
              <a:cs typeface="Segoe UI" panose="020B0502040204020203" pitchFamily="34" charset="0"/>
            </a:endParaRPr>
          </a:p>
          <a:p>
            <a:endParaRPr lang="en-US">
              <a:cs typeface="Segoe UI" panose="020B0502040204020203" pitchFamily="34" charset="0"/>
            </a:endParaRPr>
          </a:p>
          <a:p>
            <a:r>
              <a:rPr lang="en-US" b="1">
                <a:latin typeface="Segoe UI"/>
                <a:cs typeface="Segoe UI"/>
              </a:rPr>
              <a:t>Disaster Recovery</a:t>
            </a:r>
          </a:p>
          <a:p>
            <a:pPr marL="171450" indent="-171450">
              <a:buFont typeface="Arial"/>
              <a:buChar char="•"/>
            </a:pPr>
            <a:r>
              <a:rPr lang="en-US">
                <a:latin typeface="Segoe UI"/>
                <a:cs typeface="Segoe UI"/>
              </a:rPr>
              <a:t>Applications and its corresponding data should be asynchronously replicated across multiple paired regions.</a:t>
            </a:r>
          </a:p>
          <a:p>
            <a:pPr marL="171450" indent="-171450">
              <a:buFont typeface="Arial"/>
              <a:buChar char="•"/>
            </a:pPr>
            <a:r>
              <a:rPr lang="en-US">
                <a:latin typeface="Segoe UI"/>
                <a:cs typeface="Segoe UI"/>
              </a:rPr>
              <a:t>Applications architectures should enforce the use of native replication options for stateful virtual machines to replicate data between regions in region pairs. One example is the SQL </a:t>
            </a:r>
            <a:r>
              <a:rPr lang="en-US" err="1">
                <a:latin typeface="Segoe UI"/>
                <a:cs typeface="Segoe UI"/>
              </a:rPr>
              <a:t>AlwaysOn</a:t>
            </a:r>
            <a:r>
              <a:rPr lang="en-US">
                <a:latin typeface="Segoe UI"/>
                <a:cs typeface="Segoe UI"/>
              </a:rPr>
              <a:t>.</a:t>
            </a:r>
          </a:p>
          <a:p>
            <a:pPr marL="171450" indent="-171450">
              <a:buFont typeface="Arial"/>
              <a:buChar char="•"/>
            </a:pPr>
            <a:r>
              <a:rPr lang="en-US">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a:latin typeface="Segoe UI"/>
                <a:cs typeface="Segoe UI"/>
              </a:rPr>
              <a:t>Overlapping IP address ranges must be avoided for production and DR sites to prevent connection issues.</a:t>
            </a:r>
          </a:p>
          <a:p>
            <a:pPr marL="171450" indent="-171450">
              <a:buFont typeface="Arial"/>
              <a:buChar char="•"/>
            </a:pPr>
            <a:r>
              <a:rPr lang="en-US">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a:latin typeface="Segoe UI"/>
                <a:cs typeface="Segoe UI"/>
              </a:rPr>
              <a:t>Side note: When planning for Azure Pass deployments database backups should be isolated from </a:t>
            </a:r>
            <a:r>
              <a:rPr lang="en-US" err="1">
                <a:latin typeface="Segoe UI"/>
                <a:cs typeface="Segoe UI"/>
              </a:rPr>
              <a:t>KeyVault</a:t>
            </a:r>
            <a:r>
              <a:rPr lang="en-US">
                <a:latin typeface="Segoe UI"/>
                <a:cs typeface="Segoe UI"/>
              </a:rPr>
              <a:t> backups in separate storage accounts.</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49</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cs typeface="Segoe UI Semilight"/>
              </a:rPr>
              <a:t>Main talking Points</a:t>
            </a:r>
          </a:p>
          <a:p>
            <a:r>
              <a:rPr lang="en-US">
                <a:latin typeface="Segoe UI"/>
                <a:cs typeface="Segoe UI"/>
              </a:rPr>
              <a:t>Confidentiality, Integrity, Availability (CIA triad) </a:t>
            </a:r>
          </a:p>
          <a:p>
            <a:r>
              <a:rPr lang="en-US">
                <a:latin typeface="Segoe UI"/>
                <a:cs typeface="Segoe UI"/>
              </a:rPr>
              <a:t>Ensuring availability is critical</a:t>
            </a:r>
          </a:p>
          <a:p>
            <a:r>
              <a:rPr lang="en-US">
                <a:latin typeface="Segoe UI"/>
                <a:cs typeface="Segoe UI"/>
              </a:rPr>
              <a:t>Azure Backup for VMs</a:t>
            </a:r>
          </a:p>
          <a:p>
            <a:r>
              <a:rPr lang="en-US">
                <a:latin typeface="Segoe UI"/>
                <a:cs typeface="Segoe UI"/>
              </a:rPr>
              <a:t>Backups in another region</a:t>
            </a:r>
          </a:p>
          <a:p>
            <a:r>
              <a:rPr lang="en-US">
                <a:latin typeface="Segoe UI"/>
                <a:cs typeface="Segoe UI"/>
              </a:rPr>
              <a:t>Encryption of data at rest</a:t>
            </a:r>
          </a:p>
          <a:p>
            <a:r>
              <a:rPr lang="en-US">
                <a:latin typeface="Segoe UI"/>
                <a:cs typeface="Segoe UI"/>
              </a:rPr>
              <a:t>Alerting and monitoring for indicators of a failure</a:t>
            </a:r>
          </a:p>
          <a:p>
            <a:endParaRPr lang="en-US">
              <a:latin typeface="Segoe UI"/>
              <a:cs typeface="Segoe UI"/>
            </a:endParaRPr>
          </a:p>
          <a:p>
            <a:r>
              <a:rPr lang="en-US" b="1">
                <a:latin typeface="Segoe UI"/>
                <a:cs typeface="Segoe UI"/>
              </a:rPr>
              <a:t>Knowledge Check:</a:t>
            </a:r>
          </a:p>
          <a:p>
            <a:r>
              <a:rPr lang="en-US">
                <a:latin typeface="Segoe UI"/>
                <a:cs typeface="Segoe UI"/>
              </a:rPr>
              <a:t>What is the process a business will use to continue operation during an unintended outage?</a:t>
            </a:r>
          </a:p>
          <a:p>
            <a:pPr marL="228600" indent="-228600">
              <a:buAutoNum type="alphaUcPeriod"/>
            </a:pPr>
            <a:r>
              <a:rPr lang="en-US">
                <a:latin typeface="Segoe UI"/>
                <a:cs typeface="Segoe UI"/>
              </a:rPr>
              <a:t>Application Availability</a:t>
            </a:r>
          </a:p>
          <a:p>
            <a:pPr marL="228600" indent="-228600">
              <a:buAutoNum type="alphaUcPeriod"/>
            </a:pPr>
            <a:r>
              <a:rPr lang="en-US" b="1">
                <a:latin typeface="Segoe UI"/>
                <a:cs typeface="Segoe UI"/>
              </a:rPr>
              <a:t>Business Continuity &amp; Disaster Recovery</a:t>
            </a:r>
          </a:p>
          <a:p>
            <a:pPr marL="228600" indent="-228600">
              <a:buAutoNum type="alphaUcPeriod"/>
            </a:pPr>
            <a:r>
              <a:rPr lang="en-US">
                <a:latin typeface="Segoe UI"/>
                <a:cs typeface="Segoe UI"/>
              </a:rPr>
              <a:t>Availability</a:t>
            </a:r>
          </a:p>
          <a:p>
            <a:pPr marL="228600" indent="-228600">
              <a:buAutoNum type="alphaUcPeriod"/>
            </a:pPr>
            <a:r>
              <a:rPr lang="en-US">
                <a:latin typeface="Segoe UI"/>
                <a:cs typeface="Segoe UI"/>
              </a:rPr>
              <a:t>Logging &amp; Alerting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50</a:t>
            </a:fld>
            <a:endParaRPr lang="en-US"/>
          </a:p>
        </p:txBody>
      </p:sp>
    </p:spTree>
    <p:extLst>
      <p:ext uri="{BB962C8B-B14F-4D97-AF65-F5344CB8AC3E}">
        <p14:creationId xmlns:p14="http://schemas.microsoft.com/office/powerpoint/2010/main" val="3103876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b="1"/>
              <a:t>TALK TRACK:</a:t>
            </a:r>
          </a:p>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a:t>
            </a:r>
            <a:r>
              <a:rPr lang="en-GB" b="0" err="1"/>
              <a:t>Center</a:t>
            </a:r>
            <a:r>
              <a:rPr lang="en-GB" b="0"/>
              <a:t> for </a:t>
            </a:r>
          </a:p>
          <a:p>
            <a:endParaRPr lang="en-US"/>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Consider discussing MSFT vs Customer managed keys</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53</a:t>
            </a:fld>
            <a:endParaRPr lang="en-US"/>
          </a:p>
        </p:txBody>
      </p:sp>
    </p:spTree>
    <p:extLst>
      <p:ext uri="{BB962C8B-B14F-4D97-AF65-F5344CB8AC3E}">
        <p14:creationId xmlns:p14="http://schemas.microsoft.com/office/powerpoint/2010/main" val="3770410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cs typeface="Segoe UI Semilight"/>
              </a:rPr>
              <a:t>Main talking Points</a:t>
            </a:r>
          </a:p>
          <a:p>
            <a:endParaRPr lang="en-US" b="1">
              <a:latin typeface="Segoe UI"/>
              <a:cs typeface="Segoe UI"/>
            </a:endParaRPr>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Calibri"/>
              <a:cs typeface="Calibri"/>
            </a:endParaRPr>
          </a:p>
          <a:p>
            <a:pPr algn="l">
              <a:buFont typeface="Arial" panose="020B0604020202020204" pitchFamily="34" charset="0"/>
              <a:buChar char="•"/>
            </a:pPr>
            <a:endParaRPr lang="en-US" b="0" i="0">
              <a:solidFill>
                <a:srgbClr val="24292E"/>
              </a:solidFill>
              <a:effectLst/>
              <a:latin typeface="-apple-system"/>
            </a:endParaRPr>
          </a:p>
          <a:p>
            <a:pPr marL="0" indent="0">
              <a:buFont typeface="Arial" panose="020B0604020202020204" pitchFamily="34" charset="0"/>
              <a:buNone/>
            </a:pPr>
            <a:r>
              <a:rPr lang="en-US" b="1"/>
              <a:t>Knowledge Check:</a:t>
            </a:r>
          </a:p>
          <a:p>
            <a:r>
              <a:rPr lang="en-US">
                <a:latin typeface="Calibri"/>
                <a:cs typeface="Calibri"/>
              </a:rPr>
              <a:t>How do you protect secret for an application?</a:t>
            </a:r>
          </a:p>
          <a:p>
            <a:pPr marL="228600" indent="-228600">
              <a:buAutoNum type="alphaUcPeriod"/>
            </a:pPr>
            <a:r>
              <a:rPr lang="en-US">
                <a:latin typeface="Calibri"/>
                <a:cs typeface="Calibri"/>
              </a:rPr>
              <a:t>BLOB Encryption</a:t>
            </a:r>
          </a:p>
          <a:p>
            <a:pPr marL="228600" indent="-228600">
              <a:buAutoNum type="alphaUcPeriod"/>
            </a:pPr>
            <a:r>
              <a:rPr lang="en-US">
                <a:latin typeface="Calibri"/>
                <a:cs typeface="Calibri"/>
              </a:rPr>
              <a:t>Store them in GitHub</a:t>
            </a:r>
          </a:p>
          <a:p>
            <a:pPr marL="228600" indent="-228600">
              <a:buAutoNum type="alphaUcPeriod"/>
            </a:pPr>
            <a:r>
              <a:rPr lang="en-US">
                <a:latin typeface="Calibri"/>
                <a:cs typeface="Calibri"/>
              </a:rPr>
              <a:t>Write them on a sticky notes</a:t>
            </a:r>
          </a:p>
          <a:p>
            <a:pPr marL="228600" indent="-228600">
              <a:buAutoNum type="alphaUcPeriod"/>
            </a:pPr>
            <a:r>
              <a:rPr lang="en-US" b="1">
                <a:latin typeface="Calibri"/>
                <a:cs typeface="Calibri"/>
              </a:rPr>
              <a:t>Azure Key Vault</a:t>
            </a:r>
          </a:p>
        </p:txBody>
      </p:sp>
      <p:sp>
        <p:nvSpPr>
          <p:cNvPr id="4" name="Slide Number Placeholder 3"/>
          <p:cNvSpPr>
            <a:spLocks noGrp="1"/>
          </p:cNvSpPr>
          <p:nvPr>
            <p:ph type="sldNum" sz="quarter" idx="5"/>
          </p:nvPr>
        </p:nvSpPr>
        <p:spPr/>
        <p:txBody>
          <a:bodyPr/>
          <a:lstStyle/>
          <a:p>
            <a:fld id="{E12369AD-D82C-4782-9A38-CE03BA09F4AE}" type="slidenum">
              <a:rPr lang="en-US" smtClean="0"/>
              <a:t>54</a:t>
            </a:fld>
            <a:endParaRPr lang="en-US"/>
          </a:p>
        </p:txBody>
      </p:sp>
    </p:spTree>
    <p:extLst>
      <p:ext uri="{BB962C8B-B14F-4D97-AF65-F5344CB8AC3E}">
        <p14:creationId xmlns:p14="http://schemas.microsoft.com/office/powerpoint/2010/main" val="247818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0" indent="0">
              <a:buFont typeface="Arial" panose="020B0604020202020204" pitchFamily="34" charset="0"/>
              <a:buNone/>
            </a:pPr>
            <a:r>
              <a:rPr lang="en-GB" b="0"/>
              <a:t>Centralized Identity &amp; Access </a:t>
            </a:r>
            <a:r>
              <a:rPr lang="en-GB" b="0" err="1"/>
              <a:t>Mgmt</a:t>
            </a:r>
            <a:endParaRPr lang="en-GB" b="0"/>
          </a:p>
          <a:p>
            <a:pPr marL="171450" lvl="0" indent="-171450">
              <a:buFont typeface="Arial" panose="020B0604020202020204" pitchFamily="34" charset="0"/>
              <a:buChar char="•"/>
            </a:pPr>
            <a:r>
              <a:rPr lang="en-GB" b="0"/>
              <a:t>AAD and RBAC Roles</a:t>
            </a:r>
          </a:p>
          <a:p>
            <a:pPr marL="171450" lvl="0" indent="-171450">
              <a:buFont typeface="Arial" panose="020B0604020202020204" pitchFamily="34" charset="0"/>
              <a:buChar char="•"/>
            </a:pPr>
            <a:r>
              <a:rPr lang="en-GB" b="0"/>
              <a:t>PIM</a:t>
            </a:r>
          </a:p>
          <a:p>
            <a:pPr marL="171450" lvl="0" indent="-171450">
              <a:buFont typeface="Arial" panose="020B0604020202020204" pitchFamily="34" charset="0"/>
              <a:buChar char="•"/>
            </a:pPr>
            <a:r>
              <a:rPr lang="en-GB" b="0"/>
              <a:t>MFA</a:t>
            </a:r>
          </a:p>
          <a:p>
            <a:pPr marL="171450" lvl="0" indent="-171450">
              <a:buFont typeface="Arial" panose="020B0604020202020204" pitchFamily="34" charset="0"/>
              <a:buChar char="•"/>
            </a:pPr>
            <a:r>
              <a:rPr lang="en-GB" b="0"/>
              <a:t>Conditional Access to provide the components for Zero-Trust </a:t>
            </a:r>
          </a:p>
          <a:p>
            <a:pPr marL="628650" lvl="1" indent="-171450">
              <a:buFont typeface="Arial" panose="020B0604020202020204" pitchFamily="34" charset="0"/>
              <a:buChar char="•"/>
            </a:pPr>
            <a:endParaRPr lang="en-GB" b="0"/>
          </a:p>
          <a:p>
            <a:pPr marL="628650" lvl="1" indent="-171450">
              <a:buFont typeface="Arial" panose="020B0604020202020204" pitchFamily="34" charset="0"/>
              <a:buChar char="•"/>
            </a:pPr>
            <a:endParaRPr lang="en-GB" b="0"/>
          </a:p>
          <a:p>
            <a:pPr marL="0" lvl="0" indent="0">
              <a:buFont typeface="Arial" panose="020B0604020202020204" pitchFamily="34" charset="0"/>
              <a:buNone/>
            </a:pPr>
            <a:r>
              <a:rPr lang="en-GB" b="0"/>
              <a:t>Knowledge Check:</a:t>
            </a:r>
          </a:p>
          <a:p>
            <a:pPr marL="0" lvl="0" indent="0">
              <a:buFont typeface="Arial" panose="020B0604020202020204" pitchFamily="34" charset="0"/>
              <a:buNone/>
            </a:pPr>
            <a:r>
              <a:rPr lang="en-GB" b="0"/>
              <a:t>What is a way to grant access to an Administrators to make changes in Azure for a certain time period?</a:t>
            </a:r>
          </a:p>
          <a:p>
            <a:pPr marL="228600" lvl="0" indent="-228600">
              <a:buFont typeface="Arial" panose="020B0604020202020204" pitchFamily="34" charset="0"/>
              <a:buAutoNum type="alphaUcPeriod"/>
            </a:pPr>
            <a:r>
              <a:rPr lang="en-GB" b="0"/>
              <a:t>Network Security Groups</a:t>
            </a:r>
          </a:p>
          <a:p>
            <a:pPr marL="228600" lvl="0" indent="-228600">
              <a:buFont typeface="Arial" panose="020B0604020202020204" pitchFamily="34" charset="0"/>
              <a:buAutoNum type="alphaUcPeriod"/>
            </a:pPr>
            <a:r>
              <a:rPr lang="en-GB" b="0"/>
              <a:t>Multi-factor Authentication</a:t>
            </a:r>
          </a:p>
          <a:p>
            <a:pPr marL="228600" lvl="0" indent="-228600">
              <a:buFont typeface="Arial" panose="020B0604020202020204" pitchFamily="34" charset="0"/>
              <a:buAutoNum type="alphaUcPeriod"/>
            </a:pPr>
            <a:r>
              <a:rPr lang="en-GB" b="1"/>
              <a:t>Privilege Identity Management</a:t>
            </a:r>
          </a:p>
          <a:p>
            <a:pPr marL="228600" lvl="0" indent="-228600">
              <a:buFont typeface="Arial" panose="020B0604020202020204" pitchFamily="34" charset="0"/>
              <a:buAutoNum type="alphaUcPeriod"/>
            </a:pPr>
            <a:r>
              <a:rPr lang="en-GB" b="0"/>
              <a:t>Global Administrator Access</a:t>
            </a:r>
          </a:p>
          <a:p>
            <a:pPr marL="171450" lvl="0" indent="-171450">
              <a:buFont typeface="Arial" panose="020B0604020202020204" pitchFamily="34" charset="0"/>
              <a:buChar char="•"/>
            </a:pPr>
            <a:r>
              <a:rPr lang="en-US">
                <a:hlinkClick r:id="rId3"/>
              </a:rPr>
              <a:t>/cloud-adoption-framework</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14704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20B34B5-7482-4824-80AC-191F61CFF0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47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285750" indent="-285750">
              <a:spcAft>
                <a:spcPts val="0"/>
              </a:spcAft>
              <a:buFont typeface="Wingdings" panose="05000000000000000000" pitchFamily="2" charset="2"/>
              <a:buChar char="q"/>
            </a:pPr>
            <a:r>
              <a:rPr lang="en-US" sz="1200">
                <a:solidFill>
                  <a:srgbClr val="24292E"/>
                </a:solidFill>
                <a:cs typeface="Segoe UI Semilight"/>
              </a:rPr>
              <a:t>Use Management Group structure within an AAD tenant to support org mapping </a:t>
            </a:r>
            <a:endParaRPr lang="en-US" sz="1200">
              <a:solidFill>
                <a:srgbClr val="24292E"/>
              </a:solidFill>
            </a:endParaRPr>
          </a:p>
          <a:p>
            <a:pPr marL="285750" indent="-285750">
              <a:spcAft>
                <a:spcPts val="0"/>
              </a:spcAft>
              <a:buFont typeface="Wingdings" panose="05000000000000000000" pitchFamily="2" charset="2"/>
              <a:buChar char="q"/>
            </a:pPr>
            <a:r>
              <a:rPr lang="en-US" sz="1200">
                <a:solidFill>
                  <a:srgbClr val="24292E"/>
                </a:solidFill>
                <a:cs typeface="Segoe UI Semilight"/>
              </a:rPr>
              <a:t>Must be appropriately considered when planning Azure adoption at-scale</a:t>
            </a:r>
          </a:p>
          <a:p>
            <a:pPr marL="285750" indent="-285750">
              <a:spcAft>
                <a:spcPts val="0"/>
              </a:spcAft>
              <a:buFont typeface="Wingdings" panose="05000000000000000000" pitchFamily="2" charset="2"/>
              <a:buChar char="q"/>
            </a:pPr>
            <a:r>
              <a:rPr lang="en-US" sz="1200">
                <a:solidFill>
                  <a:srgbClr val="24292E"/>
                </a:solidFill>
                <a:cs typeface="Segoe UI Semilight"/>
              </a:rPr>
              <a:t>Group Subscriptions to apply policy</a:t>
            </a:r>
          </a:p>
          <a:p>
            <a:pPr marL="285750" indent="-285750">
              <a:spcAft>
                <a:spcPts val="0"/>
              </a:spcAft>
              <a:buFont typeface="Wingdings" panose="05000000000000000000" pitchFamily="2" charset="2"/>
              <a:buChar char="q"/>
            </a:pPr>
            <a:r>
              <a:rPr lang="en-US" sz="1200">
                <a:solidFill>
                  <a:srgbClr val="24292E"/>
                </a:solidFill>
                <a:cs typeface="Segoe UI Semilight"/>
              </a:rPr>
              <a:t>Apply RBAC Roles</a:t>
            </a:r>
          </a:p>
          <a:p>
            <a:endParaRPr lang="en-US"/>
          </a:p>
          <a:p>
            <a:endParaRPr lang="en-US"/>
          </a:p>
          <a:p>
            <a:r>
              <a:rPr lang="en-US" b="1"/>
              <a:t>Knowledge Check:</a:t>
            </a:r>
          </a:p>
          <a:p>
            <a:r>
              <a:rPr lang="en-US"/>
              <a:t>What is the best way to group Azure Subscriptions?</a:t>
            </a:r>
          </a:p>
          <a:p>
            <a:pPr marL="228600" indent="-228600">
              <a:buAutoNum type="alphaUcPeriod"/>
            </a:pPr>
            <a:r>
              <a:rPr lang="en-US"/>
              <a:t>Group Policy</a:t>
            </a:r>
          </a:p>
          <a:p>
            <a:pPr marL="228600" indent="-228600">
              <a:buAutoNum type="alphaUcPeriod"/>
            </a:pPr>
            <a:r>
              <a:rPr lang="en-US"/>
              <a:t>Azure Policy</a:t>
            </a:r>
          </a:p>
          <a:p>
            <a:pPr marL="228600" indent="-228600">
              <a:buAutoNum type="alphaUcPeriod"/>
            </a:pPr>
            <a:r>
              <a:rPr lang="en-US"/>
              <a:t>Role Based Access Controls</a:t>
            </a:r>
          </a:p>
          <a:p>
            <a:pPr marL="228600" indent="-228600">
              <a:buAutoNum type="alphaUcPeriod"/>
            </a:pPr>
            <a:r>
              <a:rPr lang="en-US" b="1"/>
              <a:t>Management Groups</a:t>
            </a:r>
          </a:p>
        </p:txBody>
      </p:sp>
      <p:sp>
        <p:nvSpPr>
          <p:cNvPr id="4" name="Slide Number Placeholder 3"/>
          <p:cNvSpPr>
            <a:spLocks noGrp="1"/>
          </p:cNvSpPr>
          <p:nvPr>
            <p:ph type="sldNum" sz="quarter" idx="5"/>
          </p:nvPr>
        </p:nvSpPr>
        <p:spPr/>
        <p:txBody>
          <a:bodyPr/>
          <a:lstStyle/>
          <a:p>
            <a:fld id="{E12369AD-D82C-4782-9A38-CE03BA09F4AE}" type="slidenum">
              <a:rPr lang="en-US" smtClean="0"/>
              <a:t>56</a:t>
            </a:fld>
            <a:endParaRPr lang="en-US"/>
          </a:p>
        </p:txBody>
      </p:sp>
    </p:spTree>
    <p:extLst>
      <p:ext uri="{BB962C8B-B14F-4D97-AF65-F5344CB8AC3E}">
        <p14:creationId xmlns:p14="http://schemas.microsoft.com/office/powerpoint/2010/main" val="2194445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cs typeface="Segoe UI Semilight"/>
              </a:rPr>
              <a:t>Main talking Points</a:t>
            </a:r>
          </a:p>
          <a:p>
            <a:r>
              <a:rPr lang="en-GB"/>
              <a:t>Azure Policy provide guardrails for services</a:t>
            </a:r>
          </a:p>
          <a:p>
            <a:r>
              <a:rPr lang="en-GB" err="1"/>
              <a:t>DeployIfNotExist</a:t>
            </a:r>
            <a:r>
              <a:rPr lang="en-GB"/>
              <a:t> Process</a:t>
            </a:r>
          </a:p>
          <a:p>
            <a:r>
              <a:rPr lang="en-GB"/>
              <a:t>Use built-in</a:t>
            </a:r>
          </a:p>
          <a:p>
            <a:r>
              <a:rPr lang="en-GB"/>
              <a:t>Policy inheritance</a:t>
            </a:r>
          </a:p>
          <a:p>
            <a:r>
              <a:rPr lang="en-GB"/>
              <a:t>Use Security </a:t>
            </a:r>
            <a:r>
              <a:rPr lang="en-GB" err="1"/>
              <a:t>Center</a:t>
            </a:r>
            <a:r>
              <a:rPr lang="en-GB"/>
              <a:t> for contiguous compliance and improvement of Security Score</a:t>
            </a:r>
          </a:p>
          <a:p>
            <a:endParaRPr lang="en-GB"/>
          </a:p>
          <a:p>
            <a:r>
              <a:rPr lang="en-GB" b="1"/>
              <a:t>Knowledge Check:</a:t>
            </a:r>
          </a:p>
          <a:p>
            <a:r>
              <a:rPr lang="en-GB"/>
              <a:t>What type of Azure Policy will deploy changes if it detect they are missing from a resource?</a:t>
            </a:r>
          </a:p>
          <a:p>
            <a:pPr marL="228600" indent="-228600">
              <a:buFont typeface="+mj-lt"/>
              <a:buAutoNum type="alphaUcPeriod"/>
            </a:pPr>
            <a:r>
              <a:rPr lang="en-GB" b="1" err="1"/>
              <a:t>DeployIfNotExist</a:t>
            </a:r>
            <a:endParaRPr lang="en-GB" b="1"/>
          </a:p>
          <a:p>
            <a:pPr marL="228600" indent="-228600">
              <a:buFont typeface="+mj-lt"/>
              <a:buAutoNum type="alphaUcPeriod"/>
            </a:pPr>
            <a:r>
              <a:rPr lang="en-GB" err="1"/>
              <a:t>RegularPolicy</a:t>
            </a:r>
            <a:endParaRPr lang="en-GB"/>
          </a:p>
          <a:p>
            <a:pPr marL="228600" indent="-228600">
              <a:buFont typeface="+mj-lt"/>
              <a:buAutoNum type="alphaUcPeriod"/>
            </a:pPr>
            <a:r>
              <a:rPr lang="en-GB" err="1"/>
              <a:t>AuditPolicy</a:t>
            </a:r>
            <a:endParaRPr lang="en-GB"/>
          </a:p>
          <a:p>
            <a:pPr marL="228600" indent="-228600">
              <a:buFont typeface="+mj-lt"/>
              <a:buAutoNum type="alphaUcPeriod"/>
            </a:pPr>
            <a:r>
              <a:rPr lang="en-GB" err="1"/>
              <a:t>SecurityCenterPolicy</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57</a:t>
            </a:fld>
            <a:endParaRPr lang="en-US"/>
          </a:p>
        </p:txBody>
      </p:sp>
    </p:spTree>
    <p:extLst>
      <p:ext uri="{BB962C8B-B14F-4D97-AF65-F5344CB8AC3E}">
        <p14:creationId xmlns:p14="http://schemas.microsoft.com/office/powerpoint/2010/main" val="2617372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cs typeface="Segoe UI Semilight"/>
              </a:rPr>
              <a:t>Main talking Points</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Planning for Landing Zone Network Segmentation</a:t>
            </a:r>
            <a:r>
              <a:rPr lang="en-US" b="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NSGs can be used to  implement zero trust principles but keep in mind they don’t inspect traffic (I.E. if the NSG is allow 443 and a bad actor tunnels </a:t>
            </a:r>
            <a:r>
              <a:rPr lang="en-US" b="0" i="0" err="1">
                <a:solidFill>
                  <a:srgbClr val="24292E"/>
                </a:solidFill>
                <a:effectLst/>
                <a:latin typeface="Segoe UI "/>
              </a:rPr>
              <a:t>ssh</a:t>
            </a:r>
            <a:r>
              <a:rPr lang="en-US" b="0" i="0">
                <a:solidFill>
                  <a:srgbClr val="24292E"/>
                </a:solidFill>
                <a:effectLst/>
                <a:latin typeface="Segoe UI "/>
              </a:rPr>
              <a:t> through 443, the </a:t>
            </a:r>
            <a:r>
              <a:rPr lang="en-US" b="0" i="0" err="1">
                <a:solidFill>
                  <a:srgbClr val="24292E"/>
                </a:solidFill>
                <a:effectLst/>
                <a:latin typeface="Segoe UI "/>
              </a:rPr>
              <a:t>nsg</a:t>
            </a:r>
            <a:r>
              <a:rPr lang="en-US" b="0" i="0">
                <a:solidFill>
                  <a:srgbClr val="24292E"/>
                </a:solidFill>
                <a:effectLst/>
                <a:latin typeface="Segoe UI "/>
              </a:rPr>
              <a:t> will allow it where a NGFW would block it).</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Network Encryption </a:t>
            </a:r>
            <a:r>
              <a:rPr lang="en-US" b="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a:solidFill>
                  <a:srgbClr val="24292E"/>
                </a:solidFill>
                <a:effectLst/>
                <a:latin typeface="Segoe UI "/>
              </a:rPr>
              <a:t>Azure does not currently offer native encryption over Global </a:t>
            </a:r>
            <a:r>
              <a:rPr lang="en-US" b="0" i="0" err="1">
                <a:solidFill>
                  <a:srgbClr val="24292E"/>
                </a:solidFill>
                <a:effectLst/>
                <a:latin typeface="Segoe UI "/>
              </a:rPr>
              <a:t>VNet</a:t>
            </a:r>
            <a:r>
              <a:rPr lang="en-US" b="0" i="0">
                <a:solidFill>
                  <a:srgbClr val="24292E"/>
                </a:solidFill>
                <a:effectLst/>
                <a:latin typeface="Segoe UI "/>
              </a:rPr>
              <a:t> Peering.</a:t>
            </a:r>
          </a:p>
          <a:p>
            <a:pPr algn="l">
              <a:buFont typeface="Arial" panose="020B0604020202020204" pitchFamily="34" charset="0"/>
              <a:buChar char="•"/>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a:t>
            </a:r>
            <a:r>
              <a:rPr lang="en-US" b="0" i="0" err="1">
                <a:solidFill>
                  <a:srgbClr val="24292E"/>
                </a:solidFill>
                <a:effectLst/>
                <a:latin typeface="Segoe UI "/>
              </a:rPr>
              <a:t>Ipsec</a:t>
            </a:r>
            <a:r>
              <a:rPr lang="en-US" b="0" i="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a:latin typeface="Segoe UI "/>
            </a:endParaRPr>
          </a:p>
          <a:p>
            <a:pPr marL="0" indent="0">
              <a:buFont typeface="Arial" panose="020B0604020202020204" pitchFamily="34" charset="0"/>
              <a:buNone/>
            </a:pPr>
            <a:r>
              <a:rPr lang="en-US" b="1">
                <a:latin typeface="Segoe UI "/>
              </a:rPr>
              <a:t>Traffic Inspection </a:t>
            </a:r>
            <a:r>
              <a:rPr lang="en-US" b="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a:solidFill>
                  <a:srgbClr val="0366D6"/>
                </a:solidFill>
                <a:effectLst/>
                <a:latin typeface="Segoe UI "/>
                <a:hlinkClick r:id="rId3"/>
              </a:rPr>
              <a:t>Azure Virtual Network TAP (VTAP)</a:t>
            </a:r>
            <a:r>
              <a:rPr lang="en-US" b="0" i="0">
                <a:solidFill>
                  <a:srgbClr val="24292E"/>
                </a:solidFill>
                <a:effectLst/>
                <a:latin typeface="Segoe UI "/>
              </a:rPr>
              <a:t> is in preview, but your must reach to </a:t>
            </a:r>
            <a:r>
              <a:rPr lang="en-US" b="0" i="0" u="none" strike="noStrike">
                <a:solidFill>
                  <a:srgbClr val="0366D6"/>
                </a:solidFill>
                <a:effectLst/>
                <a:latin typeface="Segoe UI "/>
                <a:hlinkClick r:id="rId4"/>
              </a:rPr>
              <a:t>azurevnettap@microsoft.com</a:t>
            </a:r>
            <a:r>
              <a:rPr lang="en-US" b="0" i="0">
                <a:solidFill>
                  <a:srgbClr val="24292E"/>
                </a:solidFill>
                <a:effectLst/>
                <a:latin typeface="Segoe UI "/>
              </a:rPr>
              <a:t> for availability details.</a:t>
            </a:r>
          </a:p>
          <a:p>
            <a:pPr marL="628650" lvl="1" indent="-171450" algn="l">
              <a:buFont typeface="Arial" panose="020B0604020202020204" pitchFamily="34" charset="0"/>
              <a:buChar char="•"/>
            </a:pPr>
            <a:r>
              <a:rPr lang="en-US" b="0" i="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24292E"/>
                </a:solidFill>
                <a:effectLst/>
                <a:latin typeface="Segoe UI "/>
              </a:rPr>
              <a:t>Tip</a:t>
            </a:r>
            <a:r>
              <a:rPr lang="en-US" b="0" i="0">
                <a:solidFill>
                  <a:srgbClr val="24292E"/>
                </a:solidFill>
                <a:effectLst/>
                <a:latin typeface="Segoe UI "/>
              </a:rPr>
              <a:t>: Any enterprise with a requirement for ‘deep packet inspection’ is going to use a 3</a:t>
            </a:r>
            <a:r>
              <a:rPr lang="en-US" b="0" i="0" baseline="30000">
                <a:solidFill>
                  <a:srgbClr val="24292E"/>
                </a:solidFill>
                <a:effectLst/>
                <a:latin typeface="Segoe UI "/>
              </a:rPr>
              <a:t>rd</a:t>
            </a:r>
            <a:r>
              <a:rPr lang="en-US" b="0" i="0">
                <a:solidFill>
                  <a:srgbClr val="24292E"/>
                </a:solidFill>
                <a:effectLst/>
                <a:latin typeface="Segoe UI "/>
              </a:rPr>
              <a:t> party NVA until </a:t>
            </a:r>
            <a:r>
              <a:rPr lang="en-US" b="0" i="0" err="1">
                <a:solidFill>
                  <a:srgbClr val="24292E"/>
                </a:solidFill>
                <a:effectLst/>
                <a:latin typeface="Segoe UI "/>
              </a:rPr>
              <a:t>azfw</a:t>
            </a:r>
            <a:r>
              <a:rPr lang="en-US" b="0" i="0">
                <a:solidFill>
                  <a:srgbClr val="24292E"/>
                </a:solidFill>
                <a:effectLst/>
                <a:latin typeface="Segoe UI "/>
              </a:rPr>
              <a:t> supports it (NDA roadmap). </a:t>
            </a:r>
          </a:p>
          <a:p>
            <a:pPr algn="l">
              <a:buFont typeface="Arial" panose="020B0604020202020204" pitchFamily="34" charset="0"/>
              <a:buChar char="•"/>
            </a:pPr>
            <a:endParaRPr lang="en-US" b="0" i="0">
              <a:solidFill>
                <a:srgbClr val="24292E"/>
              </a:solidFill>
              <a:effectLst/>
              <a:latin typeface="-apple-system"/>
            </a:endParaRPr>
          </a:p>
          <a:p>
            <a:pPr marL="0" indent="0">
              <a:buFont typeface="Arial" panose="020B0604020202020204" pitchFamily="34" charset="0"/>
              <a:buNone/>
            </a:pPr>
            <a:r>
              <a:rPr lang="en-US" b="1"/>
              <a:t>Knowledge Check:</a:t>
            </a:r>
          </a:p>
          <a:p>
            <a:pPr marL="0" indent="0">
              <a:buFont typeface="Arial" panose="020B0604020202020204" pitchFamily="34" charset="0"/>
              <a:buNone/>
            </a:pPr>
            <a:r>
              <a:rPr lang="en-US" b="0"/>
              <a:t>How do you restrict traffic in a </a:t>
            </a:r>
            <a:r>
              <a:rPr lang="en-US" b="0" err="1"/>
              <a:t>Vnet</a:t>
            </a:r>
            <a:r>
              <a:rPr lang="en-US" b="0"/>
              <a:t>?</a:t>
            </a:r>
          </a:p>
          <a:p>
            <a:pPr marL="228600" indent="-228600">
              <a:buFont typeface="Arial" panose="020B0604020202020204" pitchFamily="34" charset="0"/>
              <a:buAutoNum type="alphaUcPeriod"/>
            </a:pPr>
            <a:r>
              <a:rPr lang="en-US" b="1"/>
              <a:t>Network Security Group</a:t>
            </a:r>
          </a:p>
          <a:p>
            <a:pPr marL="228600" indent="-228600">
              <a:buFont typeface="Arial" panose="020B0604020202020204" pitchFamily="34" charset="0"/>
              <a:buAutoNum type="alphaUcPeriod"/>
            </a:pPr>
            <a:r>
              <a:rPr lang="en-US" b="0"/>
              <a:t>Group Policy</a:t>
            </a:r>
          </a:p>
          <a:p>
            <a:pPr marL="228600" indent="-228600">
              <a:buFont typeface="Arial" panose="020B0604020202020204" pitchFamily="34" charset="0"/>
              <a:buAutoNum type="alphaUcPeriod"/>
            </a:pPr>
            <a:r>
              <a:rPr lang="en-US" b="0"/>
              <a:t>Network Virtual Application</a:t>
            </a:r>
          </a:p>
          <a:p>
            <a:pPr marL="228600" indent="-228600">
              <a:buFont typeface="Arial" panose="020B0604020202020204" pitchFamily="34" charset="0"/>
              <a:buAutoNum type="alphaUcPeriod"/>
            </a:pPr>
            <a:r>
              <a:rPr lang="en-US" b="0"/>
              <a:t>Tiering the App</a:t>
            </a:r>
          </a:p>
        </p:txBody>
      </p:sp>
      <p:sp>
        <p:nvSpPr>
          <p:cNvPr id="4" name="Slide Number Placeholder 3"/>
          <p:cNvSpPr>
            <a:spLocks noGrp="1"/>
          </p:cNvSpPr>
          <p:nvPr>
            <p:ph type="sldNum" sz="quarter" idx="5"/>
          </p:nvPr>
        </p:nvSpPr>
        <p:spPr/>
        <p:txBody>
          <a:bodyPr/>
          <a:lstStyle/>
          <a:p>
            <a:fld id="{E12369AD-D82C-4782-9A38-CE03BA09F4AE}" type="slidenum">
              <a:rPr lang="en-US" smtClean="0"/>
              <a:t>58</a:t>
            </a:fld>
            <a:endParaRPr lang="en-US"/>
          </a:p>
        </p:txBody>
      </p:sp>
    </p:spTree>
    <p:extLst>
      <p:ext uri="{BB962C8B-B14F-4D97-AF65-F5344CB8AC3E}">
        <p14:creationId xmlns:p14="http://schemas.microsoft.com/office/powerpoint/2010/main" val="3633353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cs typeface="Segoe UI Semilight"/>
              </a:rPr>
              <a:t>Main talking Points</a:t>
            </a:r>
          </a:p>
          <a:p>
            <a:endParaRPr lang="en-US" b="1"/>
          </a:p>
          <a:p>
            <a:r>
              <a:rPr lang="en-US" b="1"/>
              <a:t>Role Entitlement</a:t>
            </a:r>
            <a:endParaRPr lang="en-US" b="0"/>
          </a:p>
          <a:p>
            <a:pPr lvl="1"/>
            <a:r>
              <a:rPr lang="en-US" b="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a:p>
          <a:p>
            <a:pPr lvl="0"/>
            <a:r>
              <a:rPr lang="en-US" b="1"/>
              <a:t>Policy Assignment</a:t>
            </a:r>
          </a:p>
          <a:p>
            <a:pPr lvl="1"/>
            <a:r>
              <a:rPr lang="en-US" b="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marL="457200" lvl="1" indent="0">
              <a:buFont typeface="Arial" panose="020B0604020202020204" pitchFamily="34" charset="0"/>
              <a:buNone/>
            </a:pPr>
            <a:endParaRPr lang="en-US" b="0"/>
          </a:p>
          <a:p>
            <a:pPr marL="0" lvl="0" indent="0">
              <a:buFont typeface="Arial" panose="020B0604020202020204" pitchFamily="34" charset="0"/>
              <a:buNone/>
            </a:pPr>
            <a:r>
              <a:rPr lang="en-US" b="1"/>
              <a:t>Network Watcher</a:t>
            </a:r>
          </a:p>
          <a:p>
            <a:pPr marL="457200" lvl="1" indent="0">
              <a:buFont typeface="Arial" panose="020B0604020202020204" pitchFamily="34" charset="0"/>
              <a:buNone/>
            </a:pPr>
            <a:r>
              <a:rPr lang="en-US" b="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a:p>
          <a:p>
            <a:pPr marL="0" lvl="0" indent="0">
              <a:buFont typeface="Arial" panose="020B0604020202020204" pitchFamily="34" charset="0"/>
              <a:buNone/>
            </a:pPr>
            <a:r>
              <a:rPr lang="en-US" b="1"/>
              <a:t>Security Center</a:t>
            </a:r>
          </a:p>
          <a:p>
            <a:pPr marL="457200" lvl="1" indent="0">
              <a:buFont typeface="Arial" panose="020B0604020202020204" pitchFamily="34" charset="0"/>
              <a:buNone/>
            </a:pPr>
            <a:r>
              <a:rPr lang="en-US" b="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a:t>		</a:t>
            </a:r>
          </a:p>
          <a:p>
            <a:pPr marL="457200" lvl="1" indent="0">
              <a:buFont typeface="Arial" panose="020B0604020202020204" pitchFamily="34" charset="0"/>
              <a:buNone/>
            </a:pPr>
            <a:r>
              <a:rPr lang="en-US" b="0"/>
              <a:t>When Security Center identifies a threat, it triggers a security alert with steps you need to take to respond to an attack. It also provides a report with information about the threat that was detected.</a:t>
            </a:r>
          </a:p>
          <a:p>
            <a:pPr marL="0" lvl="0" indent="0">
              <a:buFont typeface="Arial" panose="020B0604020202020204" pitchFamily="34" charset="0"/>
              <a:buNone/>
            </a:pPr>
            <a:endParaRPr lang="en-US" b="0"/>
          </a:p>
          <a:p>
            <a:pPr marL="0" lvl="0" indent="0">
              <a:buFont typeface="Arial" panose="020B0604020202020204" pitchFamily="34" charset="0"/>
              <a:buNone/>
            </a:pPr>
            <a:endParaRPr lang="en-US" b="0"/>
          </a:p>
          <a:p>
            <a:r>
              <a:rPr lang="en-GB" b="1"/>
              <a:t>Knowledge Check:</a:t>
            </a:r>
          </a:p>
          <a:p>
            <a:r>
              <a:rPr lang="en-GB"/>
              <a:t>Where can you check the current Security posture of a Virtual Machine?</a:t>
            </a:r>
          </a:p>
          <a:p>
            <a:pPr marL="228600" indent="-228600">
              <a:buFont typeface="+mj-lt"/>
              <a:buAutoNum type="alphaUcPeriod"/>
            </a:pPr>
            <a:r>
              <a:rPr lang="en-GB" b="0"/>
              <a:t>Azure Monitor</a:t>
            </a:r>
          </a:p>
          <a:p>
            <a:pPr marL="228600" indent="-228600">
              <a:buFont typeface="+mj-lt"/>
              <a:buAutoNum type="alphaUcPeriod"/>
            </a:pPr>
            <a:r>
              <a:rPr lang="en-GB"/>
              <a:t>Log Analytics</a:t>
            </a:r>
          </a:p>
          <a:p>
            <a:pPr marL="228600" indent="-228600">
              <a:buFont typeface="+mj-lt"/>
              <a:buAutoNum type="alphaUcPeriod"/>
            </a:pPr>
            <a:r>
              <a:rPr lang="en-GB"/>
              <a:t>VM Scale Sets</a:t>
            </a:r>
          </a:p>
          <a:p>
            <a:pPr marL="228600" indent="-228600">
              <a:buFont typeface="+mj-lt"/>
              <a:buAutoNum type="alphaUcPeriod"/>
            </a:pPr>
            <a:r>
              <a:rPr lang="en-GB" b="1"/>
              <a:t>Azure Security </a:t>
            </a:r>
            <a:r>
              <a:rPr lang="en-GB" b="1" err="1"/>
              <a:t>Center</a:t>
            </a:r>
            <a:r>
              <a:rPr lang="en-US" b="0"/>
              <a:t>	</a:t>
            </a:r>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3272178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the process of getting a service ready</a:t>
            </a:r>
          </a:p>
          <a:p>
            <a:r>
              <a:rPr lang="en-GB"/>
              <a:t>Examples:</a:t>
            </a:r>
          </a:p>
          <a:p>
            <a:r>
              <a:rPr lang="en-GB"/>
              <a:t>What controls do you need for monitoring</a:t>
            </a:r>
          </a:p>
          <a:p>
            <a:r>
              <a:rPr lang="en-GB"/>
              <a:t>How will you know if there is a vulnerability</a:t>
            </a:r>
          </a:p>
          <a:p>
            <a:r>
              <a:rPr lang="en-GB"/>
              <a:t>What settings will go in Azure Policy</a:t>
            </a:r>
          </a:p>
          <a:p>
            <a:r>
              <a:rPr lang="en-GB"/>
              <a:t>Who will get notifications</a:t>
            </a:r>
          </a:p>
          <a:p>
            <a:endParaRPr lang="en-GB"/>
          </a:p>
          <a:p>
            <a:endParaRPr lang="en-GB"/>
          </a:p>
          <a:p>
            <a:r>
              <a:rPr lang="en-GB"/>
              <a:t>Knowledge Check</a:t>
            </a:r>
          </a:p>
          <a:p>
            <a:r>
              <a:rPr lang="en-GB"/>
              <a:t>What is the process of getting services ready to safely use in Azure?</a:t>
            </a:r>
          </a:p>
          <a:p>
            <a:pPr marL="228600" indent="-228600">
              <a:buAutoNum type="alphaUcPeriod"/>
            </a:pPr>
            <a:r>
              <a:rPr lang="en-GB"/>
              <a:t>Service Fabric</a:t>
            </a:r>
          </a:p>
          <a:p>
            <a:pPr marL="228600" indent="-228600">
              <a:buAutoNum type="alphaUcPeriod"/>
            </a:pPr>
            <a:r>
              <a:rPr lang="en-GB"/>
              <a:t>Allowed Services</a:t>
            </a:r>
          </a:p>
          <a:p>
            <a:pPr marL="228600" indent="-228600">
              <a:buAutoNum type="alphaUcPeriod"/>
            </a:pPr>
            <a:r>
              <a:rPr lang="en-GB" b="1"/>
              <a:t>Service Enablement Framework</a:t>
            </a:r>
          </a:p>
          <a:p>
            <a:pPr marL="228600" indent="-228600">
              <a:buAutoNum type="alphaUcPeriod"/>
            </a:pPr>
            <a:r>
              <a:rPr lang="en-GB"/>
              <a:t>Compliance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60</a:t>
            </a:fld>
            <a:endParaRPr lang="en-US"/>
          </a:p>
        </p:txBody>
      </p:sp>
    </p:spTree>
    <p:extLst>
      <p:ext uri="{BB962C8B-B14F-4D97-AF65-F5344CB8AC3E}">
        <p14:creationId xmlns:p14="http://schemas.microsoft.com/office/powerpoint/2010/main" val="3689869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Key Message:</a:t>
            </a:r>
            <a:r>
              <a:rPr lang="en-US">
                <a:latin typeface="Segoe UI"/>
                <a:cs typeface="Segoe UI"/>
              </a:rPr>
              <a:t>  In Azure, </a:t>
            </a:r>
            <a:r>
              <a:rPr lang="en-US" u="sng">
                <a:latin typeface="Segoe UI"/>
                <a:cs typeface="Segoe UI"/>
              </a:rPr>
              <a:t>everything is a resource</a:t>
            </a:r>
            <a:r>
              <a:rPr lang="en-US">
                <a:latin typeface="Segoe UI"/>
                <a:cs typeface="Segoe UI"/>
              </a:rPr>
              <a:t>.  Management of the resources provisioning should be repeatable, consistent and versioned </a:t>
            </a:r>
          </a:p>
          <a:p>
            <a:endParaRPr lang="en-US">
              <a:cs typeface="Segoe UI"/>
            </a:endParaRPr>
          </a:p>
          <a:p>
            <a:r>
              <a:rPr lang="en-US" b="1">
                <a:latin typeface="Segoe UI"/>
                <a:cs typeface="Segoe UI"/>
              </a:rPr>
              <a:t>Description :</a:t>
            </a:r>
            <a:r>
              <a:rPr lang="en-US">
                <a:latin typeface="Segoe UI"/>
                <a:cs typeface="Segoe UI"/>
              </a:rPr>
              <a:t> The image highlights the functional roles and responsibilities of a Platform DevOps Team.</a:t>
            </a:r>
          </a:p>
          <a:p>
            <a:endParaRPr lang="en-US">
              <a:latin typeface="Segoe UI"/>
              <a:cs typeface="Segoe UI"/>
            </a:endParaRPr>
          </a:p>
          <a:p>
            <a:pPr marL="171450" indent="-171450">
              <a:buFont typeface="Wingdings"/>
              <a:buChar char="q"/>
            </a:pPr>
            <a:r>
              <a:rPr lang="en-US">
                <a:latin typeface="Segoe UI"/>
                <a:cs typeface="Segoe UI"/>
              </a:rPr>
              <a:t>Resources &amp; Policies are deployed through ARM and centrally stored in the GIT repository seen on the left. </a:t>
            </a:r>
            <a:endParaRPr lang="en-US">
              <a:cs typeface="Segoe UI"/>
            </a:endParaRPr>
          </a:p>
          <a:p>
            <a:pPr marL="171450" indent="-171450">
              <a:buFont typeface="Wingdings"/>
              <a:buChar char="q"/>
            </a:pPr>
            <a:r>
              <a:rPr lang="en-US">
                <a:latin typeface="Segoe UI"/>
                <a:cs typeface="Segoe UI"/>
              </a:rPr>
              <a:t>The right side is the automated provisioning, deployment, orchestration and lifecycles of the subscription, roles and policies. </a:t>
            </a:r>
            <a:endParaRPr lang="en-US">
              <a:cs typeface="Segoe UI"/>
            </a:endParaRPr>
          </a:p>
          <a:p>
            <a:pPr marL="171450" indent="-171450">
              <a:buFont typeface="Wingdings"/>
              <a:buChar char="q"/>
            </a:pPr>
            <a:r>
              <a:rPr lang="en-US">
                <a:latin typeface="Segoe UI"/>
                <a:cs typeface="Segoe UI"/>
              </a:rPr>
              <a:t>Both together will enable teams to deploy and manage infrastructure through automation  </a:t>
            </a:r>
          </a:p>
          <a:p>
            <a:endParaRPr lang="en-US">
              <a:latin typeface="Segoe UI"/>
              <a:cs typeface="Segoe UI"/>
            </a:endParaRPr>
          </a:p>
          <a:p>
            <a:r>
              <a:rPr lang="en-US" b="1">
                <a:latin typeface="Segoe UI"/>
                <a:cs typeface="Segoe UI"/>
              </a:rPr>
              <a:t>Delineation between DevOps vs </a:t>
            </a:r>
            <a:r>
              <a:rPr lang="en-US" b="1" err="1">
                <a:latin typeface="Segoe UI"/>
                <a:cs typeface="Segoe UI"/>
              </a:rPr>
              <a:t>AppOps</a:t>
            </a:r>
            <a:endParaRPr lang="en-US" b="1">
              <a:latin typeface="Segoe UI"/>
              <a:cs typeface="Segoe UI"/>
            </a:endParaRPr>
          </a:p>
          <a:p>
            <a:endParaRPr lang="en-US">
              <a:latin typeface="Segoe UI"/>
              <a:cs typeface="Segoe UI"/>
            </a:endParaRPr>
          </a:p>
          <a:p>
            <a:r>
              <a:rPr lang="en-US">
                <a:latin typeface="Segoe UI"/>
                <a:cs typeface="Segoe UI"/>
              </a:rPr>
              <a:t>DevOps – Application team is responsible for managing the full lifecycle of the resources created </a:t>
            </a:r>
          </a:p>
          <a:p>
            <a:r>
              <a:rPr lang="en-US" err="1">
                <a:latin typeface="Segoe UI"/>
                <a:cs typeface="Segoe UI"/>
              </a:rPr>
              <a:t>AppOps</a:t>
            </a:r>
            <a:r>
              <a:rPr lang="en-US">
                <a:latin typeface="Segoe UI"/>
                <a:cs typeface="Segoe UI"/>
              </a:rPr>
              <a:t> – Some customers don't have not adopted </a:t>
            </a:r>
            <a:r>
              <a:rPr lang="en-US" err="1">
                <a:latin typeface="Segoe UI"/>
                <a:cs typeface="Segoe UI"/>
              </a:rPr>
              <a:t>devops</a:t>
            </a:r>
            <a:r>
              <a:rPr lang="en-US">
                <a:latin typeface="Segoe UI"/>
                <a:cs typeface="Segoe UI"/>
              </a:rPr>
              <a:t> and have a dedicated, centralized team to support  IT operations on their behalf (E.G Backup, Tuning, Provisioning)</a:t>
            </a:r>
          </a:p>
          <a:p>
            <a:endParaRPr lang="en-US">
              <a:cs typeface="Segoe UI"/>
            </a:endParaRPr>
          </a:p>
          <a:p>
            <a:r>
              <a:rPr lang="en-US" b="1">
                <a:latin typeface="Segoe UI"/>
                <a:cs typeface="Segoe UI"/>
              </a:rPr>
              <a:t>Identify and Access Management</a:t>
            </a:r>
            <a:r>
              <a:rPr lang="en-US">
                <a:latin typeface="Segoe UI"/>
                <a:cs typeface="Segoe UI"/>
              </a:rPr>
              <a:t>  </a:t>
            </a:r>
            <a:endParaRPr lang="en-US">
              <a:cs typeface="Segoe UI"/>
            </a:endParaRPr>
          </a:p>
          <a:p>
            <a:endParaRPr lang="en-US">
              <a:latin typeface="Segoe UI"/>
              <a:cs typeface="Segoe UI"/>
            </a:endParaRPr>
          </a:p>
          <a:p>
            <a:r>
              <a:rPr lang="en-US">
                <a:latin typeface="Segoe UI"/>
                <a:cs typeface="Segoe UI"/>
              </a:rPr>
              <a:t>DevOps/App Ops group with Contributor role assigned at RSG level</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61</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design principles and critical design guidelines have been used with customers to implement success and the Enterprise-scale Architecture aligns to the Azure roadmaps. If a customer wants to deviate from the principles or critical design area explain our methodology and confirm they understand our positioning. In the end capture any trade offs or deviations a customer makes and document the implications.</a:t>
            </a:r>
          </a:p>
        </p:txBody>
      </p:sp>
      <p:sp>
        <p:nvSpPr>
          <p:cNvPr id="4" name="Slide Number Placeholder 3"/>
          <p:cNvSpPr>
            <a:spLocks noGrp="1"/>
          </p:cNvSpPr>
          <p:nvPr>
            <p:ph type="sldNum" sz="quarter" idx="5"/>
          </p:nvPr>
        </p:nvSpPr>
        <p:spPr/>
        <p:txBody>
          <a:bodyPr/>
          <a:lstStyle/>
          <a:p>
            <a:fld id="{1EC99210-0EB3-42F7-A677-41E333F3FC17}" type="slidenum">
              <a:rPr lang="en-US" smtClean="0"/>
              <a:t>6</a:t>
            </a:fld>
            <a:endParaRPr lang="en-US"/>
          </a:p>
        </p:txBody>
      </p:sp>
    </p:spTree>
    <p:extLst>
      <p:ext uri="{BB962C8B-B14F-4D97-AF65-F5344CB8AC3E}">
        <p14:creationId xmlns:p14="http://schemas.microsoft.com/office/powerpoint/2010/main" val="229653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a:t>
            </a:r>
            <a:r>
              <a:rPr lang="en-US" b="1"/>
              <a:t>example agenda </a:t>
            </a:r>
            <a:r>
              <a:rPr lang="en-US"/>
              <a:t>for an Azure landing zone workshop that covers all the design principles and design area topics to ensure successful landing zone design. This Agenda is also broken down into sub topics.  Some customers may exhibit maturity in certain areas and may not need a session for each topic. </a:t>
            </a:r>
          </a:p>
        </p:txBody>
      </p:sp>
      <p:sp>
        <p:nvSpPr>
          <p:cNvPr id="4" name="Slide Number Placeholder 3"/>
          <p:cNvSpPr>
            <a:spLocks noGrp="1"/>
          </p:cNvSpPr>
          <p:nvPr>
            <p:ph type="sldNum" sz="quarter" idx="5"/>
          </p:nvPr>
        </p:nvSpPr>
        <p:spPr/>
        <p:txBody>
          <a:bodyPr/>
          <a:lstStyle/>
          <a:p>
            <a:fld id="{1EC99210-0EB3-42F7-A677-41E333F3FC17}" type="slidenum">
              <a:rPr lang="en-US" smtClean="0"/>
              <a:t>8</a:t>
            </a:fld>
            <a:endParaRPr lang="en-US"/>
          </a:p>
        </p:txBody>
      </p:sp>
    </p:spTree>
    <p:extLst>
      <p:ext uri="{BB962C8B-B14F-4D97-AF65-F5344CB8AC3E}">
        <p14:creationId xmlns:p14="http://schemas.microsoft.com/office/powerpoint/2010/main" val="17634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example agenda </a:t>
            </a:r>
            <a:r>
              <a:rPr lang="en-US"/>
              <a:t>for an Enterprise-scale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a:t>
            </a:r>
          </a:p>
        </p:txBody>
      </p:sp>
      <p:sp>
        <p:nvSpPr>
          <p:cNvPr id="4" name="Slide Number Placeholder 3"/>
          <p:cNvSpPr>
            <a:spLocks noGrp="1"/>
          </p:cNvSpPr>
          <p:nvPr>
            <p:ph type="sldNum" sz="quarter" idx="5"/>
          </p:nvPr>
        </p:nvSpPr>
        <p:spPr/>
        <p:txBody>
          <a:bodyPr/>
          <a:lstStyle/>
          <a:p>
            <a:fld id="{1EC99210-0EB3-42F7-A677-41E333F3FC17}" type="slidenum">
              <a:rPr lang="en-US" smtClean="0"/>
              <a:t>9</a:t>
            </a:fld>
            <a:endParaRPr lang="en-US"/>
          </a:p>
        </p:txBody>
      </p:sp>
    </p:spTree>
    <p:extLst>
      <p:ext uri="{BB962C8B-B14F-4D97-AF65-F5344CB8AC3E}">
        <p14:creationId xmlns:p14="http://schemas.microsoft.com/office/powerpoint/2010/main" val="220654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example agenda </a:t>
            </a:r>
            <a:r>
              <a:rPr lang="en-US"/>
              <a:t>for an Enterprise-scale workshop covers all the principles and critical design area topics to ensure successful landing zone design. Some customers may exhibit maturity in certain areas and may not need a session for each topic. Document the recommendations and the decisions the customer has already made so the complete vision for the Azure landing zone is captured in the design output. </a:t>
            </a:r>
          </a:p>
        </p:txBody>
      </p:sp>
      <p:sp>
        <p:nvSpPr>
          <p:cNvPr id="4" name="Slide Number Placeholder 3"/>
          <p:cNvSpPr>
            <a:spLocks noGrp="1"/>
          </p:cNvSpPr>
          <p:nvPr>
            <p:ph type="sldNum" sz="quarter" idx="5"/>
          </p:nvPr>
        </p:nvSpPr>
        <p:spPr/>
        <p:txBody>
          <a:bodyPr/>
          <a:lstStyle/>
          <a:p>
            <a:fld id="{1EC99210-0EB3-42F7-A677-41E333F3FC17}" type="slidenum">
              <a:rPr lang="en-US" smtClean="0"/>
              <a:t>10</a:t>
            </a:fld>
            <a:endParaRPr lang="en-US"/>
          </a:p>
        </p:txBody>
      </p:sp>
    </p:spTree>
    <p:extLst>
      <p:ext uri="{BB962C8B-B14F-4D97-AF65-F5344CB8AC3E}">
        <p14:creationId xmlns:p14="http://schemas.microsoft.com/office/powerpoint/2010/main" val="103909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6.xml"/><Relationship Id="rId1" Type="http://schemas.openxmlformats.org/officeDocument/2006/relationships/tags" Target="../tags/tag2.xml"/><Relationship Id="rId4"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6.xml"/><Relationship Id="rId1" Type="http://schemas.openxmlformats.org/officeDocument/2006/relationships/tags" Target="../tags/tag3.xml"/><Relationship Id="rId4" Type="http://schemas.openxmlformats.org/officeDocument/2006/relationships/image" Target="../media/image4.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4.emf"/></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4" Type="http://schemas.openxmlformats.org/officeDocument/2006/relationships/image" Target="../media/image4.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7.xml"/><Relationship Id="rId1" Type="http://schemas.openxmlformats.org/officeDocument/2006/relationships/tags" Target="../tags/tag7.xml"/><Relationship Id="rId4" Type="http://schemas.openxmlformats.org/officeDocument/2006/relationships/image" Target="../media/image4.e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7.xml"/><Relationship Id="rId1" Type="http://schemas.openxmlformats.org/officeDocument/2006/relationships/tags" Target="../tags/tag8.xml"/><Relationship Id="rId4" Type="http://schemas.openxmlformats.org/officeDocument/2006/relationships/image" Target="../media/image4.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7.xml"/><Relationship Id="rId1" Type="http://schemas.openxmlformats.org/officeDocument/2006/relationships/tags" Target="../tags/tag1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emf"/><Relationship Id="rId1" Type="http://schemas.openxmlformats.org/officeDocument/2006/relationships/slideMaster" Target="../slideMasters/slideMaster8.xml"/><Relationship Id="rId4" Type="http://schemas.openxmlformats.org/officeDocument/2006/relationships/image" Target="../media/image47.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emf"/><Relationship Id="rId1" Type="http://schemas.openxmlformats.org/officeDocument/2006/relationships/slideMaster" Target="../slideMasters/slideMaster8.xml"/><Relationship Id="rId5" Type="http://schemas.openxmlformats.org/officeDocument/2006/relationships/image" Target="../media/image48.emf"/><Relationship Id="rId4" Type="http://schemas.openxmlformats.org/officeDocument/2006/relationships/image" Target="../media/image47.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9.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6.emf"/><Relationship Id="rId1" Type="http://schemas.openxmlformats.org/officeDocument/2006/relationships/slideMaster" Target="../slideMasters/slideMaster8.xml"/><Relationship Id="rId4" Type="http://schemas.openxmlformats.org/officeDocument/2006/relationships/image" Target="../media/image47.sv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6.emf"/><Relationship Id="rId1" Type="http://schemas.openxmlformats.org/officeDocument/2006/relationships/slideMaster" Target="../slideMasters/slideMaster8.xml"/><Relationship Id="rId5" Type="http://schemas.openxmlformats.org/officeDocument/2006/relationships/image" Target="../media/image48.emf"/><Relationship Id="rId4" Type="http://schemas.openxmlformats.org/officeDocument/2006/relationships/image" Target="../media/image68.sv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8.xml"/><Relationship Id="rId4" Type="http://schemas.openxmlformats.org/officeDocument/2006/relationships/image" Target="../media/image59.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8.xml"/><Relationship Id="rId4" Type="http://schemas.openxmlformats.org/officeDocument/2006/relationships/image" Target="../media/image7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7.jpeg"/><Relationship Id="rId1" Type="http://schemas.openxmlformats.org/officeDocument/2006/relationships/slideMaster" Target="../slideMasters/slideMaster8.xml"/><Relationship Id="rId4" Type="http://schemas.openxmlformats.org/officeDocument/2006/relationships/image" Target="../media/image7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0.xml"/><Relationship Id="rId4" Type="http://schemas.openxmlformats.org/officeDocument/2006/relationships/image" Target="../media/image59.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10.xml"/><Relationship Id="rId4" Type="http://schemas.openxmlformats.org/officeDocument/2006/relationships/image" Target="../media/image87.jpe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jpeg"/><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jpe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2.jpe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706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06597009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7807210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706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993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8E97-3135-43AC-AA55-989F7BD109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01BE8-A028-4DF5-A4DD-469F05EC7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2ACEEF-60CA-49E6-AF28-05E4A7DF5DEF}"/>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8C0885FF-365F-461B-ACC4-F7A26044F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8FD58-95D6-47A8-A7D5-EBAB92E406D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89780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D9B0-36DD-4DB2-AB70-6C6D373A75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61FB1-1889-435C-85C2-4FE53BFA6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CB9BD-A557-4CAF-87B3-2944AD2BD7E4}"/>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70A265A4-D4FE-4D5F-96E5-3E2956213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83813-2DDD-4E9B-B196-787540FAF52D}"/>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3156718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CF20-5DF1-4F44-9D6B-9BCEB9FBB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C19779-57E9-40DF-AD3C-70E7684589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E73EEB-B177-4ECC-922A-2FFAA8731E8D}"/>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2E68DB7A-3365-4A05-8E6E-357FB49FB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B5574-5F81-4C1A-8378-BB1FE0E1902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10273471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4A50-804A-4DB9-9E27-4760DEEFE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1FB606-5C38-414A-B732-5477585BA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FACC4-8AA1-44DA-83C3-DE0A50D824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820EE-FBED-4EB3-8DD3-E35242C84F09}"/>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6" name="Footer Placeholder 5">
            <a:extLst>
              <a:ext uri="{FF2B5EF4-FFF2-40B4-BE49-F238E27FC236}">
                <a16:creationId xmlns:a16="http://schemas.microsoft.com/office/drawing/2014/main" id="{430871C4-84AB-45CB-ACFE-565A7B169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C8EBCE-B98F-47A4-BB85-6CA5488710DB}"/>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8590496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75E3-5D99-4706-B447-4BEBABE53E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3851BB-A50F-41FC-B21D-7EF939638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91E8D4-F75E-4F8D-914C-7AEFE6FC71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5EFCCF-F4F7-4359-B470-FE5CE7B2D2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F4922-CA71-4989-BC0B-EF4E1E6108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7D56B6-827A-4DAE-8AE5-BB588EC2F4E3}"/>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8" name="Footer Placeholder 7">
            <a:extLst>
              <a:ext uri="{FF2B5EF4-FFF2-40B4-BE49-F238E27FC236}">
                <a16:creationId xmlns:a16="http://schemas.microsoft.com/office/drawing/2014/main" id="{600FA162-7D41-43A4-9026-C99D7347A1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4D20D1-4C9E-4940-8A04-7258D9676377}"/>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950976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8AA-6C87-43F1-BB8E-034EB984D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66EB1C-81BA-4065-95F0-CF17987B251F}"/>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4" name="Footer Placeholder 3">
            <a:extLst>
              <a:ext uri="{FF2B5EF4-FFF2-40B4-BE49-F238E27FC236}">
                <a16:creationId xmlns:a16="http://schemas.microsoft.com/office/drawing/2014/main" id="{43464746-F068-4479-B127-63C8D7A00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BF62B0-992B-4A74-BC24-735D27D9FE18}"/>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4309876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9DA42A-83CA-4138-A7B4-79684610A9CA}"/>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3" name="Footer Placeholder 2">
            <a:extLst>
              <a:ext uri="{FF2B5EF4-FFF2-40B4-BE49-F238E27FC236}">
                <a16:creationId xmlns:a16="http://schemas.microsoft.com/office/drawing/2014/main" id="{F33F2607-98FE-4161-9FA8-3887BC8A46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288605-514C-4E8B-96DA-93E891F97CC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4509413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698F-223E-45A0-928E-E20D8FBA0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70057-EF07-47F5-8F13-4239070D3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8B51D9-D9E6-418E-BE41-A6AC760C7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F2E87-49C8-4BD1-80C7-6E1A5E0442E0}"/>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6" name="Footer Placeholder 5">
            <a:extLst>
              <a:ext uri="{FF2B5EF4-FFF2-40B4-BE49-F238E27FC236}">
                <a16:creationId xmlns:a16="http://schemas.microsoft.com/office/drawing/2014/main" id="{1A24E7B5-6319-47BD-8C91-870B65CE9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E5D806-AC2D-42E8-86FC-5B910CB6D68B}"/>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2038885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5895-62A9-44F1-B515-5022F12A6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A7DF8-0E08-4CFB-868F-38774DB388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2D141C-8E71-42CB-A15F-1E5A6028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16A10-DFDD-4B73-89E5-93BB42A055EE}"/>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6" name="Footer Placeholder 5">
            <a:extLst>
              <a:ext uri="{FF2B5EF4-FFF2-40B4-BE49-F238E27FC236}">
                <a16:creationId xmlns:a16="http://schemas.microsoft.com/office/drawing/2014/main" id="{1DBD4FC5-D0E6-4D4B-B20D-9DE22EB4D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DDF0C-2982-4660-A2ED-0D6D8FA23019}"/>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3921641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80BF8-0F82-4785-929C-17B7552855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194E5-E8A6-4D15-B9B0-5301D090A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D354-F5F9-4403-BF83-494DBE588CC4}"/>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13688855-8076-42DE-9D7B-4043EC596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3275E-DBB6-46B0-B0DD-4A32D70E5343}"/>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6104422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6931B-8F7C-4DB9-B1C9-377F790BF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AA39D-07A7-4B72-A88A-167D34B8B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1F682-0EC9-4785-964A-987E4A7B56DC}"/>
              </a:ext>
            </a:extLst>
          </p:cNvPr>
          <p:cNvSpPr>
            <a:spLocks noGrp="1"/>
          </p:cNvSpPr>
          <p:nvPr>
            <p:ph type="dt" sz="half" idx="10"/>
          </p:nvPr>
        </p:nvSpPr>
        <p:spPr/>
        <p:txBody>
          <a:body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7E9AAEF8-2FB2-4F09-B849-462DF7393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DE341-A110-47E7-BBD3-4CECD61207D2}"/>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18680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6528"/>
            <a:ext cx="6667500" cy="301770"/>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20"/>
            <a:ext cx="3182027" cy="543185"/>
          </a:xfrm>
        </p:spPr>
        <p:txBody>
          <a:bodyPr anchor="ctr"/>
          <a:lstStyle>
            <a:lvl1pPr>
              <a:defRPr/>
            </a:lvl1pPr>
          </a:lstStyle>
          <a:p>
            <a:r>
              <a:rPr lang="en-US"/>
              <a:t>Title</a:t>
            </a:r>
          </a:p>
        </p:txBody>
      </p:sp>
    </p:spTree>
    <p:extLst>
      <p:ext uri="{BB962C8B-B14F-4D97-AF65-F5344CB8AC3E}">
        <p14:creationId xmlns:p14="http://schemas.microsoft.com/office/powerpoint/2010/main" val="26768227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390645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58192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2861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2/7/22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87046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584354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064571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613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0860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00024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528920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835752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8028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atin typeface="+mn-lt"/>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08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1pPr>
              <a:defRPr>
                <a:latin typeface="+mn-lt"/>
              </a:defRPr>
            </a:lvl1pPr>
            <a:lvl2pPr>
              <a:defRPr sz="1372">
                <a:latin typeface="+mn-lt"/>
              </a:defRPr>
            </a:lvl2pPr>
            <a:lvl3pPr>
              <a:defRPr sz="1372">
                <a:latin typeface="+mn-lt"/>
              </a:defRPr>
            </a:lvl3pPr>
            <a:lvl4pPr>
              <a:defRPr sz="1372">
                <a:latin typeface="+mn-lt"/>
              </a:defRPr>
            </a:lvl4pPr>
            <a:lvl5pPr>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423218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255539" indent="0">
              <a:buFont typeface="Wingdings" panose="05000000000000000000" pitchFamily="2" charset="2"/>
              <a:buNone/>
              <a:defRPr sz="1372" b="0">
                <a:latin typeface="+mn-lt"/>
              </a:defRPr>
            </a:lvl2pPr>
            <a:lvl3pPr marL="450764" indent="0">
              <a:buFont typeface="Wingdings" panose="05000000000000000000" pitchFamily="2" charset="2"/>
              <a:buNone/>
              <a:tabLst/>
              <a:defRPr sz="1372" b="0">
                <a:latin typeface="+mn-lt"/>
              </a:defRPr>
            </a:lvl3pPr>
            <a:lvl4pPr marL="652337" indent="0">
              <a:buFont typeface="Wingdings" panose="05000000000000000000" pitchFamily="2" charset="2"/>
              <a:buNone/>
              <a:defRPr sz="1372" b="0">
                <a:latin typeface="+mn-lt"/>
              </a:defRPr>
            </a:lvl4pPr>
            <a:lvl5pPr marL="853911" indent="0">
              <a:buFont typeface="Wingdings" panose="05000000000000000000" pitchFamily="2" charset="2"/>
              <a:buNone/>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255539" indent="0">
              <a:buFont typeface="Wingdings" panose="05000000000000000000" pitchFamily="2" charset="2"/>
              <a:buNone/>
              <a:defRPr sz="1372" b="0">
                <a:latin typeface="+mn-lt"/>
              </a:defRPr>
            </a:lvl2pPr>
            <a:lvl3pPr marL="450764" indent="0">
              <a:buFont typeface="Wingdings" panose="05000000000000000000" pitchFamily="2" charset="2"/>
              <a:buNone/>
              <a:tabLst/>
              <a:defRPr sz="1372" b="0">
                <a:latin typeface="+mn-lt"/>
              </a:defRPr>
            </a:lvl3pPr>
            <a:lvl4pPr marL="652337" indent="0">
              <a:buFont typeface="Wingdings" panose="05000000000000000000" pitchFamily="2" charset="2"/>
              <a:buNone/>
              <a:defRPr sz="1372" b="0">
                <a:latin typeface="+mn-lt"/>
              </a:defRPr>
            </a:lvl4pPr>
            <a:lvl5pPr marL="853911" indent="0">
              <a:buFont typeface="Wingdings" panose="05000000000000000000" pitchFamily="2" charset="2"/>
              <a:buNone/>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292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n-lt"/>
                <a:cs typeface="Segoe UI Semilight" panose="020B0402040204020203" pitchFamily="34" charset="0"/>
              </a:defRPr>
            </a:lvl1pPr>
            <a:lvl2pPr marL="426956" indent="-171417">
              <a:buFont typeface="Wingdings" panose="05000000000000000000" pitchFamily="2" charset="2"/>
              <a:buChar char=""/>
              <a:defRPr sz="1372" b="0">
                <a:latin typeface="+mn-lt"/>
              </a:defRPr>
            </a:lvl2pPr>
            <a:lvl3pPr marL="639640" indent="-188876">
              <a:buFont typeface="Wingdings" panose="05000000000000000000" pitchFamily="2" charset="2"/>
              <a:buChar char=""/>
              <a:tabLst/>
              <a:defRPr sz="1372" b="0">
                <a:latin typeface="+mn-lt"/>
              </a:defRPr>
            </a:lvl3pPr>
            <a:lvl4pPr marL="828516" indent="-176180">
              <a:buFont typeface="Wingdings" panose="05000000000000000000" pitchFamily="2" charset="2"/>
              <a:buChar char=""/>
              <a:defRPr sz="1372" b="0">
                <a:latin typeface="+mn-lt"/>
              </a:defRPr>
            </a:lvl4pPr>
            <a:lvl5pPr marL="1023741" indent="-169830">
              <a:buFont typeface="Wingdings" panose="05000000000000000000" pitchFamily="2" charset="2"/>
              <a:buChar char=""/>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n-lt"/>
                <a:cs typeface="Segoe UI Semilight" panose="020B0402040204020203" pitchFamily="34" charset="0"/>
              </a:defRPr>
            </a:lvl1pPr>
            <a:lvl2pPr marL="426956" indent="-171417">
              <a:buFont typeface="Wingdings" panose="05000000000000000000" pitchFamily="2" charset="2"/>
              <a:buChar char=""/>
              <a:defRPr sz="1372" b="0">
                <a:latin typeface="+mn-lt"/>
              </a:defRPr>
            </a:lvl2pPr>
            <a:lvl3pPr marL="639640" indent="-188876">
              <a:buFont typeface="Wingdings" panose="05000000000000000000" pitchFamily="2" charset="2"/>
              <a:buChar char=""/>
              <a:tabLst/>
              <a:defRPr sz="1372" b="0">
                <a:latin typeface="+mn-lt"/>
              </a:defRPr>
            </a:lvl3pPr>
            <a:lvl4pPr marL="828516" indent="-176180">
              <a:buFont typeface="Wingdings" panose="05000000000000000000" pitchFamily="2" charset="2"/>
              <a:buChar char=""/>
              <a:defRPr sz="1372" b="0">
                <a:latin typeface="+mn-lt"/>
              </a:defRPr>
            </a:lvl4pPr>
            <a:lvl5pPr marL="1023741" indent="-169830">
              <a:buFont typeface="Wingdings" panose="05000000000000000000" pitchFamily="2" charset="2"/>
              <a:buChar char=""/>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66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8033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99960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138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9887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2876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02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87422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6356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3882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446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844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905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1151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853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1929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8295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737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15187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mn-lt"/>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mn-lt"/>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mn-lt"/>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mn-lt"/>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mn-lt"/>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5123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37879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116914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54966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91399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7137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999246466"/>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2/7/22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157937369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6528"/>
            <a:ext cx="6667500" cy="301770"/>
          </a:xfrm>
        </p:spPr>
        <p:txBody>
          <a:bodyPr anchor="ctr"/>
          <a:lstStyle>
            <a:lvl1pPr marL="0" indent="0">
              <a:buNone/>
              <a:defRPr>
                <a:latin typeface="+mn-lt"/>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20"/>
            <a:ext cx="3182027" cy="543185"/>
          </a:xfrm>
        </p:spPr>
        <p:txBody>
          <a:bodyPr anchor="ctr"/>
          <a:lstStyle>
            <a:lvl1pPr>
              <a:defRPr/>
            </a:lvl1pPr>
          </a:lstStyle>
          <a:p>
            <a:r>
              <a:rPr lang="en-US"/>
              <a:t>Title</a:t>
            </a:r>
          </a:p>
        </p:txBody>
      </p:sp>
    </p:spTree>
    <p:extLst>
      <p:ext uri="{BB962C8B-B14F-4D97-AF65-F5344CB8AC3E}">
        <p14:creationId xmlns:p14="http://schemas.microsoft.com/office/powerpoint/2010/main" val="25253189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5264208"/>
            <a:ext cx="12191999" cy="159379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36988" y="637985"/>
            <a:ext cx="4744313" cy="430901"/>
          </a:xfrm>
        </p:spPr>
        <p:txBody>
          <a:bodyPr anchor="ctr" anchorCtr="0"/>
          <a:lstStyle>
            <a:lvl1pPr marL="0" indent="0">
              <a:spcAft>
                <a:spcPts val="1200"/>
              </a:spcAft>
              <a:buNone/>
              <a:defRPr sz="28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36988" y="5676830"/>
            <a:ext cx="3183637" cy="543185"/>
          </a:xfrm>
        </p:spPr>
        <p:txBody>
          <a:bodyPr anchor="ctr"/>
          <a:lstStyle>
            <a:lvl1pPr>
              <a:defRPr>
                <a:solidFill>
                  <a:schemeClr val="bg1"/>
                </a:solidFill>
              </a:defRPr>
            </a:lvl1pPr>
          </a:lstStyle>
          <a:p>
            <a:r>
              <a:rPr lang="en-US"/>
              <a:t>Title</a:t>
            </a:r>
          </a:p>
        </p:txBody>
      </p:sp>
      <p:sp>
        <p:nvSpPr>
          <p:cNvPr id="6" name="Text Placeholder 6">
            <a:extLst>
              <a:ext uri="{FF2B5EF4-FFF2-40B4-BE49-F238E27FC236}">
                <a16:creationId xmlns:a16="http://schemas.microsoft.com/office/drawing/2014/main" id="{E377D530-88BB-43D5-BC34-E8220D66617F}"/>
              </a:ext>
            </a:extLst>
          </p:cNvPr>
          <p:cNvSpPr>
            <a:spLocks noGrp="1"/>
          </p:cNvSpPr>
          <p:nvPr>
            <p:ph type="body" sz="quarter" idx="11"/>
          </p:nvPr>
        </p:nvSpPr>
        <p:spPr>
          <a:xfrm>
            <a:off x="6095999" y="637984"/>
            <a:ext cx="4744313" cy="430901"/>
          </a:xfrm>
        </p:spPr>
        <p:txBody>
          <a:bodyPr anchor="ctr" anchorCtr="0"/>
          <a:lstStyle>
            <a:lvl1pPr marL="0" indent="0">
              <a:spcAft>
                <a:spcPts val="1200"/>
              </a:spcAft>
              <a:buNone/>
              <a:defRPr sz="2800">
                <a:latin typeface="+mn-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692169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917121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32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543185"/>
          </a:xfrm>
        </p:spPr>
        <p:txBody>
          <a:bodyPr/>
          <a:lstStyle/>
          <a:p>
            <a:r>
              <a:rPr lang="en-US"/>
              <a:t>Click to edit Master title style</a:t>
            </a:r>
          </a:p>
        </p:txBody>
      </p:sp>
      <p:sp>
        <p:nvSpPr>
          <p:cNvPr id="3" name="Content Placeholder 2"/>
          <p:cNvSpPr>
            <a:spLocks noGrp="1"/>
          </p:cNvSpPr>
          <p:nvPr>
            <p:ph sz="half" idx="1"/>
          </p:nvPr>
        </p:nvSpPr>
        <p:spPr>
          <a:xfrm>
            <a:off x="1097280" y="1845735"/>
            <a:ext cx="4937760" cy="14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6"/>
            <a:ext cx="4937760" cy="14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DC ARCHITECTURE PLAYBOOK</a:t>
            </a:r>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6887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104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143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9534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17295821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081163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3504045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22672367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34577585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590137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6516032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14904339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4516202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6058599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2379218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2851239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3255559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2508958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97696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05735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266391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0566160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488490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80317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8468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3483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68295298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3485976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742944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61180920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3216555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842517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0319737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3278014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7964020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6741379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828733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40488667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95480393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58132383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126751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9254199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0121762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179641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54498676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3889663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43255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0336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51874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23404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579485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04341962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980324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7797848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1875514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4723524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0440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5893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320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5570068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346687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8077847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9411210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4778828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71002493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612358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50917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1363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86154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22865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5441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8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240874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5829793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612070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0770154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2733362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52305990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2477305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3084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800804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4435739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3175599"/>
            <a:ext cx="4225925" cy="577081"/>
          </a:xfrm>
          <a:noFill/>
        </p:spPr>
        <p:txBody>
          <a:bodyPr wrap="square" lIns="0" tIns="0" rIns="0" bIns="0" anchor="t" anchorCtr="0">
            <a:spAutoFit/>
          </a:bodyPr>
          <a:lstStyle>
            <a:lvl1pPr marL="0">
              <a:defRPr sz="3750" spc="-50" baseline="0">
                <a:solidFill>
                  <a:schemeClr val="tx1"/>
                </a:solidFill>
                <a:latin typeface="+mj-lt"/>
                <a:cs typeface="Segoe UI" panose="020B0502040204020203" pitchFamily="34" charset="0"/>
              </a:defRPr>
            </a:lvl1pPr>
          </a:lstStyle>
          <a:p>
            <a:r>
              <a:rPr lang="en-US"/>
              <a:t>Story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6" name="Text Placeholder 4">
            <a:extLst>
              <a:ext uri="{FF2B5EF4-FFF2-40B4-BE49-F238E27FC236}">
                <a16:creationId xmlns:a16="http://schemas.microsoft.com/office/drawing/2014/main" id="{E155A531-5634-9E47-8117-E45FD9A7C1A2}"/>
              </a:ext>
            </a:extLst>
          </p:cNvPr>
          <p:cNvSpPr>
            <a:spLocks noGrp="1"/>
          </p:cNvSpPr>
          <p:nvPr>
            <p:ph type="body" sz="quarter" idx="14" hasCustomPrompt="1"/>
          </p:nvPr>
        </p:nvSpPr>
        <p:spPr>
          <a:xfrm>
            <a:off x="582043" y="5943600"/>
            <a:ext cx="4164583" cy="179537"/>
          </a:xfrm>
          <a:noFill/>
        </p:spPr>
        <p:txBody>
          <a:bodyPr wrap="square" lIns="0" tIns="0" rIns="0" bIns="0">
            <a:spAutoFit/>
          </a:bodyPr>
          <a:lstStyle>
            <a:lvl1pPr marL="0" indent="0">
              <a:spcBef>
                <a:spcPts val="0"/>
              </a:spcBef>
              <a:buNone/>
              <a:defRPr sz="1167" spc="0" baseline="0">
                <a:solidFill>
                  <a:schemeClr val="tx1"/>
                </a:solidFill>
                <a:latin typeface="+mn-lt"/>
                <a:cs typeface="Segoe UI" panose="020B0502040204020203" pitchFamily="34" charset="0"/>
              </a:defRPr>
            </a:lvl1pPr>
          </a:lstStyle>
          <a:p>
            <a:pPr lvl="0"/>
            <a:fld id="{5F46A6E1-31DD-EC47-A013-2183A48B0C96}" type="datetime3">
              <a:rPr lang="en-US" smtClean="0"/>
              <a:t>1 March 2021</a:t>
            </a:fld>
            <a:endParaRPr lang="en-US"/>
          </a:p>
        </p:txBody>
      </p:sp>
      <p:sp>
        <p:nvSpPr>
          <p:cNvPr id="2" name="TextBox 1">
            <a:extLst>
              <a:ext uri="{FF2B5EF4-FFF2-40B4-BE49-F238E27FC236}">
                <a16:creationId xmlns:a16="http://schemas.microsoft.com/office/drawing/2014/main" id="{75A8BC57-D6AF-1546-A2E5-B7849B888743}"/>
              </a:ext>
            </a:extLst>
          </p:cNvPr>
          <p:cNvSpPr txBox="1"/>
          <p:nvPr userDrawn="1"/>
        </p:nvSpPr>
        <p:spPr>
          <a:xfrm>
            <a:off x="12854609" y="1540565"/>
            <a:ext cx="65" cy="256545"/>
          </a:xfrm>
          <a:prstGeom prst="rect">
            <a:avLst/>
          </a:prstGeom>
          <a:noFill/>
        </p:spPr>
        <p:txBody>
          <a:bodyPr wrap="none" lIns="0" tIns="0" rIns="0" bIns="0" rtlCol="0">
            <a:spAutoFit/>
          </a:bodyPr>
          <a:lstStyle/>
          <a:p>
            <a:pPr algn="l"/>
            <a:endParaRPr lang="en-US" sz="1667" err="1"/>
          </a:p>
        </p:txBody>
      </p:sp>
      <p:sp>
        <p:nvSpPr>
          <p:cNvPr id="5" name="TextBox 4">
            <a:extLst>
              <a:ext uri="{FF2B5EF4-FFF2-40B4-BE49-F238E27FC236}">
                <a16:creationId xmlns:a16="http://schemas.microsoft.com/office/drawing/2014/main" id="{07A2067C-5333-4C44-9D35-7F5543A1AD03}"/>
              </a:ext>
            </a:extLst>
          </p:cNvPr>
          <p:cNvSpPr txBox="1"/>
          <p:nvPr userDrawn="1"/>
        </p:nvSpPr>
        <p:spPr>
          <a:xfrm>
            <a:off x="12523305" y="3710609"/>
            <a:ext cx="65" cy="256545"/>
          </a:xfrm>
          <a:prstGeom prst="rect">
            <a:avLst/>
          </a:prstGeom>
          <a:noFill/>
        </p:spPr>
        <p:txBody>
          <a:bodyPr wrap="none" lIns="0" tIns="0" rIns="0" bIns="0" rtlCol="0">
            <a:spAutoFit/>
          </a:bodyPr>
          <a:lstStyle/>
          <a:p>
            <a:pPr algn="l"/>
            <a:endParaRPr lang="en-US" sz="1667" err="1"/>
          </a:p>
        </p:txBody>
      </p:sp>
      <p:sp>
        <p:nvSpPr>
          <p:cNvPr id="8" name="Text Placeholder 7">
            <a:extLst>
              <a:ext uri="{FF2B5EF4-FFF2-40B4-BE49-F238E27FC236}">
                <a16:creationId xmlns:a16="http://schemas.microsoft.com/office/drawing/2014/main" id="{9AFBA493-FD2F-2143-A0E7-225D235FDD5E}"/>
              </a:ext>
            </a:extLst>
          </p:cNvPr>
          <p:cNvSpPr>
            <a:spLocks noGrp="1"/>
          </p:cNvSpPr>
          <p:nvPr>
            <p:ph type="body" sz="quarter" idx="15" hasCustomPrompt="1"/>
          </p:nvPr>
        </p:nvSpPr>
        <p:spPr>
          <a:xfrm>
            <a:off x="573968" y="3907896"/>
            <a:ext cx="4226718" cy="256481"/>
          </a:xfrm>
        </p:spPr>
        <p:txBody>
          <a:bodyPr/>
          <a:lstStyle>
            <a:lvl1pPr marL="0">
              <a:defRPr sz="1667"/>
            </a:lvl1pPr>
          </a:lstStyle>
          <a:p>
            <a:pPr lvl="0"/>
            <a:r>
              <a:rPr lang="en-US"/>
              <a:t>Click to add subtitle</a:t>
            </a:r>
          </a:p>
        </p:txBody>
      </p:sp>
    </p:spTree>
    <p:extLst>
      <p:ext uri="{BB962C8B-B14F-4D97-AF65-F5344CB8AC3E}">
        <p14:creationId xmlns:p14="http://schemas.microsoft.com/office/powerpoint/2010/main" val="303778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5ACBF0"/>
          </p15:clr>
        </p15:guide>
        <p15:guide id="2" orient="horz" pos="2995">
          <p15:clr>
            <a:srgbClr val="5ACBF0"/>
          </p15:clr>
        </p15:guide>
        <p15:guide id="3" pos="7358">
          <p15:clr>
            <a:srgbClr val="5ACBF0"/>
          </p15:clr>
        </p15:guide>
        <p15:guide id="4" orient="horz" pos="2592">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0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5777958E-3831-8240-9681-DA00E636E3E8}"/>
              </a:ext>
            </a:extLst>
          </p:cNvPr>
          <p:cNvSpPr>
            <a:spLocks noGrp="1"/>
          </p:cNvSpPr>
          <p:nvPr>
            <p:ph type="body" sz="quarter" idx="10"/>
          </p:nvPr>
        </p:nvSpPr>
        <p:spPr>
          <a:xfrm>
            <a:off x="310804" y="528870"/>
            <a:ext cx="2638418" cy="1231107"/>
          </a:xfrm>
        </p:spPr>
        <p:txBody>
          <a:bodyPr/>
          <a:lstStyle>
            <a:lvl1pPr marL="0">
              <a:spcBef>
                <a:spcPts val="0"/>
              </a:spcBef>
              <a:spcAft>
                <a:spcPts val="500"/>
              </a:spcAft>
              <a:defRPr sz="2667">
                <a:solidFill>
                  <a:schemeClr val="bg1"/>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47" name="Text Placeholder 7">
            <a:extLst>
              <a:ext uri="{FF2B5EF4-FFF2-40B4-BE49-F238E27FC236}">
                <a16:creationId xmlns:a16="http://schemas.microsoft.com/office/drawing/2014/main" id="{22E499BD-C924-BF4A-9B56-28B2374A9B0B}"/>
              </a:ext>
            </a:extLst>
          </p:cNvPr>
          <p:cNvSpPr>
            <a:spLocks noGrp="1"/>
          </p:cNvSpPr>
          <p:nvPr>
            <p:ph type="body" sz="quarter" idx="11"/>
          </p:nvPr>
        </p:nvSpPr>
        <p:spPr>
          <a:xfrm>
            <a:off x="319558" y="2023378"/>
            <a:ext cx="2516776" cy="615400"/>
          </a:xfrm>
        </p:spPr>
        <p:txBody>
          <a:bodyPr/>
          <a:lstStyle>
            <a:lvl1pPr marL="0">
              <a:defRPr>
                <a:solidFill>
                  <a:schemeClr val="bg1"/>
                </a:solidFill>
              </a:defRPr>
            </a:lvl1pPr>
          </a:lstStyle>
          <a:p>
            <a:pPr lvl="0"/>
            <a:r>
              <a:rPr lang="en-US"/>
              <a:t>Click to edit Master text styles</a:t>
            </a:r>
          </a:p>
        </p:txBody>
      </p:sp>
      <p:sp>
        <p:nvSpPr>
          <p:cNvPr id="49" name="Text Placeholder 9">
            <a:extLst>
              <a:ext uri="{FF2B5EF4-FFF2-40B4-BE49-F238E27FC236}">
                <a16:creationId xmlns:a16="http://schemas.microsoft.com/office/drawing/2014/main" id="{FA4B2435-79DF-0040-AAC7-C7A26632F2C4}"/>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419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4191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F0210324-B16E-824E-AA25-819C17AF6560}"/>
              </a:ext>
            </a:extLst>
          </p:cNvPr>
          <p:cNvSpPr>
            <a:spLocks noGrp="1"/>
          </p:cNvSpPr>
          <p:nvPr>
            <p:ph type="body" sz="quarter" idx="10" hasCustomPrompt="1"/>
          </p:nvPr>
        </p:nvSpPr>
        <p:spPr>
          <a:xfrm>
            <a:off x="310804" y="528871"/>
            <a:ext cx="3851973" cy="410369"/>
          </a:xfrm>
        </p:spPr>
        <p:txBody>
          <a:bodyPr/>
          <a:lstStyle>
            <a:lvl1pPr marL="0">
              <a:spcBef>
                <a:spcPts val="0"/>
              </a:spcBef>
              <a:spcAft>
                <a:spcPts val="500"/>
              </a:spcAft>
              <a:defRPr sz="2667">
                <a:solidFill>
                  <a:schemeClr val="bg1"/>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text styles</a:t>
            </a:r>
          </a:p>
        </p:txBody>
      </p:sp>
      <p:sp>
        <p:nvSpPr>
          <p:cNvPr id="47" name="Text Placeholder 7">
            <a:extLst>
              <a:ext uri="{FF2B5EF4-FFF2-40B4-BE49-F238E27FC236}">
                <a16:creationId xmlns:a16="http://schemas.microsoft.com/office/drawing/2014/main" id="{364C6B72-722E-9A4B-8D92-22A33B51A4F4}"/>
              </a:ext>
            </a:extLst>
          </p:cNvPr>
          <p:cNvSpPr>
            <a:spLocks noGrp="1"/>
          </p:cNvSpPr>
          <p:nvPr>
            <p:ph type="body" sz="quarter" idx="11"/>
          </p:nvPr>
        </p:nvSpPr>
        <p:spPr>
          <a:xfrm>
            <a:off x="319558" y="1021488"/>
            <a:ext cx="3814998" cy="307777"/>
          </a:xfrm>
        </p:spPr>
        <p:txBody>
          <a:bodyPr/>
          <a:lstStyle>
            <a:lvl1pPr marL="0">
              <a:defRPr>
                <a:solidFill>
                  <a:schemeClr val="bg1"/>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316905E9-081D-2B4F-AD0B-801E5583D937}"/>
              </a:ext>
            </a:extLst>
          </p:cNvPr>
          <p:cNvSpPr>
            <a:spLocks noGrp="1"/>
          </p:cNvSpPr>
          <p:nvPr>
            <p:ph type="body" sz="quarter" idx="12"/>
          </p:nvPr>
        </p:nvSpPr>
        <p:spPr>
          <a:xfrm>
            <a:off x="366449" y="2258366"/>
            <a:ext cx="3669329"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72EFA6D3-59CF-5445-BD31-3A3AC290A6F8}"/>
              </a:ext>
            </a:extLst>
          </p:cNvPr>
          <p:cNvSpPr>
            <a:spLocks noGrp="1"/>
          </p:cNvSpPr>
          <p:nvPr>
            <p:ph type="body" sz="quarter" idx="13"/>
          </p:nvPr>
        </p:nvSpPr>
        <p:spPr>
          <a:xfrm>
            <a:off x="492477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5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664956B1-D36E-B34C-A0EE-AF26C9AF9E6B}"/>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08FD7A1A-A1F3-EC40-97F8-AD7E851A46BD}"/>
              </a:ext>
            </a:extLst>
          </p:cNvPr>
          <p:cNvSpPr>
            <a:spLocks noGrp="1"/>
          </p:cNvSpPr>
          <p:nvPr>
            <p:ph type="body" sz="quarter" idx="10"/>
          </p:nvPr>
        </p:nvSpPr>
        <p:spPr>
          <a:xfrm>
            <a:off x="310804" y="528871"/>
            <a:ext cx="8334965" cy="410369"/>
          </a:xfrm>
        </p:spPr>
        <p:txBody>
          <a:bodyPr/>
          <a:lstStyle>
            <a:lvl1pPr marL="0">
              <a:spcBef>
                <a:spcPts val="0"/>
              </a:spcBef>
              <a:spcAft>
                <a:spcPts val="500"/>
              </a:spcAft>
              <a:defRPr sz="2667">
                <a:solidFill>
                  <a:schemeClr val="bg1"/>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47" name="Text Placeholder 7">
            <a:extLst>
              <a:ext uri="{FF2B5EF4-FFF2-40B4-BE49-F238E27FC236}">
                <a16:creationId xmlns:a16="http://schemas.microsoft.com/office/drawing/2014/main" id="{EBBAF0CF-90E2-DD43-940E-ABEF413651B0}"/>
              </a:ext>
            </a:extLst>
          </p:cNvPr>
          <p:cNvSpPr>
            <a:spLocks noGrp="1"/>
          </p:cNvSpPr>
          <p:nvPr>
            <p:ph type="body" sz="quarter" idx="11"/>
          </p:nvPr>
        </p:nvSpPr>
        <p:spPr>
          <a:xfrm>
            <a:off x="319558" y="1021489"/>
            <a:ext cx="4198600" cy="307777"/>
          </a:xfrm>
        </p:spPr>
        <p:txBody>
          <a:bodyPr/>
          <a:lstStyle>
            <a:lvl1pPr marL="0">
              <a:defRPr>
                <a:solidFill>
                  <a:schemeClr val="bg1"/>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5112417C-1BAB-B640-B433-109C92FBAC39}"/>
              </a:ext>
            </a:extLst>
          </p:cNvPr>
          <p:cNvSpPr>
            <a:spLocks noGrp="1"/>
          </p:cNvSpPr>
          <p:nvPr>
            <p:ph type="body" sz="quarter" idx="12"/>
          </p:nvPr>
        </p:nvSpPr>
        <p:spPr>
          <a:xfrm>
            <a:off x="366448" y="2258366"/>
            <a:ext cx="4139700"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537E1593-588A-C04F-936F-857EF69E38D3}"/>
              </a:ext>
            </a:extLst>
          </p:cNvPr>
          <p:cNvSpPr>
            <a:spLocks noGrp="1"/>
          </p:cNvSpPr>
          <p:nvPr>
            <p:ph type="body" sz="quarter" idx="13"/>
          </p:nvPr>
        </p:nvSpPr>
        <p:spPr>
          <a:xfrm>
            <a:off x="6985000"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147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7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1605642"/>
            <a:ext cx="12192000" cy="52523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0D084F5A-F52E-804B-9C67-126FE7A7A673}"/>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B5F85C2C-A362-B84E-9AC2-756B799B81C3}"/>
              </a:ext>
            </a:extLst>
          </p:cNvPr>
          <p:cNvSpPr>
            <a:spLocks noGrp="1"/>
          </p:cNvSpPr>
          <p:nvPr>
            <p:ph type="body" sz="quarter" idx="10"/>
          </p:nvPr>
        </p:nvSpPr>
        <p:spPr>
          <a:xfrm>
            <a:off x="310804" y="528871"/>
            <a:ext cx="8334965" cy="410369"/>
          </a:xfrm>
        </p:spPr>
        <p:txBody>
          <a:bodyPr/>
          <a:lstStyle>
            <a:lvl1pPr marL="0">
              <a:spcBef>
                <a:spcPts val="0"/>
              </a:spcBef>
              <a:spcAft>
                <a:spcPts val="500"/>
              </a:spcAft>
              <a:defRPr sz="2667">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26" name="Text Placeholder 7">
            <a:extLst>
              <a:ext uri="{FF2B5EF4-FFF2-40B4-BE49-F238E27FC236}">
                <a16:creationId xmlns:a16="http://schemas.microsoft.com/office/drawing/2014/main" id="{66B2D4C2-22C6-BF4D-B066-7D5153E3393F}"/>
              </a:ext>
            </a:extLst>
          </p:cNvPr>
          <p:cNvSpPr>
            <a:spLocks noGrp="1"/>
          </p:cNvSpPr>
          <p:nvPr>
            <p:ph type="body" sz="quarter" idx="11"/>
          </p:nvPr>
        </p:nvSpPr>
        <p:spPr>
          <a:xfrm>
            <a:off x="319558" y="1021489"/>
            <a:ext cx="4198600" cy="307777"/>
          </a:xfrm>
        </p:spPr>
        <p:txBody>
          <a:bodyPr/>
          <a:lstStyle>
            <a:lvl1pPr marL="0">
              <a:defRPr/>
            </a:lvl1pPr>
          </a:lstStyle>
          <a:p>
            <a:pPr lvl="0"/>
            <a:r>
              <a:rPr lang="en-US"/>
              <a:t>Click to edit Master text styles</a:t>
            </a:r>
          </a:p>
        </p:txBody>
      </p:sp>
      <p:sp>
        <p:nvSpPr>
          <p:cNvPr id="27" name="Text Placeholder 9">
            <a:extLst>
              <a:ext uri="{FF2B5EF4-FFF2-40B4-BE49-F238E27FC236}">
                <a16:creationId xmlns:a16="http://schemas.microsoft.com/office/drawing/2014/main" id="{05977BE6-29B8-1647-867B-7E8B9C3338F5}"/>
              </a:ext>
            </a:extLst>
          </p:cNvPr>
          <p:cNvSpPr>
            <a:spLocks noGrp="1"/>
          </p:cNvSpPr>
          <p:nvPr>
            <p:ph type="body" sz="quarter" idx="12"/>
          </p:nvPr>
        </p:nvSpPr>
        <p:spPr>
          <a:xfrm>
            <a:off x="366448" y="2258366"/>
            <a:ext cx="4139700"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99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9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F6ADB2F-D00F-1845-93DE-CD9894ED70F2}"/>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32F1F299-9103-194F-8156-D257284CA509}"/>
              </a:ext>
            </a:extLst>
          </p:cNvPr>
          <p:cNvSpPr>
            <a:spLocks noGrp="1"/>
          </p:cNvSpPr>
          <p:nvPr>
            <p:ph type="body" sz="quarter" idx="10"/>
          </p:nvPr>
        </p:nvSpPr>
        <p:spPr>
          <a:xfrm>
            <a:off x="310804" y="528870"/>
            <a:ext cx="2638418" cy="1231107"/>
          </a:xfrm>
        </p:spPr>
        <p:txBody>
          <a:bodyPr/>
          <a:lstStyle>
            <a:lvl1pPr marL="0">
              <a:spcBef>
                <a:spcPts val="0"/>
              </a:spcBef>
              <a:spcAft>
                <a:spcPts val="500"/>
              </a:spcAft>
              <a:defRPr sz="2667">
                <a:solidFill>
                  <a:srgbClr val="000000"/>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26" name="Text Placeholder 7">
            <a:extLst>
              <a:ext uri="{FF2B5EF4-FFF2-40B4-BE49-F238E27FC236}">
                <a16:creationId xmlns:a16="http://schemas.microsoft.com/office/drawing/2014/main" id="{11E15667-685F-EC4C-8D91-B285A0D44963}"/>
              </a:ext>
            </a:extLst>
          </p:cNvPr>
          <p:cNvSpPr>
            <a:spLocks noGrp="1"/>
          </p:cNvSpPr>
          <p:nvPr>
            <p:ph type="body" sz="quarter" idx="11"/>
          </p:nvPr>
        </p:nvSpPr>
        <p:spPr>
          <a:xfrm>
            <a:off x="319558" y="2023378"/>
            <a:ext cx="2516776" cy="615400"/>
          </a:xfrm>
        </p:spPr>
        <p:txBody>
          <a:bodyPr/>
          <a:lstStyle>
            <a:lvl1pPr marL="0">
              <a:defRPr>
                <a:solidFill>
                  <a:srgbClr val="000000"/>
                </a:solidFill>
              </a:defRPr>
            </a:lvl1pPr>
          </a:lstStyle>
          <a:p>
            <a:pPr lvl="0"/>
            <a:r>
              <a:rPr lang="en-US"/>
              <a:t>Click to edit Master text styles</a:t>
            </a:r>
          </a:p>
        </p:txBody>
      </p:sp>
      <p:sp>
        <p:nvSpPr>
          <p:cNvPr id="27" name="Text Placeholder 9">
            <a:extLst>
              <a:ext uri="{FF2B5EF4-FFF2-40B4-BE49-F238E27FC236}">
                <a16:creationId xmlns:a16="http://schemas.microsoft.com/office/drawing/2014/main" id="{BD934836-8344-1F47-BB35-9997C1A32B63}"/>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77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4191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F6ADB2F-D00F-1845-93DE-CD9894ED70F2}"/>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6A3D184E-4761-944C-A7AF-C879EF40EEDD}"/>
              </a:ext>
            </a:extLst>
          </p:cNvPr>
          <p:cNvSpPr>
            <a:spLocks noGrp="1"/>
          </p:cNvSpPr>
          <p:nvPr>
            <p:ph type="body" sz="quarter" idx="10" hasCustomPrompt="1"/>
          </p:nvPr>
        </p:nvSpPr>
        <p:spPr>
          <a:xfrm>
            <a:off x="310804" y="528871"/>
            <a:ext cx="3851973" cy="410369"/>
          </a:xfrm>
        </p:spPr>
        <p:txBody>
          <a:bodyPr/>
          <a:lstStyle>
            <a:lvl1pPr marL="0">
              <a:spcBef>
                <a:spcPts val="0"/>
              </a:spcBef>
              <a:spcAft>
                <a:spcPts val="500"/>
              </a:spcAft>
              <a:defRPr sz="2667">
                <a:solidFill>
                  <a:srgbClr val="000000"/>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text styles</a:t>
            </a:r>
          </a:p>
        </p:txBody>
      </p:sp>
      <p:sp>
        <p:nvSpPr>
          <p:cNvPr id="47" name="Text Placeholder 7">
            <a:extLst>
              <a:ext uri="{FF2B5EF4-FFF2-40B4-BE49-F238E27FC236}">
                <a16:creationId xmlns:a16="http://schemas.microsoft.com/office/drawing/2014/main" id="{590CB9A0-5453-E242-BFC8-20F3C959E51C}"/>
              </a:ext>
            </a:extLst>
          </p:cNvPr>
          <p:cNvSpPr>
            <a:spLocks noGrp="1"/>
          </p:cNvSpPr>
          <p:nvPr>
            <p:ph type="body" sz="quarter" idx="11"/>
          </p:nvPr>
        </p:nvSpPr>
        <p:spPr>
          <a:xfrm>
            <a:off x="319558" y="1021488"/>
            <a:ext cx="3814998" cy="307777"/>
          </a:xfrm>
        </p:spPr>
        <p:txBody>
          <a:bodyPr/>
          <a:lstStyle>
            <a:lvl1pPr marL="0">
              <a:defRPr>
                <a:solidFill>
                  <a:srgbClr val="000000"/>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CCFCC705-A889-3746-A8A1-8AD5DB8C5BD4}"/>
              </a:ext>
            </a:extLst>
          </p:cNvPr>
          <p:cNvSpPr>
            <a:spLocks noGrp="1"/>
          </p:cNvSpPr>
          <p:nvPr>
            <p:ph type="body" sz="quarter" idx="12"/>
          </p:nvPr>
        </p:nvSpPr>
        <p:spPr>
          <a:xfrm>
            <a:off x="366449" y="2258366"/>
            <a:ext cx="3669329"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13520EBA-8C86-6F4B-8DC8-68E47FFD7185}"/>
              </a:ext>
            </a:extLst>
          </p:cNvPr>
          <p:cNvSpPr>
            <a:spLocks noGrp="1"/>
          </p:cNvSpPr>
          <p:nvPr>
            <p:ph type="body" sz="quarter" idx="13"/>
          </p:nvPr>
        </p:nvSpPr>
        <p:spPr>
          <a:xfrm>
            <a:off x="492477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60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6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D895B04-CB89-F548-A175-9E4373E0D8AE}"/>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7EBC8CBB-6A8A-B74A-A364-6CE9D3FE28A1}"/>
              </a:ext>
            </a:extLst>
          </p:cNvPr>
          <p:cNvSpPr>
            <a:spLocks noGrp="1"/>
          </p:cNvSpPr>
          <p:nvPr>
            <p:ph type="body" sz="quarter" idx="10"/>
          </p:nvPr>
        </p:nvSpPr>
        <p:spPr>
          <a:xfrm>
            <a:off x="310804" y="528871"/>
            <a:ext cx="8334965" cy="410369"/>
          </a:xfrm>
        </p:spPr>
        <p:txBody>
          <a:bodyPr/>
          <a:lstStyle>
            <a:lvl1pPr marL="0">
              <a:spcBef>
                <a:spcPts val="0"/>
              </a:spcBef>
              <a:spcAft>
                <a:spcPts val="500"/>
              </a:spcAft>
              <a:defRPr sz="2667">
                <a:solidFill>
                  <a:srgbClr val="000000"/>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47" name="Text Placeholder 7">
            <a:extLst>
              <a:ext uri="{FF2B5EF4-FFF2-40B4-BE49-F238E27FC236}">
                <a16:creationId xmlns:a16="http://schemas.microsoft.com/office/drawing/2014/main" id="{55F41F77-E99E-EF44-A42E-8B9D69C40642}"/>
              </a:ext>
            </a:extLst>
          </p:cNvPr>
          <p:cNvSpPr>
            <a:spLocks noGrp="1"/>
          </p:cNvSpPr>
          <p:nvPr>
            <p:ph type="body" sz="quarter" idx="11"/>
          </p:nvPr>
        </p:nvSpPr>
        <p:spPr>
          <a:xfrm>
            <a:off x="319558" y="1021489"/>
            <a:ext cx="4198600" cy="307777"/>
          </a:xfrm>
        </p:spPr>
        <p:txBody>
          <a:bodyPr/>
          <a:lstStyle>
            <a:lvl1pPr marL="0">
              <a:defRPr>
                <a:solidFill>
                  <a:srgbClr val="000000"/>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F5BD2DCE-421D-CA49-92A6-FDF585EA3BE5}"/>
              </a:ext>
            </a:extLst>
          </p:cNvPr>
          <p:cNvSpPr>
            <a:spLocks noGrp="1"/>
          </p:cNvSpPr>
          <p:nvPr>
            <p:ph type="body" sz="quarter" idx="12"/>
          </p:nvPr>
        </p:nvSpPr>
        <p:spPr>
          <a:xfrm>
            <a:off x="36644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77CBB211-51B3-524E-A1E6-8D84D141C2A7}"/>
              </a:ext>
            </a:extLst>
          </p:cNvPr>
          <p:cNvSpPr>
            <a:spLocks noGrp="1"/>
          </p:cNvSpPr>
          <p:nvPr>
            <p:ph type="body" sz="quarter" idx="13"/>
          </p:nvPr>
        </p:nvSpPr>
        <p:spPr>
          <a:xfrm>
            <a:off x="6985000"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17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1605642"/>
            <a:ext cx="12192000" cy="52523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8991546A-A555-1940-BD43-5D65FDC7273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5" name="Text Placeholder 2">
            <a:extLst>
              <a:ext uri="{FF2B5EF4-FFF2-40B4-BE49-F238E27FC236}">
                <a16:creationId xmlns:a16="http://schemas.microsoft.com/office/drawing/2014/main" id="{555A3763-3E76-E740-805A-7062C2581055}"/>
              </a:ext>
            </a:extLst>
          </p:cNvPr>
          <p:cNvSpPr>
            <a:spLocks noGrp="1"/>
          </p:cNvSpPr>
          <p:nvPr>
            <p:ph type="body" sz="quarter" idx="10"/>
          </p:nvPr>
        </p:nvSpPr>
        <p:spPr>
          <a:xfrm>
            <a:off x="310804" y="528871"/>
            <a:ext cx="8334965" cy="410369"/>
          </a:xfrm>
        </p:spPr>
        <p:txBody>
          <a:bodyPr/>
          <a:lstStyle>
            <a:lvl1pPr marL="0" indent="0">
              <a:spcBef>
                <a:spcPts val="0"/>
              </a:spcBef>
              <a:spcAft>
                <a:spcPts val="0"/>
              </a:spcAft>
              <a:defRPr sz="2667">
                <a:solidFill>
                  <a:srgbClr val="000000"/>
                </a:solidFill>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26" name="Text Placeholder 7">
            <a:extLst>
              <a:ext uri="{FF2B5EF4-FFF2-40B4-BE49-F238E27FC236}">
                <a16:creationId xmlns:a16="http://schemas.microsoft.com/office/drawing/2014/main" id="{C1AD3C85-20F0-F440-A009-590318259963}"/>
              </a:ext>
            </a:extLst>
          </p:cNvPr>
          <p:cNvSpPr>
            <a:spLocks noGrp="1"/>
          </p:cNvSpPr>
          <p:nvPr>
            <p:ph type="body" sz="quarter" idx="11"/>
          </p:nvPr>
        </p:nvSpPr>
        <p:spPr>
          <a:xfrm>
            <a:off x="319558" y="1021489"/>
            <a:ext cx="4198600" cy="307777"/>
          </a:xfrm>
        </p:spPr>
        <p:txBody>
          <a:bodyPr/>
          <a:lstStyle>
            <a:lvl1pPr marL="0" indent="0">
              <a:spcBef>
                <a:spcPts val="0"/>
              </a:spcBef>
              <a:spcAft>
                <a:spcPts val="0"/>
              </a:spcAft>
              <a:defRPr>
                <a:solidFill>
                  <a:srgbClr val="000000"/>
                </a:solidFill>
              </a:defRPr>
            </a:lvl1pPr>
          </a:lstStyle>
          <a:p>
            <a:pPr lvl="0"/>
            <a:r>
              <a:rPr lang="en-US"/>
              <a:t>Click to edit Master text styles</a:t>
            </a:r>
          </a:p>
        </p:txBody>
      </p:sp>
      <p:sp>
        <p:nvSpPr>
          <p:cNvPr id="27" name="Text Placeholder 9">
            <a:extLst>
              <a:ext uri="{FF2B5EF4-FFF2-40B4-BE49-F238E27FC236}">
                <a16:creationId xmlns:a16="http://schemas.microsoft.com/office/drawing/2014/main" id="{B06A0242-15F9-AE41-8B3C-B29C0E5B280F}"/>
              </a:ext>
            </a:extLst>
          </p:cNvPr>
          <p:cNvSpPr>
            <a:spLocks noGrp="1"/>
          </p:cNvSpPr>
          <p:nvPr>
            <p:ph type="body" sz="quarter" idx="12"/>
          </p:nvPr>
        </p:nvSpPr>
        <p:spPr>
          <a:xfrm>
            <a:off x="366448" y="2258366"/>
            <a:ext cx="4139700" cy="1025922"/>
          </a:xfrm>
        </p:spPr>
        <p:txBody>
          <a:bodyPr/>
          <a:lstStyle>
            <a:lvl1pPr marL="0" indent="0">
              <a:spcBef>
                <a:spcPts val="0"/>
              </a:spcBef>
              <a:spcAft>
                <a:spcPts val="0"/>
              </a:spcAft>
              <a:defRPr>
                <a:solidFill>
                  <a:srgbClr val="000000"/>
                </a:solidFill>
              </a:defRPr>
            </a:lvl1pPr>
            <a:lvl2pPr marL="0" indent="0">
              <a:spcBef>
                <a:spcPts val="0"/>
              </a:spcBef>
              <a:spcAft>
                <a:spcPts val="0"/>
              </a:spcAft>
              <a:defRPr>
                <a:solidFill>
                  <a:srgbClr val="000000"/>
                </a:solidFill>
              </a:defRPr>
            </a:lvl2pPr>
            <a:lvl3pPr marL="0" indent="0">
              <a:spcBef>
                <a:spcPts val="0"/>
              </a:spcBef>
              <a:spcAft>
                <a:spcPts val="0"/>
              </a:spcAft>
              <a:defRPr>
                <a:solidFill>
                  <a:srgbClr val="000000"/>
                </a:solidFill>
              </a:defRPr>
            </a:lvl3pPr>
            <a:lvl4pPr marL="0" indent="0">
              <a:spcBef>
                <a:spcPts val="0"/>
              </a:spcBef>
              <a:spcAft>
                <a:spcPts val="0"/>
              </a:spcAft>
              <a:defRPr>
                <a:solidFill>
                  <a:srgbClr val="000000"/>
                </a:solidFill>
              </a:defRPr>
            </a:lvl4pPr>
            <a:lvl5pPr marL="0" indent="0">
              <a:spcBef>
                <a:spcPts val="0"/>
              </a:spcBef>
              <a:spcAft>
                <a:spcPts val="0"/>
              </a:spcAf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88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2_End Slide Color Bkg">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DED0AF-295D-5F41-A459-6BA129C99FF5}"/>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 name="Text Placeholder 2">
            <a:extLst>
              <a:ext uri="{FF2B5EF4-FFF2-40B4-BE49-F238E27FC236}">
                <a16:creationId xmlns:a16="http://schemas.microsoft.com/office/drawing/2014/main" id="{A71B4E90-46F3-C841-9B70-F0A12F0CBDB8}"/>
              </a:ext>
            </a:extLst>
          </p:cNvPr>
          <p:cNvSpPr>
            <a:spLocks noGrp="1"/>
          </p:cNvSpPr>
          <p:nvPr>
            <p:ph type="body" sz="quarter" idx="10"/>
          </p:nvPr>
        </p:nvSpPr>
        <p:spPr>
          <a:xfrm>
            <a:off x="310804" y="361230"/>
            <a:ext cx="8334965" cy="512961"/>
          </a:xfrm>
        </p:spPr>
        <p:txBody>
          <a:bodyPr/>
          <a:lstStyle>
            <a:lvl1pPr marL="0" indent="0">
              <a:spcBef>
                <a:spcPts val="0"/>
              </a:spcBef>
              <a:spcAft>
                <a:spcPts val="500"/>
              </a:spcAft>
              <a:defRPr sz="3333">
                <a:latin typeface="+mj-lt"/>
              </a:defRPr>
            </a:lvl1pPr>
            <a:lvl2pPr>
              <a:spcBef>
                <a:spcPts val="0"/>
              </a:spcBef>
              <a:spcAft>
                <a:spcPts val="500"/>
              </a:spcAft>
              <a:defRPr sz="2000">
                <a:latin typeface="+mn-lt"/>
              </a:defRPr>
            </a:lvl2pPr>
            <a:lvl3pPr>
              <a:spcBef>
                <a:spcPts val="0"/>
              </a:spcBef>
              <a:spcAft>
                <a:spcPts val="500"/>
              </a:spcAft>
              <a:defRPr sz="1667">
                <a:latin typeface="+mj-lt"/>
              </a:defRPr>
            </a:lvl3pPr>
            <a:lvl4pPr>
              <a:spcBef>
                <a:spcPts val="0"/>
              </a:spcBef>
              <a:spcAft>
                <a:spcPts val="500"/>
              </a:spcAft>
              <a:defRPr sz="1333"/>
            </a:lvl4pPr>
            <a:lvl5pPr>
              <a:spcBef>
                <a:spcPts val="0"/>
              </a:spcBef>
              <a:spcAft>
                <a:spcPts val="500"/>
              </a:spcAft>
              <a:defRPr sz="1000"/>
            </a:lvl5pPr>
          </a:lstStyle>
          <a:p>
            <a:pPr lvl="0"/>
            <a:r>
              <a:rPr lang="en-US"/>
              <a:t>Click to edit Master text styles</a:t>
            </a:r>
          </a:p>
        </p:txBody>
      </p:sp>
      <p:sp>
        <p:nvSpPr>
          <p:cNvPr id="8" name="Text Placeholder 7">
            <a:extLst>
              <a:ext uri="{FF2B5EF4-FFF2-40B4-BE49-F238E27FC236}">
                <a16:creationId xmlns:a16="http://schemas.microsoft.com/office/drawing/2014/main" id="{B0FB7DBC-A63D-8541-9FC0-1972ADEFC578}"/>
              </a:ext>
            </a:extLst>
          </p:cNvPr>
          <p:cNvSpPr>
            <a:spLocks noGrp="1"/>
          </p:cNvSpPr>
          <p:nvPr>
            <p:ph type="body" sz="quarter" idx="11"/>
          </p:nvPr>
        </p:nvSpPr>
        <p:spPr>
          <a:xfrm>
            <a:off x="319558" y="1021489"/>
            <a:ext cx="4198600" cy="307777"/>
          </a:xfrm>
        </p:spPr>
        <p:txBody>
          <a:bodyPr/>
          <a:lstStyle>
            <a:lvl1pPr marL="0" indent="0">
              <a:spcBef>
                <a:spcPts val="0"/>
              </a:spcBef>
              <a:spcAft>
                <a:spcPts val="500"/>
              </a:spcAft>
              <a:defRPr/>
            </a:lvl1pPr>
          </a:lstStyle>
          <a:p>
            <a:pPr lvl="0"/>
            <a:r>
              <a:rPr lang="en-US"/>
              <a:t>Click to edit Master text styles</a:t>
            </a:r>
          </a:p>
        </p:txBody>
      </p:sp>
      <p:sp>
        <p:nvSpPr>
          <p:cNvPr id="10" name="Text Placeholder 9">
            <a:extLst>
              <a:ext uri="{FF2B5EF4-FFF2-40B4-BE49-F238E27FC236}">
                <a16:creationId xmlns:a16="http://schemas.microsoft.com/office/drawing/2014/main" id="{89CEA4AD-7F13-CC40-BCDA-D1FAD30BE2D1}"/>
              </a:ext>
            </a:extLst>
          </p:cNvPr>
          <p:cNvSpPr>
            <a:spLocks noGrp="1"/>
          </p:cNvSpPr>
          <p:nvPr>
            <p:ph type="body" sz="quarter" idx="12"/>
          </p:nvPr>
        </p:nvSpPr>
        <p:spPr>
          <a:xfrm>
            <a:off x="366448" y="2258366"/>
            <a:ext cx="4139700" cy="1282403"/>
          </a:xfrm>
        </p:spPr>
        <p:txBody>
          <a:bodyPr/>
          <a:lstStyle>
            <a:lvl1pPr marL="0" indent="0">
              <a:spcBef>
                <a:spcPts val="0"/>
              </a:spcBef>
              <a:spcAft>
                <a:spcPts val="500"/>
              </a:spcAft>
              <a:defRPr/>
            </a:lvl1pPr>
            <a:lvl2pPr marL="0" indent="0">
              <a:spcBef>
                <a:spcPts val="0"/>
              </a:spcBef>
              <a:spcAft>
                <a:spcPts val="500"/>
              </a:spcAft>
              <a:defRPr/>
            </a:lvl2pPr>
            <a:lvl3pPr marL="0" indent="0">
              <a:spcBef>
                <a:spcPts val="0"/>
              </a:spcBef>
              <a:spcAft>
                <a:spcPts val="500"/>
              </a:spcAft>
              <a:defRPr/>
            </a:lvl3pPr>
            <a:lvl4pPr marL="0" indent="0">
              <a:spcBef>
                <a:spcPts val="0"/>
              </a:spcBef>
              <a:spcAft>
                <a:spcPts val="500"/>
              </a:spcAft>
              <a:defRPr/>
            </a:lvl4pPr>
            <a:lvl5pPr marL="0" indent="0">
              <a:spcBef>
                <a:spcPts val="0"/>
              </a:spcBef>
              <a:spcAft>
                <a:spcPts val="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351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End Slide Color Bkg">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DED0AF-295D-5F41-A459-6BA129C99FF5}"/>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126840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1_End Slide Color Bkg">
    <p:bg>
      <p:bgPr>
        <a:solidFill>
          <a:schemeClr val="accent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CAB71-A7A8-B941-A8E0-123FDC704E4A}"/>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schemeClr val="bg1"/>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schemeClr val="bg1"/>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2319946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End Slide Color Bkg">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CAB71-A7A8-B941-A8E0-123FDC704E4A}"/>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schemeClr val="tx1"/>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schemeClr val="tx1"/>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2224737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End Slide Black Bkg">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Thank you</a:t>
            </a:r>
          </a:p>
        </p:txBody>
      </p:sp>
      <p:pic>
        <p:nvPicPr>
          <p:cNvPr id="3" name="Picture 2" descr="Graphical user interface&#10;&#10;Description automatically generated with low confidence">
            <a:extLst>
              <a:ext uri="{FF2B5EF4-FFF2-40B4-BE49-F238E27FC236}">
                <a16:creationId xmlns:a16="http://schemas.microsoft.com/office/drawing/2014/main" id="{ADE9C292-7BA4-1A49-AE33-898A447AB998}"/>
              </a:ext>
            </a:extLst>
          </p:cNvPr>
          <p:cNvPicPr>
            <a:picLocks noChangeAspect="1"/>
          </p:cNvPicPr>
          <p:nvPr userDrawn="1"/>
        </p:nvPicPr>
        <p:blipFill>
          <a:blip r:embed="rId2"/>
          <a:stretch>
            <a:fillRect/>
          </a:stretch>
        </p:blipFill>
        <p:spPr>
          <a:xfrm>
            <a:off x="285174" y="288109"/>
            <a:ext cx="1690065" cy="890598"/>
          </a:xfrm>
          <a:prstGeom prst="rect">
            <a:avLst/>
          </a:prstGeom>
        </p:spPr>
      </p:pic>
    </p:spTree>
    <p:extLst>
      <p:ext uri="{BB962C8B-B14F-4D97-AF65-F5344CB8AC3E}">
        <p14:creationId xmlns:p14="http://schemas.microsoft.com/office/powerpoint/2010/main" val="1934226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735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65276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4499">
          <p15:clr>
            <a:srgbClr val="A4A3A4"/>
          </p15:clr>
        </p15:guide>
        <p15:guide id="17" pos="4718">
          <p15:clr>
            <a:srgbClr val="A4A3A4"/>
          </p15:clr>
        </p15:guide>
        <p15:guide id="28" orient="horz" pos="1086">
          <p15:clr>
            <a:srgbClr val="5ACBF0"/>
          </p15:clr>
        </p15:guide>
        <p15:guide id="29" orient="horz" pos="1525">
          <p15:clr>
            <a:srgbClr val="5ACBF0"/>
          </p15:clr>
        </p15:guide>
        <p15:guide id="30" orient="horz" pos="34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05617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FBD87F8A-49A1-4B62-8E98-DBE0D71A05D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2417759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872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1561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9807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4350729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4238841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0832251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91340290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60143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0913594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5322200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45133467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6314076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72192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6" name="Footer Placeholder 3">
            <a:extLst>
              <a:ext uri="{FF2B5EF4-FFF2-40B4-BE49-F238E27FC236}">
                <a16:creationId xmlns:a16="http://schemas.microsoft.com/office/drawing/2014/main" id="{50A02D0E-4B9D-433F-A8BE-ABA481392686}"/>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83436644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
        <p:nvSpPr>
          <p:cNvPr id="9" name="Footer Placeholder 3">
            <a:extLst>
              <a:ext uri="{FF2B5EF4-FFF2-40B4-BE49-F238E27FC236}">
                <a16:creationId xmlns:a16="http://schemas.microsoft.com/office/drawing/2014/main" id="{269FB4A9-5964-4777-9837-4D2E1C36C90B}"/>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90097723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
        <p:nvSpPr>
          <p:cNvPr id="5" name="Footer Placeholder 3">
            <a:extLst>
              <a:ext uri="{FF2B5EF4-FFF2-40B4-BE49-F238E27FC236}">
                <a16:creationId xmlns:a16="http://schemas.microsoft.com/office/drawing/2014/main" id="{579D043A-D27B-4ACD-ADBD-544D30228EC9}"/>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325395445"/>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Footer Placeholder 3">
            <a:extLst>
              <a:ext uri="{FF2B5EF4-FFF2-40B4-BE49-F238E27FC236}">
                <a16:creationId xmlns:a16="http://schemas.microsoft.com/office/drawing/2014/main" id="{7A8FC83E-99D7-495D-A187-EE13A23F416A}"/>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361442100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1250">
                      <a:srgbClr val="3C3C40"/>
                    </a:gs>
                    <a:gs pos="100000">
                      <a:srgbClr val="3C3C40"/>
                    </a:gs>
                  </a:gsLst>
                  <a:lin ang="5400000" scaled="0"/>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Footer Placeholder 3">
            <a:extLst>
              <a:ext uri="{FF2B5EF4-FFF2-40B4-BE49-F238E27FC236}">
                <a16:creationId xmlns:a16="http://schemas.microsoft.com/office/drawing/2014/main" id="{3A6B472C-9AD9-4519-AEA1-58C22E22C197}"/>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36824841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Footer Placeholder 3">
            <a:extLst>
              <a:ext uri="{FF2B5EF4-FFF2-40B4-BE49-F238E27FC236}">
                <a16:creationId xmlns:a16="http://schemas.microsoft.com/office/drawing/2014/main" id="{1C80E446-9A5A-494F-B4A0-74A7D749FA5D}"/>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10165447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
        <p:nvSpPr>
          <p:cNvPr id="45" name="Footer Placeholder 3">
            <a:extLst>
              <a:ext uri="{FF2B5EF4-FFF2-40B4-BE49-F238E27FC236}">
                <a16:creationId xmlns:a16="http://schemas.microsoft.com/office/drawing/2014/main" id="{60974524-6CA1-4F78-924A-CD7167749795}"/>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1635640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Footer Placeholder 3">
            <a:extLst>
              <a:ext uri="{FF2B5EF4-FFF2-40B4-BE49-F238E27FC236}">
                <a16:creationId xmlns:a16="http://schemas.microsoft.com/office/drawing/2014/main" id="{61C68727-4C14-46E3-9814-A3C5958F5C6E}"/>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85049192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3A1DB5A8-F77A-48E6-B54E-337110A2B9F4}"/>
              </a:ext>
            </a:extLst>
          </p:cNvPr>
          <p:cNvSpPr>
            <a:spLocks noGrp="1"/>
          </p:cNvSpPr>
          <p:nvPr>
            <p:ph type="body" sz="quarter" idx="10"/>
          </p:nvPr>
        </p:nvSpPr>
        <p:spPr>
          <a:xfrm>
            <a:off x="453731" y="939936"/>
            <a:ext cx="11306469" cy="572464"/>
          </a:xfrm>
          <a:noFill/>
          <a:effectLst/>
        </p:spPr>
        <p:txBody>
          <a:bodyPr wrap="square" lIns="0" tIns="146304" rIns="182880" bIns="146304" rtlCol="0">
            <a:spAutoFit/>
          </a:bodyPr>
          <a:lstStyle>
            <a:lvl1pPr>
              <a:defRPr lang="en-US" sz="1800" spc="0" dirty="0" smtClean="0">
                <a:gradFill>
                  <a:gsLst>
                    <a:gs pos="0">
                      <a:schemeClr val="tx2"/>
                    </a:gs>
                    <a:gs pos="38000">
                      <a:schemeClr val="tx2"/>
                    </a:gs>
                  </a:gsLst>
                  <a:lin ang="3000000" scaled="0"/>
                </a:gradFill>
              </a:defRPr>
            </a:lvl1pPr>
          </a:lstStyle>
          <a:p>
            <a:pPr lvl="0">
              <a:spcAft>
                <a:spcPts val="600"/>
              </a:spcAft>
            </a:pPr>
            <a:r>
              <a:rPr lang="en-US"/>
              <a:t>Click to edit Master text styles</a:t>
            </a:r>
          </a:p>
        </p:txBody>
      </p:sp>
    </p:spTree>
    <p:extLst>
      <p:ext uri="{BB962C8B-B14F-4D97-AF65-F5344CB8AC3E}">
        <p14:creationId xmlns:p14="http://schemas.microsoft.com/office/powerpoint/2010/main" val="14794938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830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55354269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1557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A4092-0E13-4318-B547-4A26F3AF3063}"/>
              </a:ext>
            </a:extLst>
          </p:cNvPr>
          <p:cNvSpPr>
            <a:spLocks noGrp="1"/>
          </p:cNvSpPr>
          <p:nvPr>
            <p:ph type="title" hasCustomPrompt="1"/>
          </p:nvPr>
        </p:nvSpPr>
        <p:spPr>
          <a:xfrm>
            <a:off x="455994" y="3649663"/>
            <a:ext cx="11303917" cy="1153891"/>
          </a:xfrm>
        </p:spPr>
        <p:txBody>
          <a:bodyPr anchor="b" anchorCtr="0"/>
          <a:lstStyle>
            <a:lvl1pPr>
              <a:lnSpc>
                <a:spcPct val="100000"/>
              </a:lnSpc>
              <a:defRPr sz="4000">
                <a:gradFill>
                  <a:gsLst>
                    <a:gs pos="0">
                      <a:schemeClr val="accent5"/>
                    </a:gs>
                    <a:gs pos="100000">
                      <a:schemeClr val="accent5"/>
                    </a:gs>
                  </a:gsLst>
                  <a:lin ang="5400000" scaled="1"/>
                </a:gradFill>
              </a:defRPr>
            </a:lvl1pPr>
          </a:lstStyle>
          <a:p>
            <a:r>
              <a:rPr lang="en-US"/>
              <a:t>Section title</a:t>
            </a:r>
          </a:p>
        </p:txBody>
      </p:sp>
      <p:sp>
        <p:nvSpPr>
          <p:cNvPr id="18" name="Text Placeholder 17">
            <a:extLst>
              <a:ext uri="{FF2B5EF4-FFF2-40B4-BE49-F238E27FC236}">
                <a16:creationId xmlns:a16="http://schemas.microsoft.com/office/drawing/2014/main" id="{6C2B4EF7-9213-4E63-BFC8-F1F606BAF3C9}"/>
              </a:ext>
            </a:extLst>
          </p:cNvPr>
          <p:cNvSpPr>
            <a:spLocks noGrp="1"/>
          </p:cNvSpPr>
          <p:nvPr>
            <p:ph type="body" sz="quarter" idx="16" hasCustomPrompt="1"/>
          </p:nvPr>
        </p:nvSpPr>
        <p:spPr>
          <a:xfrm>
            <a:off x="455994" y="4812625"/>
            <a:ext cx="11303917" cy="1161138"/>
          </a:xfrm>
        </p:spPr>
        <p:txBody>
          <a:bodyPr vert="horz" wrap="square" lIns="0" tIns="91440" rIns="146304" bIns="91440" rtlCol="0" anchor="t" anchorCtr="0">
            <a:noAutofit/>
          </a:bodyPr>
          <a:lstStyle>
            <a:lvl1pPr>
              <a:lnSpc>
                <a:spcPct val="100000"/>
              </a:lnSpc>
              <a:defRPr lang="en-US" sz="2200" b="0" cap="none" dirty="0" smtClean="0">
                <a:ln w="3175">
                  <a:noFill/>
                </a:ln>
                <a:gradFill>
                  <a:gsLst>
                    <a:gs pos="0">
                      <a:schemeClr val="tx1"/>
                    </a:gs>
                    <a:gs pos="100000">
                      <a:schemeClr val="tx1"/>
                    </a:gs>
                  </a:gsLst>
                  <a:lin ang="5400000" scaled="1"/>
                </a:gradFill>
                <a:effectLst/>
                <a:latin typeface="+mn-lt"/>
                <a:cs typeface="Segoe UI" pitchFamily="34" charset="0"/>
              </a:defRPr>
            </a:lvl1pPr>
            <a:lvl2pPr>
              <a:defRPr lang="en-US" sz="1765" dirty="0" smtClean="0">
                <a:solidFill>
                  <a:schemeClr val="tx1"/>
                </a:solidFill>
              </a:defRPr>
            </a:lvl2pPr>
            <a:lvl3pPr>
              <a:defRPr lang="en-US" sz="1765" dirty="0" smtClean="0">
                <a:solidFill>
                  <a:schemeClr val="tx1"/>
                </a:solidFill>
                <a:latin typeface="+mn-lt"/>
              </a:defRPr>
            </a:lvl3pPr>
            <a:lvl4pPr>
              <a:defRPr lang="en-US" sz="1765" dirty="0" smtClean="0">
                <a:solidFill>
                  <a:schemeClr val="tx1"/>
                </a:solidFill>
              </a:defRPr>
            </a:lvl4pPr>
            <a:lvl5pPr>
              <a:defRPr lang="en-US" sz="1765" dirty="0">
                <a:solidFill>
                  <a:schemeClr val="tx1"/>
                </a:solidFill>
              </a:defRPr>
            </a:lvl5pPr>
          </a:lstStyle>
          <a:p>
            <a:pPr lvl="0">
              <a:lnSpc>
                <a:spcPct val="90000"/>
              </a:lnSpc>
              <a:spcBef>
                <a:spcPct val="0"/>
              </a:spcBef>
            </a:pPr>
            <a:r>
              <a:rPr lang="en-US"/>
              <a:t>Paragraph copy</a:t>
            </a:r>
          </a:p>
        </p:txBody>
      </p:sp>
      <p:sp>
        <p:nvSpPr>
          <p:cNvPr id="15" name="Picture Placeholder 7">
            <a:extLst>
              <a:ext uri="{FF2B5EF4-FFF2-40B4-BE49-F238E27FC236}">
                <a16:creationId xmlns:a16="http://schemas.microsoft.com/office/drawing/2014/main" id="{2C3C30AF-E30B-420D-9396-46C081978D65}"/>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3381376"/>
          </a:xfrm>
          <a:prstGeom prst="rect">
            <a:avLst/>
          </a:prstGeom>
          <a:blipFill dpi="0" rotWithShape="1">
            <a:blip r:embed="rId2"/>
            <a:srcRect/>
            <a:stretch>
              <a:fillRect/>
            </a:stretch>
          </a:blipFill>
        </p:spPr>
        <p:txBody>
          <a:bodyPr tIns="1280160" anchor="ctr" anchorCtr="0">
            <a:noAutofit/>
          </a:bodyPr>
          <a:lstStyle>
            <a:lvl1pPr algn="ctr">
              <a:defRPr>
                <a:gradFill>
                  <a:gsLst>
                    <a:gs pos="0">
                      <a:schemeClr val="tx1"/>
                    </a:gs>
                    <a:gs pos="100000">
                      <a:schemeClr val="tx1"/>
                    </a:gs>
                  </a:gsLst>
                  <a:lin ang="5400000" scaled="1"/>
                </a:gradFill>
              </a:defRPr>
            </a:lvl1pPr>
          </a:lstStyle>
          <a:p>
            <a:r>
              <a:rPr lang="en-US"/>
              <a:t>Drop photo here</a:t>
            </a:r>
          </a:p>
        </p:txBody>
      </p:sp>
    </p:spTree>
    <p:extLst>
      <p:ext uri="{BB962C8B-B14F-4D97-AF65-F5344CB8AC3E}">
        <p14:creationId xmlns:p14="http://schemas.microsoft.com/office/powerpoint/2010/main" val="33609157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48 7.40741E-7 L -4.16667E-7 7.40741E-7 " pathEditMode="relative" rAng="0" ptsTypes="AA">
                                      <p:cBhvr>
                                        <p:cTn id="9" dur="600" fill="hold"/>
                                        <p:tgtEl>
                                          <p:spTgt spid="6"/>
                                        </p:tgtEl>
                                        <p:attrNameLst>
                                          <p:attrName>ppt_x</p:attrName>
                                          <p:attrName>ppt_y</p:attrName>
                                        </p:attrNameLst>
                                      </p:cBhvr>
                                      <p:rCtr x="-1081"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95649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9822054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7495695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151768483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0925109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50628875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437861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4267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89512696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86808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1054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355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06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588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Slide">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3175599"/>
            <a:ext cx="4225925" cy="577081"/>
          </a:xfrm>
          <a:noFill/>
        </p:spPr>
        <p:txBody>
          <a:bodyPr wrap="square" lIns="0" tIns="0" rIns="0" bIns="0" anchor="t" anchorCtr="0">
            <a:spAutoFit/>
          </a:bodyPr>
          <a:lstStyle>
            <a:lvl1pPr marL="0">
              <a:defRPr sz="3750" spc="-50" baseline="0">
                <a:solidFill>
                  <a:schemeClr val="tx1"/>
                </a:solidFill>
                <a:latin typeface="+mj-lt"/>
                <a:cs typeface="Segoe UI" panose="020B0502040204020203" pitchFamily="34" charset="0"/>
              </a:defRPr>
            </a:lvl1pPr>
          </a:lstStyle>
          <a:p>
            <a:r>
              <a:rPr lang="en-US"/>
              <a:t>Story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6" name="Text Placeholder 4">
            <a:extLst>
              <a:ext uri="{FF2B5EF4-FFF2-40B4-BE49-F238E27FC236}">
                <a16:creationId xmlns:a16="http://schemas.microsoft.com/office/drawing/2014/main" id="{E155A531-5634-9E47-8117-E45FD9A7C1A2}"/>
              </a:ext>
            </a:extLst>
          </p:cNvPr>
          <p:cNvSpPr>
            <a:spLocks noGrp="1"/>
          </p:cNvSpPr>
          <p:nvPr>
            <p:ph type="body" sz="quarter" idx="14" hasCustomPrompt="1"/>
          </p:nvPr>
        </p:nvSpPr>
        <p:spPr>
          <a:xfrm>
            <a:off x="582043" y="5943600"/>
            <a:ext cx="4164583" cy="179537"/>
          </a:xfrm>
          <a:noFill/>
        </p:spPr>
        <p:txBody>
          <a:bodyPr wrap="square" lIns="0" tIns="0" rIns="0" bIns="0">
            <a:spAutoFit/>
          </a:bodyPr>
          <a:lstStyle>
            <a:lvl1pPr marL="0" indent="0">
              <a:spcBef>
                <a:spcPts val="0"/>
              </a:spcBef>
              <a:buNone/>
              <a:defRPr sz="1167" spc="0" baseline="0">
                <a:solidFill>
                  <a:schemeClr val="tx1"/>
                </a:solidFill>
                <a:latin typeface="+mn-lt"/>
                <a:cs typeface="Segoe UI" panose="020B0502040204020203" pitchFamily="34" charset="0"/>
              </a:defRPr>
            </a:lvl1pPr>
          </a:lstStyle>
          <a:p>
            <a:pPr lvl="0"/>
            <a:fld id="{5F46A6E1-31DD-EC47-A013-2183A48B0C96}" type="datetime3">
              <a:rPr lang="en-US" smtClean="0"/>
              <a:t>1 March 2021</a:t>
            </a:fld>
            <a:endParaRPr lang="en-US"/>
          </a:p>
        </p:txBody>
      </p:sp>
      <p:sp>
        <p:nvSpPr>
          <p:cNvPr id="2" name="TextBox 1">
            <a:extLst>
              <a:ext uri="{FF2B5EF4-FFF2-40B4-BE49-F238E27FC236}">
                <a16:creationId xmlns:a16="http://schemas.microsoft.com/office/drawing/2014/main" id="{75A8BC57-D6AF-1546-A2E5-B7849B888743}"/>
              </a:ext>
            </a:extLst>
          </p:cNvPr>
          <p:cNvSpPr txBox="1"/>
          <p:nvPr userDrawn="1"/>
        </p:nvSpPr>
        <p:spPr>
          <a:xfrm>
            <a:off x="12854609" y="1540565"/>
            <a:ext cx="65" cy="256545"/>
          </a:xfrm>
          <a:prstGeom prst="rect">
            <a:avLst/>
          </a:prstGeom>
          <a:noFill/>
        </p:spPr>
        <p:txBody>
          <a:bodyPr wrap="none" lIns="0" tIns="0" rIns="0" bIns="0" rtlCol="0">
            <a:spAutoFit/>
          </a:bodyPr>
          <a:lstStyle/>
          <a:p>
            <a:pPr algn="l"/>
            <a:endParaRPr lang="en-US" sz="1667" err="1"/>
          </a:p>
        </p:txBody>
      </p:sp>
      <p:sp>
        <p:nvSpPr>
          <p:cNvPr id="5" name="TextBox 4">
            <a:extLst>
              <a:ext uri="{FF2B5EF4-FFF2-40B4-BE49-F238E27FC236}">
                <a16:creationId xmlns:a16="http://schemas.microsoft.com/office/drawing/2014/main" id="{07A2067C-5333-4C44-9D35-7F5543A1AD03}"/>
              </a:ext>
            </a:extLst>
          </p:cNvPr>
          <p:cNvSpPr txBox="1"/>
          <p:nvPr userDrawn="1"/>
        </p:nvSpPr>
        <p:spPr>
          <a:xfrm>
            <a:off x="12523305" y="3710609"/>
            <a:ext cx="65" cy="256545"/>
          </a:xfrm>
          <a:prstGeom prst="rect">
            <a:avLst/>
          </a:prstGeom>
          <a:noFill/>
        </p:spPr>
        <p:txBody>
          <a:bodyPr wrap="none" lIns="0" tIns="0" rIns="0" bIns="0" rtlCol="0">
            <a:spAutoFit/>
          </a:bodyPr>
          <a:lstStyle/>
          <a:p>
            <a:pPr algn="l"/>
            <a:endParaRPr lang="en-US" sz="1667" err="1"/>
          </a:p>
        </p:txBody>
      </p:sp>
      <p:sp>
        <p:nvSpPr>
          <p:cNvPr id="8" name="Text Placeholder 7">
            <a:extLst>
              <a:ext uri="{FF2B5EF4-FFF2-40B4-BE49-F238E27FC236}">
                <a16:creationId xmlns:a16="http://schemas.microsoft.com/office/drawing/2014/main" id="{9AFBA493-FD2F-2143-A0E7-225D235FDD5E}"/>
              </a:ext>
            </a:extLst>
          </p:cNvPr>
          <p:cNvSpPr>
            <a:spLocks noGrp="1"/>
          </p:cNvSpPr>
          <p:nvPr>
            <p:ph type="body" sz="quarter" idx="15" hasCustomPrompt="1"/>
          </p:nvPr>
        </p:nvSpPr>
        <p:spPr>
          <a:xfrm>
            <a:off x="573968" y="3907896"/>
            <a:ext cx="4226718" cy="256481"/>
          </a:xfrm>
        </p:spPr>
        <p:txBody>
          <a:bodyPr/>
          <a:lstStyle>
            <a:lvl1pPr marL="0">
              <a:defRPr sz="1667"/>
            </a:lvl1pPr>
          </a:lstStyle>
          <a:p>
            <a:pPr lvl="0"/>
            <a:r>
              <a:rPr lang="en-US"/>
              <a:t>Click to add subtitle</a:t>
            </a:r>
          </a:p>
        </p:txBody>
      </p:sp>
    </p:spTree>
    <p:extLst>
      <p:ext uri="{BB962C8B-B14F-4D97-AF65-F5344CB8AC3E}">
        <p14:creationId xmlns:p14="http://schemas.microsoft.com/office/powerpoint/2010/main" val="243613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5ACBF0"/>
          </p15:clr>
        </p15:guide>
        <p15:guide id="2" orient="horz" pos="2995">
          <p15:clr>
            <a:srgbClr val="5ACBF0"/>
          </p15:clr>
        </p15:guide>
        <p15:guide id="3" pos="7358">
          <p15:clr>
            <a:srgbClr val="5ACBF0"/>
          </p15:clr>
        </p15:guide>
        <p15:guide id="4" orient="horz" pos="2592">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EB4AC-25D7-4D06-9499-2F6690E6D125}"/>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2"/>
                </a:solidFill>
                <a:latin typeface="+mj-lt"/>
              </a:rPr>
              <a:t>Azure Global</a:t>
            </a:r>
          </a:p>
        </p:txBody>
      </p:sp>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5441DE2E-76A6-493C-9881-2774D4309353}"/>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65054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5B0E8-863D-4FB8-97D6-BDB78CE2581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2" name="TextBox 1">
            <a:extLst>
              <a:ext uri="{FF2B5EF4-FFF2-40B4-BE49-F238E27FC236}">
                <a16:creationId xmlns:a16="http://schemas.microsoft.com/office/drawing/2014/main" id="{5FF38CD0-7B70-44AD-A8B8-DE130578C05B}"/>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2"/>
                </a:solidFill>
                <a:latin typeface="+mj-lt"/>
              </a:rPr>
              <a:t>Azure Global</a:t>
            </a:r>
          </a:p>
        </p:txBody>
      </p:sp>
      <p:pic>
        <p:nvPicPr>
          <p:cNvPr id="4" name="Picture 3">
            <a:extLst>
              <a:ext uri="{FF2B5EF4-FFF2-40B4-BE49-F238E27FC236}">
                <a16:creationId xmlns:a16="http://schemas.microsoft.com/office/drawing/2014/main" id="{EC29538D-58BE-48FF-AD75-B9ACB8092A4A}"/>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598403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0E8C-5BC4-4670-8379-DE67C634B6D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7" name="Title 1">
            <a:extLst>
              <a:ext uri="{FF2B5EF4-FFF2-40B4-BE49-F238E27FC236}">
                <a16:creationId xmlns:a16="http://schemas.microsoft.com/office/drawing/2014/main" id="{9D59AD23-A59F-409E-B72B-F32FB9910BA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8" name="Text Placeholder 4">
            <a:extLst>
              <a:ext uri="{FF2B5EF4-FFF2-40B4-BE49-F238E27FC236}">
                <a16:creationId xmlns:a16="http://schemas.microsoft.com/office/drawing/2014/main" id="{691B5888-A75B-404E-93D4-8D3B2739E1EA}"/>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8C316095-B622-4C74-82AF-7BA0BBCFB1A7}"/>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83821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1686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ub-team Cover 1">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3DCBD-A0AE-46AA-8098-24E149D9DD6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E34D9456-E788-4605-BB7C-27273CB3FF2B}"/>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5579E2CE-ECCB-43EB-85C9-34130E318DA1}"/>
              </a:ext>
            </a:extLst>
          </p:cNvPr>
          <p:cNvSpPr txBox="1"/>
          <p:nvPr userDrawn="1"/>
        </p:nvSpPr>
        <p:spPr>
          <a:xfrm>
            <a:off x="582042" y="6056115"/>
            <a:ext cx="2822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Global  </a:t>
            </a:r>
            <a:r>
              <a:rPr lang="en-US" sz="1400" strike="noStrike">
                <a:solidFill>
                  <a:schemeClr val="accent2"/>
                </a:solidFill>
                <a:latin typeface="+mj-lt"/>
              </a:rPr>
              <a:t>//</a:t>
            </a:r>
          </a:p>
        </p:txBody>
      </p:sp>
      <p:sp>
        <p:nvSpPr>
          <p:cNvPr id="12" name="Text Placeholder 4">
            <a:extLst>
              <a:ext uri="{FF2B5EF4-FFF2-40B4-BE49-F238E27FC236}">
                <a16:creationId xmlns:a16="http://schemas.microsoft.com/office/drawing/2014/main" id="{337C45F5-F131-4D12-A843-CA930E4B9EF7}"/>
              </a:ext>
            </a:extLst>
          </p:cNvPr>
          <p:cNvSpPr>
            <a:spLocks noGrp="1"/>
          </p:cNvSpPr>
          <p:nvPr>
            <p:ph type="body" sz="quarter" idx="15" hasCustomPrompt="1"/>
          </p:nvPr>
        </p:nvSpPr>
        <p:spPr>
          <a:xfrm>
            <a:off x="1964825" y="6056115"/>
            <a:ext cx="6090699" cy="215444"/>
          </a:xfrm>
          <a:noFill/>
        </p:spPr>
        <p:txBody>
          <a:bodyPr wrap="square" lIns="0" tIns="0" rIns="0" bIns="0">
            <a:spAutoFit/>
          </a:bodyPr>
          <a:lstStyle>
            <a:lvl1pPr marL="0" indent="0">
              <a:spcBef>
                <a:spcPts val="0"/>
              </a:spcBef>
              <a:buNone/>
              <a:defRPr lang="en-US" sz="1400" strike="noStrike" kern="1200" dirty="0">
                <a:solidFill>
                  <a:schemeClr val="accent2"/>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170062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ub-team Cov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5B0E8-863D-4FB8-97D6-BDB78CE2581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9" name="Title 1">
            <a:extLst>
              <a:ext uri="{FF2B5EF4-FFF2-40B4-BE49-F238E27FC236}">
                <a16:creationId xmlns:a16="http://schemas.microsoft.com/office/drawing/2014/main" id="{5C462165-C9BA-44FD-88FB-796A320B5A2E}"/>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7C064DFA-83C5-47B0-9E06-E4BECCD9B1DA}"/>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9E8E62DC-2B69-4B8C-AB2F-B05D684732B3}"/>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F8F68195-C11E-4997-AA3C-A8E2E98CAB9A}"/>
              </a:ext>
            </a:extLst>
          </p:cNvPr>
          <p:cNvSpPr txBox="1"/>
          <p:nvPr userDrawn="1"/>
        </p:nvSpPr>
        <p:spPr>
          <a:xfrm>
            <a:off x="582042" y="6056115"/>
            <a:ext cx="282224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Global  </a:t>
            </a:r>
            <a:r>
              <a:rPr lang="en-US" sz="1400" strike="noStrike">
                <a:solidFill>
                  <a:schemeClr val="accent2"/>
                </a:solidFill>
                <a:latin typeface="+mj-lt"/>
              </a:rPr>
              <a:t>//</a:t>
            </a:r>
          </a:p>
        </p:txBody>
      </p:sp>
      <p:sp>
        <p:nvSpPr>
          <p:cNvPr id="12" name="Text Placeholder 4">
            <a:extLst>
              <a:ext uri="{FF2B5EF4-FFF2-40B4-BE49-F238E27FC236}">
                <a16:creationId xmlns:a16="http://schemas.microsoft.com/office/drawing/2014/main" id="{E81A006C-1DF2-4D37-BD7F-E311D3FF82E3}"/>
              </a:ext>
            </a:extLst>
          </p:cNvPr>
          <p:cNvSpPr>
            <a:spLocks noGrp="1"/>
          </p:cNvSpPr>
          <p:nvPr>
            <p:ph type="body" sz="quarter" idx="15" hasCustomPrompt="1"/>
          </p:nvPr>
        </p:nvSpPr>
        <p:spPr>
          <a:xfrm>
            <a:off x="1964825" y="6056115"/>
            <a:ext cx="6090699" cy="215444"/>
          </a:xfrm>
          <a:noFill/>
        </p:spPr>
        <p:txBody>
          <a:bodyPr wrap="square" lIns="0" tIns="0" rIns="0" bIns="0">
            <a:spAutoFit/>
          </a:bodyPr>
          <a:lstStyle>
            <a:lvl1pPr marL="0" indent="0">
              <a:spcBef>
                <a:spcPts val="0"/>
              </a:spcBef>
              <a:buNone/>
              <a:defRPr lang="en-US" sz="1400" strike="noStrike" kern="1200" dirty="0">
                <a:solidFill>
                  <a:schemeClr val="accent2"/>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258757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ub-team Cover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0E8C-5BC4-4670-8379-DE67C634B6D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CFA69B2-A719-4FE6-9B30-981FE4894FE0}"/>
              </a:ext>
            </a:extLst>
          </p:cNvPr>
          <p:cNvSpPr>
            <a:spLocks noGrp="1"/>
          </p:cNvSpPr>
          <p:nvPr>
            <p:ph type="body" sz="quarter" idx="15" hasCustomPrompt="1"/>
          </p:nvPr>
        </p:nvSpPr>
        <p:spPr>
          <a:xfrm rot="5400000">
            <a:off x="9120055" y="3695112"/>
            <a:ext cx="4040096" cy="276999"/>
          </a:xfrm>
          <a:noFill/>
        </p:spPr>
        <p:txBody>
          <a:bodyPr wrap="square" lIns="0" tIns="0" rIns="0" bIns="0" anchor="ctr" anchorCtr="0">
            <a:spAutoFit/>
          </a:bodyPr>
          <a:lstStyle>
            <a:lvl1pPr marL="0" indent="0">
              <a:spcBef>
                <a:spcPts val="0"/>
              </a:spcBef>
              <a:buNone/>
              <a:defRPr lang="en-US" sz="1800" strike="noStrike" kern="1200" dirty="0">
                <a:solidFill>
                  <a:schemeClr val="accent2"/>
                </a:solidFill>
                <a:latin typeface="+mj-lt"/>
                <a:ea typeface="+mn-ea"/>
                <a:cs typeface="+mn-cs"/>
              </a:defRPr>
            </a:lvl1pPr>
          </a:lstStyle>
          <a:p>
            <a:pPr lvl="0"/>
            <a:r>
              <a:rPr lang="en-US"/>
              <a:t>Sub-team name</a:t>
            </a:r>
          </a:p>
        </p:txBody>
      </p:sp>
      <p:pic>
        <p:nvPicPr>
          <p:cNvPr id="2" name="Picture 1">
            <a:extLst>
              <a:ext uri="{FF2B5EF4-FFF2-40B4-BE49-F238E27FC236}">
                <a16:creationId xmlns:a16="http://schemas.microsoft.com/office/drawing/2014/main" id="{2614E4ED-DFBF-4C11-867B-B2ECD4A195D7}"/>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658665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p:txBody>
      </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grpSp>
        <p:nvGrpSpPr>
          <p:cNvPr id="135" name="Group 134">
            <a:extLst>
              <a:ext uri="{FF2B5EF4-FFF2-40B4-BE49-F238E27FC236}">
                <a16:creationId xmlns:a16="http://schemas.microsoft.com/office/drawing/2014/main" id="{A00C2742-714A-421A-B074-5F2AE3D9AEA5}"/>
              </a:ext>
            </a:extLst>
          </p:cNvPr>
          <p:cNvGrpSpPr/>
          <p:nvPr userDrawn="1"/>
        </p:nvGrpSpPr>
        <p:grpSpPr>
          <a:xfrm>
            <a:off x="2353058" y="2258488"/>
            <a:ext cx="7532848" cy="1932066"/>
            <a:chOff x="3318610" y="2125980"/>
            <a:chExt cx="5601744" cy="1436766"/>
          </a:xfrm>
        </p:grpSpPr>
        <p:sp>
          <p:nvSpPr>
            <p:cNvPr id="136" name="Oval 135">
              <a:extLst>
                <a:ext uri="{FF2B5EF4-FFF2-40B4-BE49-F238E27FC236}">
                  <a16:creationId xmlns:a16="http://schemas.microsoft.com/office/drawing/2014/main" id="{11784A4E-3D4D-4EFF-A656-01CE05FFA38A}"/>
                </a:ext>
              </a:extLst>
            </p:cNvPr>
            <p:cNvSpPr/>
            <p:nvPr/>
          </p:nvSpPr>
          <p:spPr bwMode="gray">
            <a:xfrm>
              <a:off x="3318610"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137" name="Oval 136">
              <a:extLst>
                <a:ext uri="{FF2B5EF4-FFF2-40B4-BE49-F238E27FC236}">
                  <a16:creationId xmlns:a16="http://schemas.microsoft.com/office/drawing/2014/main" id="{F1965B35-90B6-4847-B411-24422434214E}"/>
                </a:ext>
              </a:extLst>
            </p:cNvPr>
            <p:cNvSpPr/>
            <p:nvPr/>
          </p:nvSpPr>
          <p:spPr bwMode="gray">
            <a:xfrm>
              <a:off x="5463606"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38" name="Group 137">
              <a:extLst>
                <a:ext uri="{FF2B5EF4-FFF2-40B4-BE49-F238E27FC236}">
                  <a16:creationId xmlns:a16="http://schemas.microsoft.com/office/drawing/2014/main" id="{DFD83651-0EB2-4B0F-B569-7C7FE7F8C356}"/>
                </a:ext>
              </a:extLst>
            </p:cNvPr>
            <p:cNvGrpSpPr/>
            <p:nvPr/>
          </p:nvGrpSpPr>
          <p:grpSpPr bwMode="gray">
            <a:xfrm flipH="1">
              <a:off x="5941074" y="2443303"/>
              <a:ext cx="356858" cy="677146"/>
              <a:chOff x="5200650" y="1722438"/>
              <a:chExt cx="1797050" cy="3409950"/>
            </a:xfrm>
          </p:grpSpPr>
          <p:sp>
            <p:nvSpPr>
              <p:cNvPr id="179" name="Freeform 26">
                <a:extLst>
                  <a:ext uri="{FF2B5EF4-FFF2-40B4-BE49-F238E27FC236}">
                    <a16:creationId xmlns:a16="http://schemas.microsoft.com/office/drawing/2014/main" id="{BDFE72BA-E409-4EB0-8064-C420353B53D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27">
                <a:extLst>
                  <a:ext uri="{FF2B5EF4-FFF2-40B4-BE49-F238E27FC236}">
                    <a16:creationId xmlns:a16="http://schemas.microsoft.com/office/drawing/2014/main" id="{C60A6144-B7DA-4ED2-B2C8-C33B51A23F1E}"/>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Rectangle 28">
                <a:extLst>
                  <a:ext uri="{FF2B5EF4-FFF2-40B4-BE49-F238E27FC236}">
                    <a16:creationId xmlns:a16="http://schemas.microsoft.com/office/drawing/2014/main" id="{9ED061FD-2256-4FED-9302-5BAE991826C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Rectangle 29">
                <a:extLst>
                  <a:ext uri="{FF2B5EF4-FFF2-40B4-BE49-F238E27FC236}">
                    <a16:creationId xmlns:a16="http://schemas.microsoft.com/office/drawing/2014/main" id="{530EBFE0-B040-42EA-819D-D912EB484EC8}"/>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3" name="Rectangle 30">
                <a:extLst>
                  <a:ext uri="{FF2B5EF4-FFF2-40B4-BE49-F238E27FC236}">
                    <a16:creationId xmlns:a16="http://schemas.microsoft.com/office/drawing/2014/main" id="{644585EF-CF21-40B0-95CA-BAB7D57FAFF4}"/>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4" name="Rectangle 31">
                <a:extLst>
                  <a:ext uri="{FF2B5EF4-FFF2-40B4-BE49-F238E27FC236}">
                    <a16:creationId xmlns:a16="http://schemas.microsoft.com/office/drawing/2014/main" id="{1180B107-ED8E-49ED-AFA7-50A8B021035D}"/>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5" name="Rectangle 32">
                <a:extLst>
                  <a:ext uri="{FF2B5EF4-FFF2-40B4-BE49-F238E27FC236}">
                    <a16:creationId xmlns:a16="http://schemas.microsoft.com/office/drawing/2014/main" id="{8E06EFA0-70E2-4036-977B-1202C99734DC}"/>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6" name="Rectangle 33">
                <a:extLst>
                  <a:ext uri="{FF2B5EF4-FFF2-40B4-BE49-F238E27FC236}">
                    <a16:creationId xmlns:a16="http://schemas.microsoft.com/office/drawing/2014/main" id="{A391F969-D6DF-4052-878A-1797656B48FD}"/>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7" name="Rectangle 34">
                <a:extLst>
                  <a:ext uri="{FF2B5EF4-FFF2-40B4-BE49-F238E27FC236}">
                    <a16:creationId xmlns:a16="http://schemas.microsoft.com/office/drawing/2014/main" id="{4503DAEE-C680-4A2E-99B2-6FADC3AC3B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8" name="Rectangle 35">
                <a:extLst>
                  <a:ext uri="{FF2B5EF4-FFF2-40B4-BE49-F238E27FC236}">
                    <a16:creationId xmlns:a16="http://schemas.microsoft.com/office/drawing/2014/main" id="{7CA48AA2-85D7-46FA-AE22-BAC69A111913}"/>
                  </a:ext>
                </a:extLst>
              </p:cNvPr>
              <p:cNvSpPr>
                <a:spLocks noChangeArrowheads="1"/>
              </p:cNvSpPr>
              <p:nvPr userDrawn="1"/>
            </p:nvSpPr>
            <p:spPr bwMode="gray">
              <a:xfrm>
                <a:off x="5932488" y="2509838"/>
                <a:ext cx="836613"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Rectangle 36">
                <a:extLst>
                  <a:ext uri="{FF2B5EF4-FFF2-40B4-BE49-F238E27FC236}">
                    <a16:creationId xmlns:a16="http://schemas.microsoft.com/office/drawing/2014/main" id="{E231423F-CA7E-49FC-A915-5C595231DB22}"/>
                  </a:ext>
                </a:extLst>
              </p:cNvPr>
              <p:cNvSpPr>
                <a:spLocks noChangeArrowheads="1"/>
              </p:cNvSpPr>
              <p:nvPr userDrawn="1"/>
            </p:nvSpPr>
            <p:spPr bwMode="gray">
              <a:xfrm>
                <a:off x="5429250" y="2509838"/>
                <a:ext cx="171450"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Rectangle 37">
                <a:extLst>
                  <a:ext uri="{FF2B5EF4-FFF2-40B4-BE49-F238E27FC236}">
                    <a16:creationId xmlns:a16="http://schemas.microsoft.com/office/drawing/2014/main" id="{943EBEFC-450A-4D08-9565-3145C1BF509C}"/>
                  </a:ext>
                </a:extLst>
              </p:cNvPr>
              <p:cNvSpPr>
                <a:spLocks noChangeArrowheads="1"/>
              </p:cNvSpPr>
              <p:nvPr userDrawn="1"/>
            </p:nvSpPr>
            <p:spPr bwMode="gray">
              <a:xfrm>
                <a:off x="5680075" y="2509838"/>
                <a:ext cx="173038"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Rectangle 38">
                <a:extLst>
                  <a:ext uri="{FF2B5EF4-FFF2-40B4-BE49-F238E27FC236}">
                    <a16:creationId xmlns:a16="http://schemas.microsoft.com/office/drawing/2014/main" id="{F439C33C-5215-4C96-93ED-E94638EBA88B}"/>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Rectangle 39">
                <a:extLst>
                  <a:ext uri="{FF2B5EF4-FFF2-40B4-BE49-F238E27FC236}">
                    <a16:creationId xmlns:a16="http://schemas.microsoft.com/office/drawing/2014/main" id="{216B9FF8-826B-4619-B5A8-91CD93FD9C1C}"/>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 name="Rectangle 40">
                <a:extLst>
                  <a:ext uri="{FF2B5EF4-FFF2-40B4-BE49-F238E27FC236}">
                    <a16:creationId xmlns:a16="http://schemas.microsoft.com/office/drawing/2014/main" id="{9B7AE2FD-F1CC-486E-854A-D9BF6957CEBC}"/>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 name="Rectangle 41">
                <a:extLst>
                  <a:ext uri="{FF2B5EF4-FFF2-40B4-BE49-F238E27FC236}">
                    <a16:creationId xmlns:a16="http://schemas.microsoft.com/office/drawing/2014/main" id="{490DCF3E-2FD0-4841-836B-9D6A5C75C558}"/>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95" name="Freeform 42">
                <a:extLst>
                  <a:ext uri="{FF2B5EF4-FFF2-40B4-BE49-F238E27FC236}">
                    <a16:creationId xmlns:a16="http://schemas.microsoft.com/office/drawing/2014/main" id="{1EED0213-E0A1-4EAE-9BFC-C2FE24C2E932}"/>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96" name="Rectangle 43">
                <a:extLst>
                  <a:ext uri="{FF2B5EF4-FFF2-40B4-BE49-F238E27FC236}">
                    <a16:creationId xmlns:a16="http://schemas.microsoft.com/office/drawing/2014/main" id="{E39FF643-B323-481E-A565-B181546FCD58}"/>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39" name="Oval 138">
              <a:extLst>
                <a:ext uri="{FF2B5EF4-FFF2-40B4-BE49-F238E27FC236}">
                  <a16:creationId xmlns:a16="http://schemas.microsoft.com/office/drawing/2014/main" id="{182658AF-FAD7-4648-AC9C-A7D3381F5D28}"/>
                </a:ext>
              </a:extLst>
            </p:cNvPr>
            <p:cNvSpPr/>
            <p:nvPr/>
          </p:nvSpPr>
          <p:spPr bwMode="gray">
            <a:xfrm>
              <a:off x="7570125"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0" name="Group 139">
              <a:extLst>
                <a:ext uri="{FF2B5EF4-FFF2-40B4-BE49-F238E27FC236}">
                  <a16:creationId xmlns:a16="http://schemas.microsoft.com/office/drawing/2014/main" id="{2E4D3E8B-80EA-4909-AF16-F7F4EE2073B7}"/>
                </a:ext>
              </a:extLst>
            </p:cNvPr>
            <p:cNvGrpSpPr/>
            <p:nvPr/>
          </p:nvGrpSpPr>
          <p:grpSpPr bwMode="gray">
            <a:xfrm>
              <a:off x="7755317" y="2532022"/>
              <a:ext cx="941411" cy="499709"/>
              <a:chOff x="6151563" y="1584325"/>
              <a:chExt cx="4276725" cy="2270126"/>
            </a:xfrm>
          </p:grpSpPr>
          <p:sp>
            <p:nvSpPr>
              <p:cNvPr id="160" name="Rectangle 47">
                <a:extLst>
                  <a:ext uri="{FF2B5EF4-FFF2-40B4-BE49-F238E27FC236}">
                    <a16:creationId xmlns:a16="http://schemas.microsoft.com/office/drawing/2014/main" id="{7D82ED15-E409-4D13-9E6D-F4A14D4EC5DB}"/>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1" name="Rectangle 48">
                <a:extLst>
                  <a:ext uri="{FF2B5EF4-FFF2-40B4-BE49-F238E27FC236}">
                    <a16:creationId xmlns:a16="http://schemas.microsoft.com/office/drawing/2014/main" id="{4DADEFBD-AFD1-40F9-9296-0CC62BCA80F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 name="Freeform 49">
                <a:extLst>
                  <a:ext uri="{FF2B5EF4-FFF2-40B4-BE49-F238E27FC236}">
                    <a16:creationId xmlns:a16="http://schemas.microsoft.com/office/drawing/2014/main" id="{F95764E8-DC85-4847-B5A7-F3747E30A786}"/>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 name="Rectangle 50">
                <a:extLst>
                  <a:ext uri="{FF2B5EF4-FFF2-40B4-BE49-F238E27FC236}">
                    <a16:creationId xmlns:a16="http://schemas.microsoft.com/office/drawing/2014/main" id="{39B253F7-8651-42DD-A6DC-A744F4BFDE0D}"/>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Rectangle 51">
                <a:extLst>
                  <a:ext uri="{FF2B5EF4-FFF2-40B4-BE49-F238E27FC236}">
                    <a16:creationId xmlns:a16="http://schemas.microsoft.com/office/drawing/2014/main" id="{93378B2F-6A32-4B7E-B951-19C19DB3F79D}"/>
                  </a:ext>
                </a:extLst>
              </p:cNvPr>
              <p:cNvSpPr>
                <a:spLocks noChangeArrowheads="1"/>
              </p:cNvSpPr>
              <p:nvPr userDrawn="1"/>
            </p:nvSpPr>
            <p:spPr bwMode="gray">
              <a:xfrm>
                <a:off x="7086601" y="2098675"/>
                <a:ext cx="266700" cy="330200"/>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Rectangle 52">
                <a:extLst>
                  <a:ext uri="{FF2B5EF4-FFF2-40B4-BE49-F238E27FC236}">
                    <a16:creationId xmlns:a16="http://schemas.microsoft.com/office/drawing/2014/main" id="{DBBB387D-4379-474D-B2BF-539B7D1F581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Rectangle 53">
                <a:extLst>
                  <a:ext uri="{FF2B5EF4-FFF2-40B4-BE49-F238E27FC236}">
                    <a16:creationId xmlns:a16="http://schemas.microsoft.com/office/drawing/2014/main" id="{0A178ADD-EAF1-4222-91B8-59F81C88C7C5}"/>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Rectangle 54">
                <a:extLst>
                  <a:ext uri="{FF2B5EF4-FFF2-40B4-BE49-F238E27FC236}">
                    <a16:creationId xmlns:a16="http://schemas.microsoft.com/office/drawing/2014/main" id="{CB3D964A-6A01-4D37-A093-B48E05C4832F}"/>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 name="Rectangle 55">
                <a:extLst>
                  <a:ext uri="{FF2B5EF4-FFF2-40B4-BE49-F238E27FC236}">
                    <a16:creationId xmlns:a16="http://schemas.microsoft.com/office/drawing/2014/main" id="{77CB60E1-76F0-4D22-A500-0B4BE761D2CF}"/>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 name="Rectangle 56">
                <a:extLst>
                  <a:ext uri="{FF2B5EF4-FFF2-40B4-BE49-F238E27FC236}">
                    <a16:creationId xmlns:a16="http://schemas.microsoft.com/office/drawing/2014/main" id="{8B4C0F3E-A49E-47ED-BE26-8A235A268FB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 name="Rectangle 57">
                <a:extLst>
                  <a:ext uri="{FF2B5EF4-FFF2-40B4-BE49-F238E27FC236}">
                    <a16:creationId xmlns:a16="http://schemas.microsoft.com/office/drawing/2014/main" id="{DB00B6C7-CF9C-4173-A661-C887B3C1DDA9}"/>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Rectangle 58">
                <a:extLst>
                  <a:ext uri="{FF2B5EF4-FFF2-40B4-BE49-F238E27FC236}">
                    <a16:creationId xmlns:a16="http://schemas.microsoft.com/office/drawing/2014/main" id="{8A35FC35-4EE9-4809-9084-2A40D1029438}"/>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Rectangle 59">
                <a:extLst>
                  <a:ext uri="{FF2B5EF4-FFF2-40B4-BE49-F238E27FC236}">
                    <a16:creationId xmlns:a16="http://schemas.microsoft.com/office/drawing/2014/main" id="{9F7D43DF-6739-43E2-9BF1-75BC1EF27923}"/>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Rectangle 60">
                <a:extLst>
                  <a:ext uri="{FF2B5EF4-FFF2-40B4-BE49-F238E27FC236}">
                    <a16:creationId xmlns:a16="http://schemas.microsoft.com/office/drawing/2014/main" id="{50A9950F-E312-4347-9F3E-CA402ABA8B3E}"/>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Rectangle 61">
                <a:extLst>
                  <a:ext uri="{FF2B5EF4-FFF2-40B4-BE49-F238E27FC236}">
                    <a16:creationId xmlns:a16="http://schemas.microsoft.com/office/drawing/2014/main" id="{7ACBC3FF-87C2-4FCF-94D6-F79291418841}"/>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Rectangle 62">
                <a:extLst>
                  <a:ext uri="{FF2B5EF4-FFF2-40B4-BE49-F238E27FC236}">
                    <a16:creationId xmlns:a16="http://schemas.microsoft.com/office/drawing/2014/main" id="{DD0E4ADE-0BA6-4921-904C-1847F6F734DB}"/>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Rectangle 63">
                <a:extLst>
                  <a:ext uri="{FF2B5EF4-FFF2-40B4-BE49-F238E27FC236}">
                    <a16:creationId xmlns:a16="http://schemas.microsoft.com/office/drawing/2014/main" id="{CA536661-3939-4E12-873B-87DA6C7DC891}"/>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Rectangle 64">
                <a:extLst>
                  <a:ext uri="{FF2B5EF4-FFF2-40B4-BE49-F238E27FC236}">
                    <a16:creationId xmlns:a16="http://schemas.microsoft.com/office/drawing/2014/main" id="{4FD2434C-7184-4AB9-B044-D2BEA0218191}"/>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Rectangle 65">
                <a:extLst>
                  <a:ext uri="{FF2B5EF4-FFF2-40B4-BE49-F238E27FC236}">
                    <a16:creationId xmlns:a16="http://schemas.microsoft.com/office/drawing/2014/main" id="{52ACC521-DB36-48C6-9210-C7289CB1825A}"/>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141" name="Multiplication Sign 140">
              <a:extLst>
                <a:ext uri="{FF2B5EF4-FFF2-40B4-BE49-F238E27FC236}">
                  <a16:creationId xmlns:a16="http://schemas.microsoft.com/office/drawing/2014/main" id="{2F0CB2E2-815D-4E87-8DD6-D4BF6A0238DD}"/>
                </a:ext>
              </a:extLst>
            </p:cNvPr>
            <p:cNvSpPr/>
            <p:nvPr/>
          </p:nvSpPr>
          <p:spPr bwMode="ltGray">
            <a:xfrm>
              <a:off x="4092931"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Multiplication Sign 141">
              <a:extLst>
                <a:ext uri="{FF2B5EF4-FFF2-40B4-BE49-F238E27FC236}">
                  <a16:creationId xmlns:a16="http://schemas.microsoft.com/office/drawing/2014/main" id="{71717FA6-0984-4466-970B-5ACE963969E7}"/>
                </a:ext>
              </a:extLst>
            </p:cNvPr>
            <p:cNvSpPr/>
            <p:nvPr/>
          </p:nvSpPr>
          <p:spPr bwMode="ltGray">
            <a:xfrm>
              <a:off x="6244214"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Multiplication Sign 142">
              <a:extLst>
                <a:ext uri="{FF2B5EF4-FFF2-40B4-BE49-F238E27FC236}">
                  <a16:creationId xmlns:a16="http://schemas.microsoft.com/office/drawing/2014/main" id="{B6229224-789A-4AB6-A3F6-B546696FC2AB}"/>
                </a:ext>
              </a:extLst>
            </p:cNvPr>
            <p:cNvSpPr/>
            <p:nvPr/>
          </p:nvSpPr>
          <p:spPr bwMode="ltGray">
            <a:xfrm>
              <a:off x="8335007"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4" name="Group 143">
              <a:extLst>
                <a:ext uri="{FF2B5EF4-FFF2-40B4-BE49-F238E27FC236}">
                  <a16:creationId xmlns:a16="http://schemas.microsoft.com/office/drawing/2014/main" id="{8F2708E0-3F98-40CA-ACD8-1A51A38D5ACB}"/>
                </a:ext>
              </a:extLst>
            </p:cNvPr>
            <p:cNvGrpSpPr/>
            <p:nvPr/>
          </p:nvGrpSpPr>
          <p:grpSpPr bwMode="gray">
            <a:xfrm>
              <a:off x="3674758" y="2541355"/>
              <a:ext cx="587777" cy="445658"/>
              <a:chOff x="3132278" y="2298246"/>
              <a:chExt cx="718204" cy="544549"/>
            </a:xfrm>
          </p:grpSpPr>
          <p:sp>
            <p:nvSpPr>
              <p:cNvPr id="145" name="Freeform: Shape 144">
                <a:extLst>
                  <a:ext uri="{FF2B5EF4-FFF2-40B4-BE49-F238E27FC236}">
                    <a16:creationId xmlns:a16="http://schemas.microsoft.com/office/drawing/2014/main" id="{9E5F4EA1-2390-44D9-A625-D47C757D0F4B}"/>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6" name="Freeform: Shape 145">
                <a:extLst>
                  <a:ext uri="{FF2B5EF4-FFF2-40B4-BE49-F238E27FC236}">
                    <a16:creationId xmlns:a16="http://schemas.microsoft.com/office/drawing/2014/main" id="{D4F8C965-9765-4320-841C-71ED5FE9D248}"/>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7" name="Freeform: Shape 146">
                <a:extLst>
                  <a:ext uri="{FF2B5EF4-FFF2-40B4-BE49-F238E27FC236}">
                    <a16:creationId xmlns:a16="http://schemas.microsoft.com/office/drawing/2014/main" id="{38AECBBD-CC4E-4DA2-B637-D162BDC4989D}"/>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8" name="Freeform: Shape 147">
                <a:extLst>
                  <a:ext uri="{FF2B5EF4-FFF2-40B4-BE49-F238E27FC236}">
                    <a16:creationId xmlns:a16="http://schemas.microsoft.com/office/drawing/2014/main" id="{4AEE94EB-7E6A-435D-8652-D3E33BF1720D}"/>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9" name="Freeform: Shape 148">
                <a:extLst>
                  <a:ext uri="{FF2B5EF4-FFF2-40B4-BE49-F238E27FC236}">
                    <a16:creationId xmlns:a16="http://schemas.microsoft.com/office/drawing/2014/main" id="{95C701F9-BF1B-4BB7-964C-5CB8B612F62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0" name="Freeform: Shape 149">
                <a:extLst>
                  <a:ext uri="{FF2B5EF4-FFF2-40B4-BE49-F238E27FC236}">
                    <a16:creationId xmlns:a16="http://schemas.microsoft.com/office/drawing/2014/main" id="{1456DA67-6E1C-470F-A36F-C5C054EB2DAC}"/>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1" name="Freeform: Shape 150">
                <a:extLst>
                  <a:ext uri="{FF2B5EF4-FFF2-40B4-BE49-F238E27FC236}">
                    <a16:creationId xmlns:a16="http://schemas.microsoft.com/office/drawing/2014/main" id="{14359CA6-BBDC-447A-974E-4FD22DB92B14}"/>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2" name="Freeform: Shape 151">
                <a:extLst>
                  <a:ext uri="{FF2B5EF4-FFF2-40B4-BE49-F238E27FC236}">
                    <a16:creationId xmlns:a16="http://schemas.microsoft.com/office/drawing/2014/main" id="{9282167A-6EE4-4AAF-A1AA-8712031D9F2C}"/>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3" name="Freeform: Shape 152">
                <a:extLst>
                  <a:ext uri="{FF2B5EF4-FFF2-40B4-BE49-F238E27FC236}">
                    <a16:creationId xmlns:a16="http://schemas.microsoft.com/office/drawing/2014/main" id="{54BF2AE7-5A56-491A-9352-89D2CA8C3AAE}"/>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4" name="Freeform: Shape 153">
                <a:extLst>
                  <a:ext uri="{FF2B5EF4-FFF2-40B4-BE49-F238E27FC236}">
                    <a16:creationId xmlns:a16="http://schemas.microsoft.com/office/drawing/2014/main" id="{4B7B7B52-05E5-44A8-B8C5-D28E4255B53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5" name="Freeform: Shape 154">
                <a:extLst>
                  <a:ext uri="{FF2B5EF4-FFF2-40B4-BE49-F238E27FC236}">
                    <a16:creationId xmlns:a16="http://schemas.microsoft.com/office/drawing/2014/main" id="{47DDFD81-0870-45B2-823D-C670CC9CCD35}"/>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6" name="Freeform: Shape 155">
                <a:extLst>
                  <a:ext uri="{FF2B5EF4-FFF2-40B4-BE49-F238E27FC236}">
                    <a16:creationId xmlns:a16="http://schemas.microsoft.com/office/drawing/2014/main" id="{E469B77D-F5C7-46AC-A9EE-A0A36DF2D7B8}"/>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7" name="Freeform: Shape 156">
                <a:extLst>
                  <a:ext uri="{FF2B5EF4-FFF2-40B4-BE49-F238E27FC236}">
                    <a16:creationId xmlns:a16="http://schemas.microsoft.com/office/drawing/2014/main" id="{7DFBD304-5245-448C-BC1B-5471C047EF0F}"/>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8" name="Freeform: Shape 157">
                <a:extLst>
                  <a:ext uri="{FF2B5EF4-FFF2-40B4-BE49-F238E27FC236}">
                    <a16:creationId xmlns:a16="http://schemas.microsoft.com/office/drawing/2014/main" id="{7F4EB125-F49A-413F-8E2A-F6BB5418FECF}"/>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9" name="Freeform: Shape 158">
                <a:extLst>
                  <a:ext uri="{FF2B5EF4-FFF2-40B4-BE49-F238E27FC236}">
                    <a16:creationId xmlns:a16="http://schemas.microsoft.com/office/drawing/2014/main" id="{A2DD3B3A-2B3D-49BF-BCDC-FAE5563909D6}"/>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121726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42" presetClass="path" presetSubtype="0" decel="100000" fill="hold" nodeType="withEffect">
                                  <p:stCondLst>
                                    <p:cond delay="100"/>
                                  </p:stCondLst>
                                  <p:childTnLst>
                                    <p:animMotion origin="layout" path="M -2.91667E-6 1.11111E-6 L -2.91667E-6 0.03542 " pathEditMode="relative" rAng="0" ptsTypes="AA">
                                      <p:cBhvr>
                                        <p:cTn id="9" dur="700" spd="-100000" fill="hold"/>
                                        <p:tgtEl>
                                          <p:spTgt spid="1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5065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095685"/>
          </a:xfrm>
        </p:spPr>
        <p:txBody>
          <a:bodyPr/>
          <a:lstStyle>
            <a:lvl1pPr marL="0" indent="0">
              <a:buClr>
                <a:schemeClr val="tx1">
                  <a:lumMod val="50000"/>
                  <a:lumOff val="50000"/>
                </a:schemeClr>
              </a:buClr>
              <a:buSzPct val="100000"/>
              <a:buNone/>
              <a:defRPr>
                <a:solidFill>
                  <a:schemeClr val="bg1"/>
                </a:solidFill>
              </a:defRPr>
            </a:lvl1pPr>
            <a:lvl2pPr marL="754380" indent="-342900">
              <a:buClr>
                <a:schemeClr val="tx1">
                  <a:lumMod val="50000"/>
                  <a:lumOff val="50000"/>
                </a:schemeClr>
              </a:buClr>
              <a:buSzPct val="100000"/>
              <a:defRPr lang="en-US" sz="2000" kern="1200" spc="0" baseline="0" dirty="0">
                <a:solidFill>
                  <a:schemeClr val="bg1"/>
                </a:solidFill>
                <a:latin typeface="+mn-lt"/>
                <a:ea typeface="+mn-ea"/>
                <a:cs typeface="+mn-cs"/>
              </a:defRPr>
            </a:lvl2pPr>
            <a:lvl3pPr marL="1183005" indent="-285750">
              <a:buClr>
                <a:schemeClr val="tx1">
                  <a:lumMod val="50000"/>
                  <a:lumOff val="50000"/>
                </a:schemeClr>
              </a:buClr>
              <a:buSzPct val="100000"/>
              <a:defRPr lang="en-US" sz="1600" kern="1200" spc="0" baseline="0" dirty="0" smtClean="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095685"/>
          </a:xfrm>
        </p:spPr>
        <p:txBody>
          <a:bodyPr/>
          <a:lstStyle>
            <a:lvl1pPr marL="0" indent="0">
              <a:buClr>
                <a:schemeClr val="tx1">
                  <a:lumMod val="50000"/>
                  <a:lumOff val="50000"/>
                </a:schemeClr>
              </a:buClr>
              <a:buSzPct val="100000"/>
              <a:buNone/>
              <a:defRPr>
                <a:solidFill>
                  <a:schemeClr val="bg1"/>
                </a:solidFill>
              </a:defRPr>
            </a:lvl1pPr>
            <a:lvl2pPr marL="754380" indent="-342900">
              <a:buClr>
                <a:schemeClr val="tx1">
                  <a:lumMod val="50000"/>
                  <a:lumOff val="50000"/>
                </a:schemeClr>
              </a:buClr>
              <a:buSzPct val="100000"/>
              <a:defRPr lang="en-US" sz="2000" kern="1200" spc="0" baseline="0" dirty="0">
                <a:solidFill>
                  <a:schemeClr val="bg1"/>
                </a:solidFill>
                <a:latin typeface="+mn-lt"/>
                <a:ea typeface="+mn-ea"/>
                <a:cs typeface="+mn-cs"/>
              </a:defRPr>
            </a:lvl2pPr>
            <a:lvl3pPr marL="1183005" indent="-285750">
              <a:buClr>
                <a:schemeClr val="tx1">
                  <a:lumMod val="50000"/>
                  <a:lumOff val="50000"/>
                </a:schemeClr>
              </a:buClr>
              <a:buSzPct val="100000"/>
              <a:defRPr lang="en-US" sz="1600" kern="1200" spc="0" baseline="0" dirty="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96494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solidFill>
                  <a:schemeClr val="bg1"/>
                </a:solidFill>
                <a:latin typeface="+mn-lt"/>
                <a:ea typeface="+mn-ea"/>
                <a:cs typeface="+mn-cs"/>
              </a:defRPr>
            </a:lvl2pPr>
            <a:lvl3pPr marL="450850" indent="0">
              <a:buFont typeface="Wingdings" panose="05000000000000000000" pitchFamily="2" charset="2"/>
              <a:buNone/>
              <a:tabLst/>
              <a:defRPr lang="en-US" sz="1600" kern="1200" spc="0" baseline="0" dirty="0">
                <a:solidFill>
                  <a:schemeClr val="bg1"/>
                </a:soli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solidFill>
                  <a:schemeClr val="bg1"/>
                </a:solidFill>
                <a:latin typeface="+mn-lt"/>
                <a:ea typeface="+mn-ea"/>
                <a:cs typeface="+mn-cs"/>
              </a:defRPr>
            </a:lvl2pPr>
            <a:lvl3pPr marL="450850" indent="0">
              <a:buFont typeface="Wingdings" panose="05000000000000000000" pitchFamily="2" charset="2"/>
              <a:buNone/>
              <a:tabLst/>
              <a:defRPr lang="en-US" sz="1600" kern="1200" spc="0" baseline="0" dirty="0">
                <a:solidFill>
                  <a:schemeClr val="bg1"/>
                </a:soli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08752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53596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15361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02703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54868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1700096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8"/>
            <a:ext cx="4541837" cy="3494291"/>
          </a:xfrm>
        </p:spPr>
        <p:txBody>
          <a:bodyPr>
            <a:normAutofit/>
          </a:bodyPr>
          <a:lstStyle>
            <a:lvl1pPr marL="0" indent="0" algn="l">
              <a:spcBef>
                <a:spcPts val="0"/>
              </a:spcBef>
              <a:spcAft>
                <a:spcPts val="1200"/>
              </a:spcAft>
              <a:buNone/>
              <a:defRPr sz="2000">
                <a:solidFill>
                  <a:schemeClr val="bg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07777"/>
          </a:xfrm>
        </p:spPr>
        <p:txBody>
          <a:bodyPr/>
          <a:lstStyle>
            <a:lvl1pPr marL="0" indent="0" algn="l">
              <a:spcBef>
                <a:spcPts val="0"/>
              </a:spcBef>
              <a:spcAft>
                <a:spcPts val="1200"/>
              </a:spcAft>
              <a:buNone/>
              <a:defRPr sz="2000">
                <a:solidFill>
                  <a:schemeClr val="bg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63302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57154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08995"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18106"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27216"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336327"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35372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50886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50886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52130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iagram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1" y="5846802"/>
            <a:ext cx="11018521"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69563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en bucketed content">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Tree>
    <p:extLst>
      <p:ext uri="{BB962C8B-B14F-4D97-AF65-F5344CB8AC3E}">
        <p14:creationId xmlns:p14="http://schemas.microsoft.com/office/powerpoint/2010/main" val="1199753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50987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62451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249035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034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09190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chemeClr val="bg1"/>
              </a:solidFill>
              <a:effectLst/>
              <a:uLnTx/>
              <a:uFillTx/>
              <a:latin typeface="Segoe UI Semilight"/>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738664"/>
          </a:xfrm>
        </p:spPr>
        <p:txBody>
          <a:bodyPr anchor="t" anchorCtr="0"/>
          <a:lstStyle>
            <a:lvl1pPr marL="0" indent="0" algn="l">
              <a:spcBef>
                <a:spcPts val="0"/>
              </a:spcBef>
              <a:buNone/>
              <a:defRPr sz="1600">
                <a:solidFill>
                  <a:schemeClr val="bg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bg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bg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bg1"/>
                </a:solidFill>
              </a:rPr>
              <a:t>”</a:t>
            </a:r>
          </a:p>
        </p:txBody>
      </p:sp>
    </p:spTree>
    <p:extLst>
      <p:ext uri="{BB962C8B-B14F-4D97-AF65-F5344CB8AC3E}">
        <p14:creationId xmlns:p14="http://schemas.microsoft.com/office/powerpoint/2010/main" val="4273547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bg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307777"/>
          </a:xfrm>
        </p:spPr>
        <p:txBody>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1954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446077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195550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28438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359438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06829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00398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8791525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934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6546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 icon li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5166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Right side bullet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598004"/>
            <a:ext cx="3058160" cy="1661993"/>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10001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solidFill>
                  <a:schemeClr val="bg1"/>
                </a:solidFill>
              </a:defRPr>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solidFill>
                  <a:schemeClr val="bg1"/>
                </a:solidFill>
              </a:defRPr>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2328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230050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02453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mo 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29EBE-0253-4BAB-B12F-C5553C48B3E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9858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17867-D989-4179-8BDD-25BF496B50A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1763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499303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50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75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2942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26E1-18B7-4EBB-AA6C-8955C2774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5BE0B-634F-4B98-92C2-636579EE8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840DA-BCAB-46FA-888E-72C3ED058D65}"/>
              </a:ext>
            </a:extLst>
          </p:cNvPr>
          <p:cNvSpPr>
            <a:spLocks noGrp="1"/>
          </p:cNvSpPr>
          <p:nvPr>
            <p:ph type="dt" sz="half" idx="10"/>
          </p:nvPr>
        </p:nvSpPr>
        <p:spPr/>
        <p:txBody>
          <a:bodyPr/>
          <a:lstStyle/>
          <a:p>
            <a:fld id="{05D2A9EE-0599-4874-B0A3-84AD1B5DB3DB}" type="datetimeFigureOut">
              <a:rPr lang="en-US" smtClean="0"/>
              <a:t>2/7/22</a:t>
            </a:fld>
            <a:endParaRPr lang="en-US"/>
          </a:p>
        </p:txBody>
      </p:sp>
      <p:sp>
        <p:nvSpPr>
          <p:cNvPr id="5" name="Footer Placeholder 4">
            <a:extLst>
              <a:ext uri="{FF2B5EF4-FFF2-40B4-BE49-F238E27FC236}">
                <a16:creationId xmlns:a16="http://schemas.microsoft.com/office/drawing/2014/main" id="{1BA1D330-0C22-43C8-AE2D-667D6ABFA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43466-E5CD-4A5F-BCBA-438F0151E8BE}"/>
              </a:ext>
            </a:extLst>
          </p:cNvPr>
          <p:cNvSpPr>
            <a:spLocks noGrp="1"/>
          </p:cNvSpPr>
          <p:nvPr>
            <p:ph type="sldNum" sz="quarter" idx="12"/>
          </p:nvPr>
        </p:nvSpPr>
        <p:spPr/>
        <p:txBody>
          <a:bodyPr/>
          <a:lstStyle/>
          <a:p>
            <a:fld id="{51E54CF7-AC74-4A15-BCC9-039EE7BD00A4}" type="slidenum">
              <a:rPr lang="en-US" smtClean="0"/>
              <a:t>‹#›</a:t>
            </a:fld>
            <a:endParaRPr lang="en-US"/>
          </a:p>
        </p:txBody>
      </p:sp>
    </p:spTree>
    <p:extLst>
      <p:ext uri="{BB962C8B-B14F-4D97-AF65-F5344CB8AC3E}">
        <p14:creationId xmlns:p14="http://schemas.microsoft.com/office/powerpoint/2010/main" val="2419103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133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91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793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04543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305476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96873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197915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004153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454058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969596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973443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243455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6436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061198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7487802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93113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68474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5875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02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3116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52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987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547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46075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8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DC ARCHITECTURE PLAYBOOK</a:t>
            </a:r>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349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137F5A6-59D9-9242-AE3B-E235E9FEDF56}" type="slidenum">
              <a:rPr kumimoji="0" lang="en-US" sz="980" b="0" i="0" u="none" strike="noStrike" kern="1200" cap="none" spc="0" normalizeH="0" baseline="0" noProof="0" smtClean="0">
                <a:ln>
                  <a:noFill/>
                </a:ln>
                <a:solidFill>
                  <a:srgbClr val="505050"/>
                </a:solidFill>
                <a:effectLst/>
                <a:uLnTx/>
                <a:uFillTx/>
                <a:latin typeface="Segoe UI"/>
                <a:ea typeface="+mn-ea"/>
                <a:cs typeface="Segoe UI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a:ln>
                <a:noFill/>
              </a:ln>
              <a:solidFill>
                <a:srgbClr val="505050"/>
              </a:solidFill>
              <a:effectLst/>
              <a:uLnTx/>
              <a:uFillTx/>
              <a:latin typeface="Segoe UI"/>
              <a:ea typeface="+mn-ea"/>
              <a:cs typeface="Segoe UI Light"/>
            </a:endParaRPr>
          </a:p>
        </p:txBody>
      </p:sp>
    </p:spTree>
    <p:extLst>
      <p:ext uri="{BB962C8B-B14F-4D97-AF65-F5344CB8AC3E}">
        <p14:creationId xmlns:p14="http://schemas.microsoft.com/office/powerpoint/2010/main" val="15580095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0062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497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5686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E2EF9B-4E7F-2D49-9EFA-FD758B63BC7D}"/>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98375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1356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theme" Target="../theme/theme10.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image" Target="../media/image82.png"/><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8" Type="http://schemas.openxmlformats.org/officeDocument/2006/relationships/slideLayout" Target="../slideLayouts/slideLayout316.xml"/><Relationship Id="rId3" Type="http://schemas.openxmlformats.org/officeDocument/2006/relationships/slideLayout" Target="../slideLayouts/slideLayout31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9" Type="http://schemas.openxmlformats.org/officeDocument/2006/relationships/slideLayout" Target="../slideLayouts/slideLayout385.xml"/><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42" Type="http://schemas.openxmlformats.org/officeDocument/2006/relationships/slideLayout" Target="../slideLayouts/slideLayout388.xml"/><Relationship Id="rId47" Type="http://schemas.openxmlformats.org/officeDocument/2006/relationships/image" Target="../media/image1.emf"/><Relationship Id="rId7" Type="http://schemas.openxmlformats.org/officeDocument/2006/relationships/slideLayout" Target="../slideLayouts/slideLayout35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slideLayout" Target="../slideLayouts/slideLayout383.xml"/><Relationship Id="rId40" Type="http://schemas.openxmlformats.org/officeDocument/2006/relationships/slideLayout" Target="../slideLayouts/slideLayout386.xml"/><Relationship Id="rId45" Type="http://schemas.openxmlformats.org/officeDocument/2006/relationships/slideLayout" Target="../slideLayouts/slideLayout391.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slideLayout" Target="../slideLayouts/slideLayout382.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4" Type="http://schemas.openxmlformats.org/officeDocument/2006/relationships/slideLayout" Target="../slideLayouts/slideLayout390.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43" Type="http://schemas.openxmlformats.org/officeDocument/2006/relationships/slideLayout" Target="../slideLayouts/slideLayout389.xml"/><Relationship Id="rId8" Type="http://schemas.openxmlformats.org/officeDocument/2006/relationships/slideLayout" Target="../slideLayouts/slideLayout354.xml"/><Relationship Id="rId3" Type="http://schemas.openxmlformats.org/officeDocument/2006/relationships/slideLayout" Target="../slideLayouts/slideLayout349.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38" Type="http://schemas.openxmlformats.org/officeDocument/2006/relationships/slideLayout" Target="../slideLayouts/slideLayout384.xml"/><Relationship Id="rId46" Type="http://schemas.openxmlformats.org/officeDocument/2006/relationships/theme" Target="../theme/theme11.xml"/><Relationship Id="rId20" Type="http://schemas.openxmlformats.org/officeDocument/2006/relationships/slideLayout" Target="../slideLayouts/slideLayout366.xml"/><Relationship Id="rId41"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emf"/><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68.xml"/><Relationship Id="rId7"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9.png"/><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theme" Target="../theme/theme5.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slideLayout" Target="../slideLayouts/slideLayout16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4" Type="http://schemas.openxmlformats.org/officeDocument/2006/relationships/image" Target="../media/image27.emf"/><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theme" Target="../theme/theme6.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image" Target="../media/image44.png"/><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image" Target="../media/image27.emf"/><Relationship Id="rId8" Type="http://schemas.openxmlformats.org/officeDocument/2006/relationships/slideLayout" Target="../slideLayouts/slideLayout173.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theme" Target="../theme/theme7.xml"/><Relationship Id="rId20" Type="http://schemas.openxmlformats.org/officeDocument/2006/relationships/slideLayout" Target="../slideLayouts/slideLayout185.xml"/><Relationship Id="rId41"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16" Type="http://schemas.openxmlformats.org/officeDocument/2006/relationships/slideLayout" Target="../slideLayouts/slideLayout226.xml"/><Relationship Id="rId11" Type="http://schemas.openxmlformats.org/officeDocument/2006/relationships/slideLayout" Target="../slideLayouts/slideLayout221.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74" Type="http://schemas.openxmlformats.org/officeDocument/2006/relationships/slideLayout" Target="../slideLayouts/slideLayout284.xml"/><Relationship Id="rId79" Type="http://schemas.openxmlformats.org/officeDocument/2006/relationships/slideLayout" Target="../slideLayouts/slideLayout289.xml"/><Relationship Id="rId5" Type="http://schemas.openxmlformats.org/officeDocument/2006/relationships/slideLayout" Target="../slideLayouts/slideLayout215.xml"/><Relationship Id="rId61" Type="http://schemas.openxmlformats.org/officeDocument/2006/relationships/slideLayout" Target="../slideLayouts/slideLayout271.xml"/><Relationship Id="rId82" Type="http://schemas.openxmlformats.org/officeDocument/2006/relationships/image" Target="../media/image45.png"/><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77" Type="http://schemas.openxmlformats.org/officeDocument/2006/relationships/slideLayout" Target="../slideLayouts/slideLayout287.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80" Type="http://schemas.openxmlformats.org/officeDocument/2006/relationships/slideLayout" Target="../slideLayouts/slideLayout290.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slideLayout" Target="../slideLayouts/slideLayout285.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78" Type="http://schemas.openxmlformats.org/officeDocument/2006/relationships/slideLayout" Target="../slideLayouts/slideLayout288.xml"/><Relationship Id="rId81" Type="http://schemas.openxmlformats.org/officeDocument/2006/relationships/theme" Target="../theme/theme8.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slideLayout" Target="../slideLayouts/slideLayout286.xml"/><Relationship Id="rId7" Type="http://schemas.openxmlformats.org/officeDocument/2006/relationships/slideLayout" Target="../slideLayouts/slideLayout217.xml"/><Relationship Id="rId71" Type="http://schemas.openxmlformats.org/officeDocument/2006/relationships/slideLayout" Target="../slideLayouts/slideLayout281.xml"/><Relationship Id="rId2" Type="http://schemas.openxmlformats.org/officeDocument/2006/relationships/slideLayout" Target="../slideLayouts/slideLayout212.xml"/><Relationship Id="rId29" Type="http://schemas.openxmlformats.org/officeDocument/2006/relationships/slideLayout" Target="../slideLayouts/slideLayout239.xml"/><Relationship Id="rId24" Type="http://schemas.openxmlformats.org/officeDocument/2006/relationships/slideLayout" Target="../slideLayouts/slideLayout234.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66"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10" Type="http://schemas.openxmlformats.org/officeDocument/2006/relationships/slideLayout" Target="../slideLayouts/slideLayout300.xml"/><Relationship Id="rId19" Type="http://schemas.openxmlformats.org/officeDocument/2006/relationships/theme" Target="../theme/theme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1209880"/>
      </p:ext>
    </p:extLst>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 id="2147484961" r:id="rId13"/>
    <p:sldLayoutId id="2147484962" r:id="rId14"/>
    <p:sldLayoutId id="2147484963" r:id="rId15"/>
    <p:sldLayoutId id="2147484964" r:id="rId16"/>
    <p:sldLayoutId id="2147484965" r:id="rId17"/>
    <p:sldLayoutId id="2147484966" r:id="rId18"/>
    <p:sldLayoutId id="2147484967" r:id="rId19"/>
    <p:sldLayoutId id="2147484968" r:id="rId20"/>
    <p:sldLayoutId id="2147484969" r:id="rId21"/>
    <p:sldLayoutId id="2147484970" r:id="rId22"/>
    <p:sldLayoutId id="2147484971" r:id="rId23"/>
    <p:sldLayoutId id="2147484972" r:id="rId24"/>
    <p:sldLayoutId id="2147484973" r:id="rId25"/>
    <p:sldLayoutId id="2147484974" r:id="rId26"/>
    <p:sldLayoutId id="2147484975" r:id="rId27"/>
    <p:sldLayoutId id="2147484976" r:id="rId28"/>
    <p:sldLayoutId id="2147484977" r:id="rId29"/>
    <p:sldLayoutId id="2147484978" r:id="rId30"/>
    <p:sldLayoutId id="2147484979" r:id="rId31"/>
    <p:sldLayoutId id="2147484980" r:id="rId32"/>
    <p:sldLayoutId id="2147484981" r:id="rId33"/>
    <p:sldLayoutId id="2147484982" r:id="rId34"/>
    <p:sldLayoutId id="2147484983" r:id="rId35"/>
    <p:sldLayoutId id="2147484984" r:id="rId36"/>
    <p:sldLayoutId id="2147484985" r:id="rId37"/>
    <p:sldLayoutId id="2147484986"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82302154"/>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 id="2147485012" r:id="rId25"/>
    <p:sldLayoutId id="2147485013" r:id="rId26"/>
    <p:sldLayoutId id="2147485014" r:id="rId27"/>
    <p:sldLayoutId id="2147485015" r:id="rId28"/>
    <p:sldLayoutId id="2147485016" r:id="rId29"/>
    <p:sldLayoutId id="2147485017" r:id="rId30"/>
    <p:sldLayoutId id="2147485018" r:id="rId31"/>
    <p:sldLayoutId id="2147485019" r:id="rId32"/>
    <p:sldLayoutId id="2147485020" r:id="rId33"/>
    <p:sldLayoutId id="2147485021" r:id="rId34"/>
    <p:sldLayoutId id="2147485022" r:id="rId35"/>
    <p:sldLayoutId id="2147485023" r:id="rId36"/>
    <p:sldLayoutId id="2147485024" r:id="rId37"/>
    <p:sldLayoutId id="2147485025" r:id="rId38"/>
    <p:sldLayoutId id="2147485026" r:id="rId39"/>
    <p:sldLayoutId id="2147485027" r:id="rId40"/>
    <p:sldLayoutId id="2147485028" r:id="rId41"/>
    <p:sldLayoutId id="2147485029" r:id="rId42"/>
    <p:sldLayoutId id="2147485030" r:id="rId43"/>
    <p:sldLayoutId id="2147485031" r:id="rId44"/>
    <p:sldLayoutId id="214748503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39345268"/>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848" r:id="rId4"/>
    <p:sldLayoutId id="2147484849" r:id="rId5"/>
    <p:sldLayoutId id="2147484850" r:id="rId6"/>
    <p:sldLayoutId id="2147484797" r:id="rId7"/>
    <p:sldLayoutId id="2147484852" r:id="rId8"/>
    <p:sldLayoutId id="2147484853" r:id="rId9"/>
    <p:sldLayoutId id="2147484854" r:id="rId10"/>
    <p:sldLayoutId id="2147484855" r:id="rId11"/>
    <p:sldLayoutId id="2147484856" r:id="rId12"/>
    <p:sldLayoutId id="2147484803" r:id="rId13"/>
    <p:sldLayoutId id="2147484861" r:id="rId14"/>
    <p:sldLayoutId id="2147484857" r:id="rId15"/>
    <p:sldLayoutId id="2147484858" r:id="rId16"/>
    <p:sldLayoutId id="2147484859" r:id="rId17"/>
    <p:sldLayoutId id="2147484862"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482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13382630"/>
      </p:ext>
    </p:extLst>
  </p:cSld>
  <p:clrMap bg1="lt1" tx1="dk1" bg2="lt2" tx2="dk2" accent1="accent1" accent2="accent2" accent3="accent3" accent4="accent4" accent5="accent5" accent6="accent6" hlink="hlink" folHlink="folHlink"/>
  <p:sldLayoutIdLst>
    <p:sldLayoutId id="2147484863" r:id="rId1"/>
    <p:sldLayoutId id="2147483732" r:id="rId2"/>
    <p:sldLayoutId id="2147483733" r:id="rId3"/>
    <p:sldLayoutId id="2147483734" r:id="rId4"/>
    <p:sldLayoutId id="2147485033" r:id="rId5"/>
    <p:sldLayoutId id="2147483736"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 id="2147484838" r:id="rId33"/>
    <p:sldLayoutId id="2147484840" r:id="rId34"/>
    <p:sldLayoutId id="2147485034" r:id="rId35"/>
    <p:sldLayoutId id="2147484842" r:id="rId36"/>
    <p:sldLayoutId id="2147484843" r:id="rId37"/>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F0A98-5493-4159-BC08-DB6E783BA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B9AC7D-DFA1-41E0-AF15-8D71D11CF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045B1-DF82-48D0-9135-F894F9E930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ABCC4-34A5-4EA8-948C-8FB3928FC248}" type="datetimeFigureOut">
              <a:rPr lang="en-US" smtClean="0"/>
              <a:t>2/7/22</a:t>
            </a:fld>
            <a:endParaRPr lang="en-US"/>
          </a:p>
        </p:txBody>
      </p:sp>
      <p:sp>
        <p:nvSpPr>
          <p:cNvPr id="5" name="Footer Placeholder 4">
            <a:extLst>
              <a:ext uri="{FF2B5EF4-FFF2-40B4-BE49-F238E27FC236}">
                <a16:creationId xmlns:a16="http://schemas.microsoft.com/office/drawing/2014/main" id="{A346D183-7799-45E7-9B76-D39447627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833D4E-614A-4FBD-AFD3-736538F98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481B7-AE49-4496-AB91-FDFE74AFC99C}" type="slidenum">
              <a:rPr lang="en-US" smtClean="0"/>
              <a:t>‹#›</a:t>
            </a:fld>
            <a:endParaRPr lang="en-US"/>
          </a:p>
        </p:txBody>
      </p:sp>
    </p:spTree>
    <p:extLst>
      <p:ext uri="{BB962C8B-B14F-4D97-AF65-F5344CB8AC3E}">
        <p14:creationId xmlns:p14="http://schemas.microsoft.com/office/powerpoint/2010/main" val="1795715734"/>
      </p:ext>
    </p:extLst>
  </p:cSld>
  <p:clrMap bg1="lt1" tx1="dk1" bg2="lt2" tx2="dk2" accent1="accent1" accent2="accent2" accent3="accent3" accent4="accent4" accent5="accent5" accent6="accent6" hlink="hlink" folHlink="folHlink"/>
  <p:sldLayoutIdLst>
    <p:sldLayoutId id="2147483746" r:id="rId1"/>
    <p:sldLayoutId id="2147483949"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31" r:id="rId12"/>
    <p:sldLayoutId id="2147483735" r:id="rId13"/>
    <p:sldLayoutId id="2147483947" r:id="rId14"/>
    <p:sldLayoutId id="21474837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alphaModFix amt="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85402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941" r:id="rId32"/>
    <p:sldLayoutId id="2147483942" r:id="rId33"/>
    <p:sldLayoutId id="2147483943" r:id="rId34"/>
    <p:sldLayoutId id="2147483696" r:id="rId35"/>
    <p:sldLayoutId id="2147483944" r:id="rId36"/>
    <p:sldLayoutId id="2147483945" r:id="rId37"/>
    <p:sldLayoutId id="2147483946" r:id="rId38"/>
    <p:sldLayoutId id="2147483700" r:id="rId39"/>
    <p:sldLayoutId id="2147483701" r:id="rId40"/>
    <p:sldLayoutId id="2147483729" r:id="rId41"/>
    <p:sldLayoutId id="2147483704" r:id="rId42"/>
    <p:sldLayoutId id="2147483705" r:id="rId43"/>
    <p:sldLayoutId id="2147483706" r:id="rId44"/>
    <p:sldLayoutId id="2147483728" r:id="rId45"/>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8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5419097"/>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5038" r:id="rId23"/>
    <p:sldLayoutId id="2147485039" r:id="rId24"/>
    <p:sldLayoutId id="2147485040" r:id="rId25"/>
    <p:sldLayoutId id="2147485041" r:id="rId26"/>
    <p:sldLayoutId id="2147485042" r:id="rId27"/>
    <p:sldLayoutId id="2147485043" r:id="rId28"/>
    <p:sldLayoutId id="2147485044" r:id="rId29"/>
    <p:sldLayoutId id="2147485045" r:id="rId30"/>
    <p:sldLayoutId id="2147485046" r:id="rId31"/>
    <p:sldLayoutId id="2147485047" r:id="rId32"/>
    <p:sldLayoutId id="2147485048" r:id="rId33"/>
    <p:sldLayoutId id="2147485049" r:id="rId34"/>
    <p:sldLayoutId id="2147485050" r:id="rId35"/>
    <p:sldLayoutId id="2147485051" r:id="rId36"/>
    <p:sldLayoutId id="2147485052" r:id="rId37"/>
    <p:sldLayoutId id="2147485053" r:id="rId38"/>
    <p:sldLayoutId id="2147485054" r:id="rId39"/>
    <p:sldLayoutId id="2147484886" r:id="rId40"/>
    <p:sldLayoutId id="2147485055" r:id="rId41"/>
    <p:sldLayoutId id="2147485056" r:id="rId42"/>
    <p:sldLayoutId id="2147485057" r:id="rId43"/>
    <p:sldLayoutId id="2147485058" r:id="rId44"/>
    <p:sldLayoutId id="2147485059" r:id="rId45"/>
    <p:sldLayoutId id="2147485060" r:id="rId46"/>
    <p:sldLayoutId id="2147485061" r:id="rId47"/>
    <p:sldLayoutId id="2147484887" r:id="rId48"/>
    <p:sldLayoutId id="2147484888" r:id="rId49"/>
    <p:sldLayoutId id="2147484889" r:id="rId50"/>
    <p:sldLayoutId id="2147484890" r:id="rId51"/>
    <p:sldLayoutId id="2147484891" r:id="rId52"/>
    <p:sldLayoutId id="2147484892" r:id="rId53"/>
    <p:sldLayoutId id="2147484893" r:id="rId54"/>
    <p:sldLayoutId id="2147484894" r:id="rId55"/>
    <p:sldLayoutId id="2147484895" r:id="rId56"/>
    <p:sldLayoutId id="2147484896" r:id="rId57"/>
    <p:sldLayoutId id="2147485062" r:id="rId58"/>
    <p:sldLayoutId id="2147485063" r:id="rId59"/>
    <p:sldLayoutId id="2147485064" r:id="rId60"/>
    <p:sldLayoutId id="2147484897" r:id="rId61"/>
    <p:sldLayoutId id="2147485065" r:id="rId62"/>
    <p:sldLayoutId id="2147485066" r:id="rId63"/>
    <p:sldLayoutId id="2147484900" r:id="rId64"/>
    <p:sldLayoutId id="2147484901" r:id="rId65"/>
    <p:sldLayoutId id="2147484902" r:id="rId66"/>
    <p:sldLayoutId id="2147484903" r:id="rId67"/>
    <p:sldLayoutId id="2147484904" r:id="rId68"/>
    <p:sldLayoutId id="2147484898" r:id="rId69"/>
    <p:sldLayoutId id="2147484899" r:id="rId70"/>
    <p:sldLayoutId id="2147484905" r:id="rId71"/>
    <p:sldLayoutId id="2147484906" r:id="rId72"/>
    <p:sldLayoutId id="2147484907" r:id="rId73"/>
    <p:sldLayoutId id="2147484908" r:id="rId74"/>
    <p:sldLayoutId id="2147484909" r:id="rId75"/>
    <p:sldLayoutId id="2147484910" r:id="rId76"/>
    <p:sldLayoutId id="2147484911" r:id="rId77"/>
    <p:sldLayoutId id="2147484912" r:id="rId78"/>
    <p:sldLayoutId id="2147484913" r:id="rId79"/>
    <p:sldLayoutId id="2147484914" r:id="rId8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86053"/>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2004671"/>
            <a:ext cx="3606800" cy="120032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0132047"/>
      </p:ext>
    </p:extLst>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Lst>
  <p:transition>
    <p:fade/>
  </p:transition>
  <p:hf sldNum="0" hdr="0" ftr="0" dt="0"/>
  <p:txStyles>
    <p:titleStyle>
      <a:lvl1pPr algn="l" defTabSz="932704" rtl="0" eaLnBrk="1" latinLnBrk="0" hangingPunct="1">
        <a:lnSpc>
          <a:spcPct val="100000"/>
        </a:lnSpc>
        <a:spcBef>
          <a:spcPct val="0"/>
        </a:spcBef>
        <a:buNone/>
        <a:defRPr lang="en-US" sz="2000" b="0" kern="1200" cap="none" spc="-50" baseline="0" dirty="0" smtClean="0">
          <a:ln w="3175">
            <a:noFill/>
          </a:ln>
          <a:solidFill>
            <a:schemeClr val="tx1"/>
          </a:solidFill>
          <a:effectLst/>
          <a:latin typeface="+mj-lt"/>
          <a:ea typeface="+mn-ea"/>
          <a:cs typeface="Segoe UI" pitchFamily="34" charset="0"/>
        </a:defRPr>
      </a:lvl1pPr>
    </p:titleStyle>
    <p:bodyStyle>
      <a:lvl1pPr marL="228591"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182"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67" kern="1200" spc="0" baseline="0">
          <a:solidFill>
            <a:schemeClr val="tx1"/>
          </a:solidFill>
          <a:latin typeface="+mj-lt"/>
          <a:ea typeface="+mn-ea"/>
          <a:cs typeface="+mn-cs"/>
        </a:defRPr>
      </a:lvl2pPr>
      <a:lvl3pPr marL="657199" marR="0" indent="-200017"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67" kern="1200" spc="0" baseline="0">
          <a:solidFill>
            <a:schemeClr val="tx1"/>
          </a:solidFill>
          <a:latin typeface="+mn-lt"/>
          <a:ea typeface="+mn-ea"/>
          <a:cs typeface="+mn-cs"/>
        </a:defRPr>
      </a:lvl3pPr>
      <a:lvl4pPr marL="842930" marR="0" indent="-180968"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solidFill>
            <a:schemeClr val="tx1"/>
          </a:solidFill>
          <a:latin typeface="+mn-lt"/>
          <a:ea typeface="+mn-ea"/>
          <a:cs typeface="Segoe UI" panose="020B0502040204020203" pitchFamily="34" charset="0"/>
        </a:defRPr>
      </a:lvl4pPr>
      <a:lvl5pPr marL="1023897" marR="0" indent="-168268"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833" b="1" kern="1200" spc="0" baseline="0">
          <a:solidFill>
            <a:schemeClr val="tx1"/>
          </a:solidFill>
          <a:latin typeface="+mn-lt"/>
          <a:ea typeface="+mn-ea"/>
          <a:cs typeface="+mn-cs"/>
        </a:defRPr>
      </a:lvl5pPr>
      <a:lvl6pPr marL="2564937"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90"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43"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96"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04" rtl="0" eaLnBrk="1" latinLnBrk="0" hangingPunct="1">
        <a:defRPr sz="1800" kern="1200">
          <a:solidFill>
            <a:schemeClr val="tx1"/>
          </a:solidFill>
          <a:latin typeface="+mn-lt"/>
          <a:ea typeface="+mn-ea"/>
          <a:cs typeface="+mn-cs"/>
        </a:defRPr>
      </a:lvl1pPr>
      <a:lvl2pPr marL="466352" algn="l" defTabSz="932704" rtl="0" eaLnBrk="1" latinLnBrk="0" hangingPunct="1">
        <a:defRPr sz="1800" kern="1200">
          <a:solidFill>
            <a:schemeClr val="tx1"/>
          </a:solidFill>
          <a:latin typeface="+mn-lt"/>
          <a:ea typeface="+mn-ea"/>
          <a:cs typeface="+mn-cs"/>
        </a:defRPr>
      </a:lvl2pPr>
      <a:lvl3pPr marL="932704" algn="l" defTabSz="932704" rtl="0" eaLnBrk="1" latinLnBrk="0" hangingPunct="1">
        <a:defRPr sz="1800" kern="1200">
          <a:solidFill>
            <a:schemeClr val="tx1"/>
          </a:solidFill>
          <a:latin typeface="+mn-lt"/>
          <a:ea typeface="+mn-ea"/>
          <a:cs typeface="+mn-cs"/>
        </a:defRPr>
      </a:lvl3pPr>
      <a:lvl4pPr marL="1399057" algn="l" defTabSz="932704" rtl="0" eaLnBrk="1" latinLnBrk="0" hangingPunct="1">
        <a:defRPr sz="1800" kern="1200">
          <a:solidFill>
            <a:schemeClr val="tx1"/>
          </a:solidFill>
          <a:latin typeface="+mn-lt"/>
          <a:ea typeface="+mn-ea"/>
          <a:cs typeface="+mn-cs"/>
        </a:defRPr>
      </a:lvl4pPr>
      <a:lvl5pPr marL="1865410" algn="l" defTabSz="932704" rtl="0" eaLnBrk="1" latinLnBrk="0" hangingPunct="1">
        <a:defRPr sz="1800" kern="1200">
          <a:solidFill>
            <a:schemeClr val="tx1"/>
          </a:solidFill>
          <a:latin typeface="+mn-lt"/>
          <a:ea typeface="+mn-ea"/>
          <a:cs typeface="+mn-cs"/>
        </a:defRPr>
      </a:lvl5pPr>
      <a:lvl6pPr marL="2331763" algn="l" defTabSz="932704" rtl="0" eaLnBrk="1" latinLnBrk="0" hangingPunct="1">
        <a:defRPr sz="1800" kern="1200">
          <a:solidFill>
            <a:schemeClr val="tx1"/>
          </a:solidFill>
          <a:latin typeface="+mn-lt"/>
          <a:ea typeface="+mn-ea"/>
          <a:cs typeface="+mn-cs"/>
        </a:defRPr>
      </a:lvl6pPr>
      <a:lvl7pPr marL="2798114" algn="l" defTabSz="932704" rtl="0" eaLnBrk="1" latinLnBrk="0" hangingPunct="1">
        <a:defRPr sz="1800" kern="1200">
          <a:solidFill>
            <a:schemeClr val="tx1"/>
          </a:solidFill>
          <a:latin typeface="+mn-lt"/>
          <a:ea typeface="+mn-ea"/>
          <a:cs typeface="+mn-cs"/>
        </a:defRPr>
      </a:lvl7pPr>
      <a:lvl8pPr marL="3264466" algn="l" defTabSz="932704" rtl="0" eaLnBrk="1" latinLnBrk="0" hangingPunct="1">
        <a:defRPr sz="1800" kern="1200">
          <a:solidFill>
            <a:schemeClr val="tx1"/>
          </a:solidFill>
          <a:latin typeface="+mn-lt"/>
          <a:ea typeface="+mn-ea"/>
          <a:cs typeface="+mn-cs"/>
        </a:defRPr>
      </a:lvl8pPr>
      <a:lvl9pPr marL="3730820" algn="l" defTabSz="93270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42">
          <p15:clr>
            <a:srgbClr val="C35EA4"/>
          </p15:clr>
        </p15:guide>
        <p15:guide id="17" pos="8776">
          <p15:clr>
            <a:srgbClr val="C35EA4"/>
          </p15:clr>
        </p15:guide>
        <p15:guide id="25" orient="horz" pos="443">
          <p15:clr>
            <a:srgbClr val="C35EA4"/>
          </p15:clr>
        </p15:guide>
        <p15:guide id="26" orient="horz" pos="4739">
          <p15:clr>
            <a:srgbClr val="C35EA4"/>
          </p15:clr>
        </p15:guide>
        <p15:guide id="27" orient="horz" pos="221">
          <p15:clr>
            <a:srgbClr val="A4A3A4"/>
          </p15:clr>
        </p15:guide>
        <p15:guide id="28" pos="222">
          <p15:clr>
            <a:srgbClr val="A4A3A4"/>
          </p15:clr>
        </p15:guide>
        <p15:guide id="29" orient="horz" pos="4962">
          <p15:clr>
            <a:srgbClr val="A4A3A4"/>
          </p15:clr>
        </p15:guide>
        <p15:guide id="30" pos="8994">
          <p15:clr>
            <a:srgbClr val="A4A3A4"/>
          </p15:clr>
        </p15:guide>
        <p15:guide id="31" pos="2304">
          <p15:clr>
            <a:srgbClr val="A4A3A4"/>
          </p15:clr>
        </p15:guide>
        <p15:guide id="32" pos="2448">
          <p15:clr>
            <a:srgbClr val="A4A3A4"/>
          </p15:clr>
        </p15:guide>
        <p15:guide id="33" pos="3168">
          <p15:clr>
            <a:srgbClr val="A4A3A4"/>
          </p15:clr>
        </p15:guide>
        <p15:guide id="34" pos="3312">
          <p15:clr>
            <a:srgbClr val="A4A3A4"/>
          </p15:clr>
        </p15:guide>
        <p15:guide id="35" pos="460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48.emf"/><Relationship Id="rId4" Type="http://schemas.openxmlformats.org/officeDocument/2006/relationships/image" Target="../media/image9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zure/cloud-adoption-framework/scenarios/data-management/organize-persona-and-teams" TargetMode="External"/><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96.xml"/><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mslabs.cloudguides.com/en-us/guides/Cloud%20Adoption%20Framework" TargetMode="External"/><Relationship Id="rId1" Type="http://schemas.openxmlformats.org/officeDocument/2006/relationships/slideLayout" Target="../slideLayouts/slideLayout96.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106.xml"/><Relationship Id="rId4" Type="http://schemas.openxmlformats.org/officeDocument/2006/relationships/image" Target="../media/image96.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3.xml"/><Relationship Id="rId1" Type="http://schemas.openxmlformats.org/officeDocument/2006/relationships/tags" Target="../tags/tag12.xml"/><Relationship Id="rId5" Type="http://schemas.openxmlformats.org/officeDocument/2006/relationships/image" Target="../media/image120.sv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137.svg"/></Relationships>
</file>

<file path=ppt/slides/_rels/slide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96.svg"/></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139.svg"/></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164.xml"/><Relationship Id="rId4" Type="http://schemas.openxmlformats.org/officeDocument/2006/relationships/image" Target="../media/image1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9.xml"/></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164.xml"/><Relationship Id="rId4" Type="http://schemas.openxmlformats.org/officeDocument/2006/relationships/image" Target="../media/image140.sv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140.svg"/></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164.xml"/><Relationship Id="rId4" Type="http://schemas.openxmlformats.org/officeDocument/2006/relationships/image" Target="../media/image140.sv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164.xml"/><Relationship Id="rId4" Type="http://schemas.openxmlformats.org/officeDocument/2006/relationships/image" Target="../media/image140.svg"/></Relationships>
</file>

<file path=ppt/slides/_rels/slide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164.xml"/><Relationship Id="rId4" Type="http://schemas.openxmlformats.org/officeDocument/2006/relationships/image" Target="../media/image140.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1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164.xml"/><Relationship Id="rId5" Type="http://schemas.openxmlformats.org/officeDocument/2006/relationships/image" Target="../media/image150.png"/><Relationship Id="rId4" Type="http://schemas.openxmlformats.org/officeDocument/2006/relationships/image" Target="../media/image1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18" Type="http://schemas.openxmlformats.org/officeDocument/2006/relationships/image" Target="../media/image164.png"/><Relationship Id="rId26"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67.svg"/><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63.svg"/><Relationship Id="rId25" Type="http://schemas.openxmlformats.org/officeDocument/2006/relationships/image" Target="../media/image171.svg"/><Relationship Id="rId2" Type="http://schemas.openxmlformats.org/officeDocument/2006/relationships/notesSlide" Target="../notesSlides/notesSlide25.xml"/><Relationship Id="rId16" Type="http://schemas.openxmlformats.org/officeDocument/2006/relationships/image" Target="../media/image162.png"/><Relationship Id="rId20" Type="http://schemas.openxmlformats.org/officeDocument/2006/relationships/image" Target="../media/image166.png"/><Relationship Id="rId29" Type="http://schemas.openxmlformats.org/officeDocument/2006/relationships/image" Target="../media/image175.svg"/><Relationship Id="rId1" Type="http://schemas.openxmlformats.org/officeDocument/2006/relationships/slideLayout" Target="../slideLayouts/slideLayout164.xml"/><Relationship Id="rId6" Type="http://schemas.openxmlformats.org/officeDocument/2006/relationships/image" Target="../media/image152.png"/><Relationship Id="rId11" Type="http://schemas.openxmlformats.org/officeDocument/2006/relationships/image" Target="../media/image157.svg"/><Relationship Id="rId24" Type="http://schemas.openxmlformats.org/officeDocument/2006/relationships/image" Target="../media/image170.png"/><Relationship Id="rId5" Type="http://schemas.openxmlformats.org/officeDocument/2006/relationships/image" Target="../media/image151.emf"/><Relationship Id="rId15" Type="http://schemas.openxmlformats.org/officeDocument/2006/relationships/image" Target="../media/image161.svg"/><Relationship Id="rId23" Type="http://schemas.openxmlformats.org/officeDocument/2006/relationships/image" Target="../media/image169.svg"/><Relationship Id="rId28" Type="http://schemas.openxmlformats.org/officeDocument/2006/relationships/image" Target="../media/image174.png"/><Relationship Id="rId10" Type="http://schemas.openxmlformats.org/officeDocument/2006/relationships/image" Target="../media/image156.png"/><Relationship Id="rId19" Type="http://schemas.openxmlformats.org/officeDocument/2006/relationships/image" Target="../media/image165.svg"/><Relationship Id="rId4" Type="http://schemas.openxmlformats.org/officeDocument/2006/relationships/image" Target="../media/image149.svg"/><Relationship Id="rId9" Type="http://schemas.openxmlformats.org/officeDocument/2006/relationships/image" Target="../media/image155.sv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svg"/></Relationships>
</file>

<file path=ppt/slides/_rels/slide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164.xml"/><Relationship Id="rId5" Type="http://schemas.openxmlformats.org/officeDocument/2006/relationships/image" Target="../media/image176.png"/><Relationship Id="rId4" Type="http://schemas.openxmlformats.org/officeDocument/2006/relationships/image" Target="../media/image149.svg"/></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164.xml"/><Relationship Id="rId5" Type="http://schemas.openxmlformats.org/officeDocument/2006/relationships/image" Target="../media/image177.png"/><Relationship Id="rId4" Type="http://schemas.openxmlformats.org/officeDocument/2006/relationships/image" Target="../media/image149.svg"/></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164.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49.sv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164.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49.svg"/></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comments" Target="../comments/comment1.xml"/><Relationship Id="rId2" Type="http://schemas.openxmlformats.org/officeDocument/2006/relationships/notesSlide" Target="../notesSlides/notesSlide30.xml"/><Relationship Id="rId1" Type="http://schemas.openxmlformats.org/officeDocument/2006/relationships/slideLayout" Target="../slideLayouts/slideLayout164.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49.svg"/></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1.xml"/><Relationship Id="rId1" Type="http://schemas.openxmlformats.org/officeDocument/2006/relationships/slideLayout" Target="../slideLayouts/slideLayout16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49.svg"/></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164.xml"/><Relationship Id="rId4" Type="http://schemas.openxmlformats.org/officeDocument/2006/relationships/image" Target="../media/image149.svg"/></Relationships>
</file>

<file path=ppt/slides/_rels/slide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164.xml"/><Relationship Id="rId5" Type="http://schemas.openxmlformats.org/officeDocument/2006/relationships/image" Target="../media/image184.png"/><Relationship Id="rId4" Type="http://schemas.openxmlformats.org/officeDocument/2006/relationships/image" Target="../media/image149.svg"/></Relationships>
</file>

<file path=ppt/slides/_rels/slide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16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4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164.xml"/><Relationship Id="rId4" Type="http://schemas.openxmlformats.org/officeDocument/2006/relationships/image" Target="../media/image149.svg"/></Relationships>
</file>

<file path=ppt/slides/_rels/slide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164.xml"/><Relationship Id="rId6" Type="http://schemas.openxmlformats.org/officeDocument/2006/relationships/image" Target="../media/image188.svg"/><Relationship Id="rId5" Type="http://schemas.openxmlformats.org/officeDocument/2006/relationships/image" Target="../media/image187.png"/><Relationship Id="rId4" Type="http://schemas.openxmlformats.org/officeDocument/2006/relationships/image" Target="../media/image149.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53.xml"/><Relationship Id="rId1" Type="http://schemas.openxmlformats.org/officeDocument/2006/relationships/tags" Target="../tags/tag13.xml"/><Relationship Id="rId5" Type="http://schemas.openxmlformats.org/officeDocument/2006/relationships/image" Target="../media/image120.sv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9.xml"/><Relationship Id="rId1" Type="http://schemas.openxmlformats.org/officeDocument/2006/relationships/slideLayout" Target="../slideLayouts/slideLayout164.xml"/><Relationship Id="rId5" Type="http://schemas.openxmlformats.org/officeDocument/2006/relationships/image" Target="../media/image198.png"/><Relationship Id="rId4" Type="http://schemas.openxmlformats.org/officeDocument/2006/relationships/image" Target="../media/image197.svg"/></Relationships>
</file>

<file path=ppt/slides/_rels/slide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0.xml"/><Relationship Id="rId1" Type="http://schemas.openxmlformats.org/officeDocument/2006/relationships/slideLayout" Target="../slideLayouts/slideLayout164.xml"/><Relationship Id="rId4" Type="http://schemas.openxmlformats.org/officeDocument/2006/relationships/image" Target="../media/image197.svg"/></Relationships>
</file>

<file path=ppt/slides/_rels/slide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1.xml"/><Relationship Id="rId1" Type="http://schemas.openxmlformats.org/officeDocument/2006/relationships/slideLayout" Target="../slideLayouts/slideLayout164.xml"/><Relationship Id="rId5" Type="http://schemas.openxmlformats.org/officeDocument/2006/relationships/image" Target="../media/image199.png"/><Relationship Id="rId4" Type="http://schemas.openxmlformats.org/officeDocument/2006/relationships/image" Target="../media/image197.svg"/></Relationships>
</file>

<file path=ppt/slides/_rels/slide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2.xml"/><Relationship Id="rId1" Type="http://schemas.openxmlformats.org/officeDocument/2006/relationships/slideLayout" Target="../slideLayouts/slideLayout164.xml"/><Relationship Id="rId5" Type="http://schemas.openxmlformats.org/officeDocument/2006/relationships/image" Target="../media/image200.png"/><Relationship Id="rId4" Type="http://schemas.openxmlformats.org/officeDocument/2006/relationships/image" Target="../media/image197.svg"/></Relationships>
</file>

<file path=ppt/slides/_rels/slide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3.xml"/><Relationship Id="rId1" Type="http://schemas.openxmlformats.org/officeDocument/2006/relationships/slideLayout" Target="../slideLayouts/slideLayout164.xml"/><Relationship Id="rId5" Type="http://schemas.openxmlformats.org/officeDocument/2006/relationships/image" Target="../media/image201.png"/><Relationship Id="rId4" Type="http://schemas.openxmlformats.org/officeDocument/2006/relationships/image" Target="../media/image197.svg"/></Relationships>
</file>

<file path=ppt/slides/_rels/slide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202.svg"/></Relationships>
</file>

<file path=ppt/slides/_rels/slide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hyperlink" Target="https://gearup.microsoft.com/resources/cloud-adoption-framework?selectedassetcontainerid=4c3baa5d-4a1a-4333-aa27-d94cad73832b#ready-resources" TargetMode="External"/><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5.xml"/><Relationship Id="rId16" Type="http://schemas.openxmlformats.org/officeDocument/2006/relationships/image" Target="../media/image106.svg"/><Relationship Id="rId1" Type="http://schemas.openxmlformats.org/officeDocument/2006/relationships/slideLayout" Target="../slideLayouts/slideLayout60.xml"/><Relationship Id="rId6" Type="http://schemas.openxmlformats.org/officeDocument/2006/relationships/hyperlink" Target="https://github.com/azure/enterprise-scale" TargetMode="External"/><Relationship Id="rId11" Type="http://schemas.openxmlformats.org/officeDocument/2006/relationships/image" Target="../media/image101.png"/><Relationship Id="rId5" Type="http://schemas.openxmlformats.org/officeDocument/2006/relationships/hyperlink" Target="https://github.com/Azure/Enterprise-Scale/blob/main/docs/enterprise-scale-iab/README.md" TargetMode="External"/><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hyperlink" Target="https://gearup.microsoft.com/resources/cloud-adoption-framework?selectedassetcontainerid=9c54714a-76e9-46a0-80e8-1de9af8c39e1#ready-resources" TargetMode="External"/><Relationship Id="rId9" Type="http://schemas.openxmlformats.org/officeDocument/2006/relationships/image" Target="../media/image99.png"/><Relationship Id="rId14" Type="http://schemas.openxmlformats.org/officeDocument/2006/relationships/image" Target="../media/image104.svg"/></Relationships>
</file>

<file path=ppt/slides/_rels/slide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xml"/><Relationship Id="rId1" Type="http://schemas.openxmlformats.org/officeDocument/2006/relationships/slideLayout" Target="../slideLayouts/slideLayout164.xml"/><Relationship Id="rId4" Type="http://schemas.openxmlformats.org/officeDocument/2006/relationships/image" Target="../media/image203.svg"/></Relationships>
</file>

<file path=ppt/slides/_rels/slide5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6.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203.svg"/></Relationships>
</file>

<file path=ppt/slides/_rels/slide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7.xml"/><Relationship Id="rId1" Type="http://schemas.openxmlformats.org/officeDocument/2006/relationships/slideLayout" Target="../slideLayouts/slideLayout164.xml"/><Relationship Id="rId4" Type="http://schemas.openxmlformats.org/officeDocument/2006/relationships/image" Target="../media/image203.svg"/></Relationships>
</file>

<file path=ppt/slides/_rels/slide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8.xml"/><Relationship Id="rId1" Type="http://schemas.openxmlformats.org/officeDocument/2006/relationships/slideLayout" Target="../slideLayouts/slideLayout164.xml"/><Relationship Id="rId5" Type="http://schemas.openxmlformats.org/officeDocument/2006/relationships/image" Target="../media/image206.png"/><Relationship Id="rId4" Type="http://schemas.openxmlformats.org/officeDocument/2006/relationships/image" Target="../media/image203.svg"/></Relationships>
</file>

<file path=ppt/slides/_rels/slide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9.xml"/><Relationship Id="rId1" Type="http://schemas.openxmlformats.org/officeDocument/2006/relationships/slideLayout" Target="../slideLayouts/slideLayout164.xml"/><Relationship Id="rId5" Type="http://schemas.openxmlformats.org/officeDocument/2006/relationships/image" Target="../media/image206.png"/><Relationship Id="rId4" Type="http://schemas.openxmlformats.org/officeDocument/2006/relationships/image" Target="../media/image203.svg"/></Relationships>
</file>

<file path=ppt/slides/_rels/slide5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0.xml"/><Relationship Id="rId1" Type="http://schemas.openxmlformats.org/officeDocument/2006/relationships/slideLayout" Target="../slideLayouts/slideLayout164.xml"/><Relationship Id="rId5" Type="http://schemas.openxmlformats.org/officeDocument/2006/relationships/image" Target="../media/image206.png"/><Relationship Id="rId4" Type="http://schemas.openxmlformats.org/officeDocument/2006/relationships/image" Target="../media/image203.svg"/></Relationships>
</file>

<file path=ppt/slides/_rels/slide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1.xml"/><Relationship Id="rId1" Type="http://schemas.openxmlformats.org/officeDocument/2006/relationships/slideLayout" Target="../slideLayouts/slideLayout164.xml"/><Relationship Id="rId4" Type="http://schemas.openxmlformats.org/officeDocument/2006/relationships/image" Target="../media/image203.svg"/></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2.xml"/><Relationship Id="rId1" Type="http://schemas.openxmlformats.org/officeDocument/2006/relationships/slideLayout" Target="../slideLayouts/slideLayout164.xml"/><Relationship Id="rId5" Type="http://schemas.openxmlformats.org/officeDocument/2006/relationships/image" Target="../media/image206.png"/><Relationship Id="rId4" Type="http://schemas.openxmlformats.org/officeDocument/2006/relationships/image" Target="../media/image203.svg"/></Relationships>
</file>

<file path=ppt/slides/_rels/slide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3.xml"/><Relationship Id="rId1" Type="http://schemas.openxmlformats.org/officeDocument/2006/relationships/slideLayout" Target="../slideLayouts/slideLayout164.xml"/><Relationship Id="rId5" Type="http://schemas.openxmlformats.org/officeDocument/2006/relationships/image" Target="../media/image206.png"/><Relationship Id="rId4" Type="http://schemas.openxmlformats.org/officeDocument/2006/relationships/image" Target="../media/image203.svg"/></Relationships>
</file>

<file path=ppt/slides/_rels/slide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193.pn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notesSlide" Target="../notesSlides/notesSlide54.xml"/><Relationship Id="rId1" Type="http://schemas.openxmlformats.org/officeDocument/2006/relationships/slideLayout" Target="../slideLayouts/slideLayout164.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openxmlformats.org/officeDocument/2006/relationships/image" Target="../media/image203.svg"/><Relationship Id="rId9" Type="http://schemas.microsoft.com/office/2007/relationships/diagramDrawing" Target="../diagrams/drawing5.xml"/><Relationship Id="rId14" Type="http://schemas.microsoft.com/office/2007/relationships/diagramDrawing" Target="../diagrams/drawing6.xml"/></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5.xml"/><Relationship Id="rId1" Type="http://schemas.openxmlformats.org/officeDocument/2006/relationships/slideLayout" Target="../slideLayouts/slideLayout164.xml"/><Relationship Id="rId5" Type="http://schemas.openxmlformats.org/officeDocument/2006/relationships/image" Target="../media/image138.png"/><Relationship Id="rId4" Type="http://schemas.openxmlformats.org/officeDocument/2006/relationships/image" Target="../media/image207.svg"/></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Azure/CET-NorthStar/blob/master/docs/Implementation-Guide.md" TargetMode="External"/><Relationship Id="rId3" Type="http://schemas.openxmlformats.org/officeDocument/2006/relationships/hyperlink" Target="https://aka.ms/adopt/gearup/ESLZ" TargetMode="External"/><Relationship Id="rId7" Type="http://schemas.openxmlformats.org/officeDocument/2006/relationships/hyperlink" Target="https://mslabs.cloudguides.com/en-us/guides/Cloud%20Adoption%20Framework" TargetMode="External"/><Relationship Id="rId2" Type="http://schemas.openxmlformats.org/officeDocument/2006/relationships/hyperlink" Target="https://docs.microsoft.com/en-us/azure/cloud-adoption-framework/ready/enterprise-scale/platform-automation-and-devops" TargetMode="External"/><Relationship Id="rId1" Type="http://schemas.openxmlformats.org/officeDocument/2006/relationships/slideLayout" Target="../slideLayouts/slideLayout8.xml"/><Relationship Id="rId6" Type="http://schemas.openxmlformats.org/officeDocument/2006/relationships/hyperlink" Target="https://github.com/Azure/Enterprise-Scale/blob/main/docs/EnterpriseScale-Deploy-reference-implentations.md" TargetMode="External"/><Relationship Id="rId5" Type="http://schemas.openxmlformats.org/officeDocument/2006/relationships/hyperlink" Target="https://github.com/Azure/CET-NorthStar" TargetMode="External"/><Relationship Id="rId4" Type="http://schemas.openxmlformats.org/officeDocument/2006/relationships/hyperlink" Target="https://github.com/Azure/Enterprise-scale"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mslabs.cloudguides.com/en-us/guides/Cloud%20Adoption%20Framework"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68378" y="2883310"/>
            <a:ext cx="7750408" cy="112318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 Scale and Azure Landing Zone Engagement</a:t>
            </a:r>
            <a:br>
              <a:rPr lang="en-US" sz="3200" dirty="0"/>
            </a:br>
            <a:r>
              <a:rPr lang="en-US" altLang="ja-JP" sz="3200" b="1" dirty="0">
                <a:solidFill>
                  <a:srgbClr val="FFFFFF"/>
                </a:solidFill>
                <a:latin typeface="Segoe Semibold" panose="020B0502040504020203" pitchFamily="34" charset="0"/>
              </a:rPr>
              <a:t>CSA Delivery Guide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
        <p:nvSpPr>
          <p:cNvPr id="7" name="TextBox 6">
            <a:extLst>
              <a:ext uri="{FF2B5EF4-FFF2-40B4-BE49-F238E27FC236}">
                <a16:creationId xmlns:a16="http://schemas.microsoft.com/office/drawing/2014/main" id="{1202BDA8-E2BE-B34B-BE21-742ABC4DB8C3}"/>
              </a:ext>
            </a:extLst>
          </p:cNvPr>
          <p:cNvSpPr txBox="1"/>
          <p:nvPr/>
        </p:nvSpPr>
        <p:spPr>
          <a:xfrm>
            <a:off x="565322" y="4192711"/>
            <a:ext cx="6715896" cy="2031325"/>
          </a:xfrm>
          <a:prstGeom prst="rect">
            <a:avLst/>
          </a:prstGeom>
          <a:noFill/>
        </p:spPr>
        <p:txBody>
          <a:bodyPr wrap="square">
            <a:spAutoFit/>
          </a:bodyPr>
          <a:lstStyle/>
          <a:p>
            <a:pPr algn="l" rtl="0" fontAlgn="base"/>
            <a:r>
              <a:rPr lang="en-US" b="0" i="0" u="none" strike="noStrike" dirty="0">
                <a:solidFill>
                  <a:srgbClr val="50E6FF"/>
                </a:solidFill>
                <a:effectLst/>
                <a:latin typeface="Segoe UI" panose="020B0502040204020203" pitchFamily="34" charset="0"/>
              </a:rPr>
              <a:t>Abe </a:t>
            </a:r>
            <a:r>
              <a:rPr lang="en-US" b="0" i="0" u="none" strike="noStrike" dirty="0" err="1">
                <a:solidFill>
                  <a:srgbClr val="50E6FF"/>
                </a:solidFill>
                <a:effectLst/>
                <a:latin typeface="Segoe UI" panose="020B0502040204020203" pitchFamily="34" charset="0"/>
              </a:rPr>
              <a:t>Kifle</a:t>
            </a:r>
            <a:r>
              <a:rPr lang="en-US" b="0" i="0" u="none" strike="noStrike" dirty="0">
                <a:solidFill>
                  <a:srgbClr val="50E6FF"/>
                </a:solidFill>
                <a:effectLst/>
                <a:latin typeface="Segoe UI" panose="020B0502040204020203" pitchFamily="34" charset="0"/>
              </a:rPr>
              <a:t> – Sr.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Arturo Quiroga - Sr.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James Pennington -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Molina Sharma – CSA</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50E6FF"/>
                </a:solidFill>
                <a:effectLst/>
                <a:latin typeface="Segoe UI" panose="020B0502040204020203" pitchFamily="34" charset="0"/>
              </a:rPr>
              <a:t>Eric Leonard - CSA</a:t>
            </a:r>
            <a:r>
              <a:rPr lang="en-US" b="0" i="0" dirty="0">
                <a:solidFill>
                  <a:srgbClr val="FFFFFF"/>
                </a:solidFill>
                <a:effectLst/>
                <a:latin typeface="Segoe UI" panose="020B0502040204020203" pitchFamily="34" charset="0"/>
              </a:rPr>
              <a:t>​</a:t>
            </a:r>
          </a:p>
          <a:p>
            <a:pPr algn="l" rtl="0" fontAlgn="base"/>
            <a:r>
              <a:rPr lang="en-US" b="0" i="0" dirty="0">
                <a:solidFill>
                  <a:srgbClr val="FFFFFF"/>
                </a:solidFill>
                <a:effectLst/>
                <a:latin typeface="Segoe UI" panose="020B0502040204020203" pitchFamily="34" charset="0"/>
              </a:rPr>
              <a:t>​</a:t>
            </a:r>
          </a:p>
          <a:p>
            <a:pPr algn="l" rtl="0" fontAlgn="base"/>
            <a:r>
              <a:rPr lang="en-US" b="0" i="0" u="none" strike="noStrike" dirty="0">
                <a:solidFill>
                  <a:srgbClr val="FFC000"/>
                </a:solidFill>
                <a:effectLst/>
                <a:latin typeface="Segoe UI" panose="020B0502040204020203" pitchFamily="34" charset="0"/>
              </a:rPr>
              <a:t>Microsoft Canada - GPS</a:t>
            </a:r>
            <a:endParaRPr lang="en-US"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1995395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2200" y="242045"/>
            <a:ext cx="10410771" cy="645459"/>
          </a:xfrm>
        </p:spPr>
        <p:txBody>
          <a:bodyPr vert="horz" lIns="91440" tIns="45720" rIns="91440" bIns="45720" rtlCol="0" anchor="ctr">
            <a:normAutofit fontScale="90000"/>
          </a:bodyPr>
          <a:lstStyle/>
          <a:p>
            <a:r>
              <a:rPr lang="en-US" sz="3600" b="1" kern="1200" spc="0">
                <a:ln>
                  <a:noFill/>
                </a:ln>
                <a:solidFill>
                  <a:schemeClr val="tx1"/>
                </a:solidFill>
                <a:latin typeface="+mj-lt"/>
                <a:ea typeface="+mj-ea"/>
                <a:cs typeface="+mj-cs"/>
              </a:rPr>
              <a:t>Azure Landing Zone: </a:t>
            </a:r>
            <a:r>
              <a:rPr lang="en-US" sz="3600" b="1" kern="1200">
                <a:solidFill>
                  <a:schemeClr val="tx1"/>
                </a:solidFill>
                <a:latin typeface="+mj-lt"/>
                <a:ea typeface="+mj-ea"/>
                <a:cs typeface="+mj-cs"/>
              </a:rPr>
              <a:t>Workshop </a:t>
            </a:r>
            <a:r>
              <a:rPr lang="en-US" sz="3600" b="1" spc="0">
                <a:ln>
                  <a:noFill/>
                </a:ln>
                <a:ea typeface="+mj-ea"/>
                <a:cs typeface="+mj-cs"/>
              </a:rPr>
              <a:t>Example </a:t>
            </a:r>
            <a:r>
              <a:rPr lang="en-US" sz="3600" b="1" kern="1200">
                <a:solidFill>
                  <a:schemeClr val="tx1"/>
                </a:solidFill>
                <a:latin typeface="+mj-lt"/>
                <a:ea typeface="+mj-ea"/>
                <a:cs typeface="+mj-cs"/>
              </a:rPr>
              <a:t>Agenda 3</a:t>
            </a:r>
            <a:endParaRPr lang="en-US" sz="3600" kern="1200">
              <a:solidFill>
                <a:schemeClr val="tx1"/>
              </a:solidFill>
              <a:latin typeface="+mj-lt"/>
              <a:ea typeface="+mj-ea"/>
              <a:cs typeface="+mj-cs"/>
            </a:endParaRPr>
          </a:p>
        </p:txBody>
      </p:sp>
      <p:graphicFrame>
        <p:nvGraphicFramePr>
          <p:cNvPr id="5" name="Content Placeholder 4">
            <a:extLst>
              <a:ext uri="{FF2B5EF4-FFF2-40B4-BE49-F238E27FC236}">
                <a16:creationId xmlns:a16="http://schemas.microsoft.com/office/drawing/2014/main" id="{10872C98-C9BF-4D4F-9E27-87300D2BFD20}"/>
              </a:ext>
            </a:extLst>
          </p:cNvPr>
          <p:cNvGraphicFramePr>
            <a:graphicFrameLocks/>
          </p:cNvGraphicFramePr>
          <p:nvPr>
            <p:extLst>
              <p:ext uri="{D42A27DB-BD31-4B8C-83A1-F6EECF244321}">
                <p14:modId xmlns:p14="http://schemas.microsoft.com/office/powerpoint/2010/main" val="3807986413"/>
              </p:ext>
            </p:extLst>
          </p:nvPr>
        </p:nvGraphicFramePr>
        <p:xfrm>
          <a:off x="582200" y="1472487"/>
          <a:ext cx="10791066" cy="2398695"/>
        </p:xfrm>
        <a:graphic>
          <a:graphicData uri="http://schemas.openxmlformats.org/drawingml/2006/table">
            <a:tbl>
              <a:tblPr firstRow="1" bandRow="1"/>
              <a:tblGrid>
                <a:gridCol w="817862">
                  <a:extLst>
                    <a:ext uri="{9D8B030D-6E8A-4147-A177-3AD203B41FA5}">
                      <a16:colId xmlns:a16="http://schemas.microsoft.com/office/drawing/2014/main" val="187522631"/>
                    </a:ext>
                  </a:extLst>
                </a:gridCol>
                <a:gridCol w="2518724">
                  <a:extLst>
                    <a:ext uri="{9D8B030D-6E8A-4147-A177-3AD203B41FA5}">
                      <a16:colId xmlns:a16="http://schemas.microsoft.com/office/drawing/2014/main" val="3189051771"/>
                    </a:ext>
                  </a:extLst>
                </a:gridCol>
                <a:gridCol w="2450929">
                  <a:extLst>
                    <a:ext uri="{9D8B030D-6E8A-4147-A177-3AD203B41FA5}">
                      <a16:colId xmlns:a16="http://schemas.microsoft.com/office/drawing/2014/main" val="3851193067"/>
                    </a:ext>
                  </a:extLst>
                </a:gridCol>
                <a:gridCol w="2547407">
                  <a:extLst>
                    <a:ext uri="{9D8B030D-6E8A-4147-A177-3AD203B41FA5}">
                      <a16:colId xmlns:a16="http://schemas.microsoft.com/office/drawing/2014/main" val="1625832326"/>
                    </a:ext>
                  </a:extLst>
                </a:gridCol>
                <a:gridCol w="2456144">
                  <a:extLst>
                    <a:ext uri="{9D8B030D-6E8A-4147-A177-3AD203B41FA5}">
                      <a16:colId xmlns:a16="http://schemas.microsoft.com/office/drawing/2014/main" val="643959967"/>
                    </a:ext>
                  </a:extLst>
                </a:gridCol>
              </a:tblGrid>
              <a:tr h="651033">
                <a:tc>
                  <a:txBody>
                    <a:bodyPr/>
                    <a:lstStyle/>
                    <a:p>
                      <a:pPr algn="ctr" fontAlgn="ctr"/>
                      <a:endParaRPr lang="en-GB" sz="7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1</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2 </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3 </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4</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1435467046"/>
                  </a:ext>
                </a:extLst>
              </a:tr>
              <a:tr h="249666">
                <a:tc>
                  <a:txBody>
                    <a:bodyPr/>
                    <a:lstStyle/>
                    <a:p>
                      <a:pPr algn="ctr" fontAlgn="ctr"/>
                      <a:r>
                        <a:rPr lang="en-GB" sz="1000" b="0" i="0" u="none" strike="noStrike">
                          <a:solidFill>
                            <a:srgbClr val="000000"/>
                          </a:solidFill>
                          <a:effectLst/>
                          <a:latin typeface="+mn-lt"/>
                        </a:rPr>
                        <a:t>09:00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rowSpan="3">
                  <a:txBody>
                    <a:bodyPr/>
                    <a:lstStyle/>
                    <a:p>
                      <a:pPr algn="ctr" fontAlgn="ctr"/>
                      <a:r>
                        <a:rPr lang="en-GB" sz="1000" b="0" i="0" u="none" strike="noStrike">
                          <a:solidFill>
                            <a:srgbClr val="000000"/>
                          </a:solidFill>
                          <a:effectLst/>
                          <a:latin typeface="+mn-lt"/>
                        </a:rPr>
                        <a:t>Azure Billing and Active Directory</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2EFDA"/>
                    </a:solidFill>
                  </a:tcPr>
                </a:tc>
                <a:tc rowSpan="3">
                  <a:txBody>
                    <a:bodyPr/>
                    <a:lstStyle/>
                    <a:p>
                      <a:pPr algn="ctr" fontAlgn="ctr"/>
                      <a:r>
                        <a:rPr lang="en-GB" sz="1000" b="0" i="0" u="none" strike="noStrike">
                          <a:solidFill>
                            <a:srgbClr val="000000"/>
                          </a:solidFill>
                          <a:effectLst/>
                          <a:latin typeface="+mn-lt"/>
                        </a:rPr>
                        <a:t>Resource Organization</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rowSpan="3">
                  <a:txBody>
                    <a:bodyPr/>
                    <a:lstStyle/>
                    <a:p>
                      <a:pPr algn="ctr" fontAlgn="ctr"/>
                      <a:r>
                        <a:rPr lang="en-GB" sz="1000" b="0" i="0" u="none" strike="noStrike">
                          <a:solidFill>
                            <a:srgbClr val="000000"/>
                          </a:solidFill>
                          <a:effectLst/>
                          <a:latin typeface="+mn-lt"/>
                        </a:rPr>
                        <a:t>Management</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rowSpan="3">
                  <a:txBody>
                    <a:bodyPr/>
                    <a:lstStyle/>
                    <a:p>
                      <a:pPr algn="ctr" fontAlgn="ctr"/>
                      <a:r>
                        <a:rPr lang="en-GB" sz="1000" b="0" i="0" u="none" strike="noStrike">
                          <a:solidFill>
                            <a:srgbClr val="000000"/>
                          </a:solidFill>
                          <a:effectLst/>
                          <a:latin typeface="+mn-lt"/>
                        </a:rPr>
                        <a:t>Security</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E2EFDA"/>
                    </a:solidFill>
                  </a:tcPr>
                </a:tc>
                <a:extLst>
                  <a:ext uri="{0D108BD9-81ED-4DB2-BD59-A6C34878D82A}">
                    <a16:rowId xmlns:a16="http://schemas.microsoft.com/office/drawing/2014/main" val="284330691"/>
                  </a:ext>
                </a:extLst>
              </a:tr>
              <a:tr h="249666">
                <a:tc>
                  <a:txBody>
                    <a:bodyPr/>
                    <a:lstStyle/>
                    <a:p>
                      <a:pPr algn="ctr" fontAlgn="ctr"/>
                      <a:r>
                        <a:rPr lang="en-GB" sz="1000" b="0" i="0" u="none" strike="noStrike">
                          <a:solidFill>
                            <a:srgbClr val="000000"/>
                          </a:solidFill>
                          <a:effectLst/>
                          <a:latin typeface="+mn-lt"/>
                        </a:rPr>
                        <a:t>09:30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pPr algn="ctr" fontAlgn="ct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096289516"/>
                  </a:ext>
                </a:extLst>
              </a:tr>
              <a:tr h="249666">
                <a:tc>
                  <a:txBody>
                    <a:bodyPr/>
                    <a:lstStyle/>
                    <a:p>
                      <a:pPr algn="ctr" fontAlgn="ctr"/>
                      <a:r>
                        <a:rPr lang="en-GB" sz="1000" b="0" i="0" u="none" strike="noStrike">
                          <a:solidFill>
                            <a:srgbClr val="000000"/>
                          </a:solidFill>
                          <a:effectLst/>
                          <a:latin typeface="+mn-lt"/>
                        </a:rPr>
                        <a:t>10:00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pPr algn="ctr" fontAlgn="ctr"/>
                      <a:r>
                        <a:rPr lang="en-GB" sz="1000" b="0" i="0" u="none" strike="noStrike">
                          <a:solidFill>
                            <a:srgbClr val="000000"/>
                          </a:solidFill>
                          <a:effectLst/>
                          <a:latin typeface="+mn-lt"/>
                        </a:rPr>
                        <a:t>Governance</a:t>
                      </a:r>
                    </a:p>
                  </a:txBody>
                  <a:tcPr marL="4067" marR="4067" marT="406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E2EFDA"/>
                    </a:solidFill>
                  </a:tcPr>
                </a:tc>
                <a:tc vMerge="1">
                  <a:txBody>
                    <a:bodyPr/>
                    <a:lstStyle/>
                    <a:p>
                      <a:pPr algn="ctr" fontAlgn="ctr"/>
                      <a:r>
                        <a:rPr lang="en-GB" sz="1000" b="0" i="0" u="none" strike="noStrike">
                          <a:solidFill>
                            <a:srgbClr val="000000"/>
                          </a:solidFill>
                          <a:effectLst/>
                          <a:latin typeface="+mn-lt"/>
                        </a:rPr>
                        <a:t>HA/BCDR</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29330650"/>
                  </a:ext>
                </a:extLst>
              </a:tr>
              <a:tr h="249666">
                <a:tc>
                  <a:txBody>
                    <a:bodyPr/>
                    <a:lstStyle/>
                    <a:p>
                      <a:pPr algn="ctr" fontAlgn="ctr"/>
                      <a:r>
                        <a:rPr lang="en-GB" sz="1000" b="0" i="0" u="none" strike="noStrike">
                          <a:solidFill>
                            <a:srgbClr val="000000"/>
                          </a:solidFill>
                          <a:effectLst/>
                          <a:latin typeface="+mn-lt"/>
                        </a:rPr>
                        <a:t>10:30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rowSpan="4">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GB" sz="1000" b="0" i="0" u="none" strike="noStrike">
                          <a:solidFill>
                            <a:srgbClr val="000000"/>
                          </a:solidFill>
                          <a:effectLst/>
                          <a:latin typeface="+mn-lt"/>
                        </a:rPr>
                        <a:t>Identity and Access Management</a:t>
                      </a:r>
                    </a:p>
                    <a:p>
                      <a:pPr algn="ctr" fontAlgn="ct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solidFill>
                      <a:srgbClr val="E2EFDA"/>
                    </a:solidFill>
                  </a:tcPr>
                </a:tc>
                <a:tc rowSpan="4">
                  <a:txBody>
                    <a:bodyPr/>
                    <a:lstStyle/>
                    <a:p>
                      <a:pPr algn="ctr" fontAlgn="ctr"/>
                      <a:r>
                        <a:rPr lang="en-GB" sz="1000" b="0" i="0" u="none" strike="noStrike">
                          <a:solidFill>
                            <a:srgbClr val="000000"/>
                          </a:solidFill>
                          <a:effectLst/>
                          <a:latin typeface="+mn-lt"/>
                        </a:rPr>
                        <a:t>Network Topology and Connectivity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rowSpan="4">
                  <a:txBody>
                    <a:bodyPr/>
                    <a:lstStyle/>
                    <a:p>
                      <a:pPr algn="ctr"/>
                      <a:r>
                        <a:rPr lang="en-GB" sz="1000" b="0" i="0" u="none" strike="noStrike">
                          <a:solidFill>
                            <a:srgbClr val="000000"/>
                          </a:solidFill>
                          <a:effectLst/>
                          <a:latin typeface="+mn-lt"/>
                        </a:rPr>
                        <a:t>Governance</a:t>
                      </a:r>
                      <a:endParaRPr lang="en-GB"/>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E2EFDA"/>
                    </a:solidFill>
                  </a:tcPr>
                </a:tc>
                <a:tc rowSpan="4">
                  <a:txBody>
                    <a:bodyPr/>
                    <a:lstStyle/>
                    <a:p>
                      <a:pPr algn="ctr"/>
                      <a:r>
                        <a:rPr lang="en-GB" sz="1000" b="0" i="0" u="none" strike="noStrike">
                          <a:solidFill>
                            <a:srgbClr val="000000"/>
                          </a:solidFill>
                          <a:effectLst/>
                          <a:latin typeface="+mn-lt"/>
                        </a:rPr>
                        <a:t>Platform Automation and DevOps</a:t>
                      </a:r>
                      <a:endParaRPr lang="en-GB"/>
                    </a:p>
                  </a:txBody>
                  <a:tcPr marL="4067" marR="4067" marT="406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2279071349"/>
                  </a:ext>
                </a:extLst>
              </a:tr>
              <a:tr h="249666">
                <a:tc>
                  <a:txBody>
                    <a:bodyPr/>
                    <a:lstStyle/>
                    <a:p>
                      <a:pPr algn="ctr" fontAlgn="ctr"/>
                      <a:r>
                        <a:rPr lang="en-GB" sz="1000" b="0" i="0" u="none" strike="noStrike">
                          <a:solidFill>
                            <a:srgbClr val="000000"/>
                          </a:solidFill>
                          <a:effectLst/>
                          <a:latin typeface="+mn-lt"/>
                        </a:rPr>
                        <a:t>11:00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pPr algn="ctr" fontAlgn="ctr"/>
                      <a:r>
                        <a:rPr lang="en-GB" sz="1000" b="0" i="0" u="none" strike="noStrike">
                          <a:solidFill>
                            <a:srgbClr val="000000"/>
                          </a:solidFill>
                          <a:effectLst/>
                          <a:latin typeface="+mn-lt"/>
                        </a:rPr>
                        <a:t>Application Management and Monitoring</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tc vMerge="1">
                  <a:txBody>
                    <a:bodyPr/>
                    <a:lstStyle/>
                    <a:p>
                      <a:pPr algn="ctr" fontAlgn="ctr"/>
                      <a:r>
                        <a:rPr lang="en-GB" sz="1000" b="0" i="0" u="none" strike="noStrike">
                          <a:solidFill>
                            <a:srgbClr val="000000"/>
                          </a:solidFill>
                          <a:effectLst/>
                          <a:latin typeface="+mn-lt"/>
                        </a:rPr>
                        <a:t>Platform Automation and DevOps</a:t>
                      </a:r>
                    </a:p>
                  </a:txBody>
                  <a:tcPr marL="4067" marR="4067" marT="406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412156824"/>
                  </a:ext>
                </a:extLst>
              </a:tr>
              <a:tr h="249666">
                <a:tc>
                  <a:txBody>
                    <a:bodyPr/>
                    <a:lstStyle/>
                    <a:p>
                      <a:pPr algn="ctr" fontAlgn="ctr"/>
                      <a:r>
                        <a:rPr lang="en-GB" sz="1000" b="0" i="0" u="none" strike="noStrike">
                          <a:solidFill>
                            <a:srgbClr val="000000"/>
                          </a:solidFill>
                          <a:effectLst/>
                          <a:latin typeface="+mn-lt"/>
                        </a:rPr>
                        <a:t>11:30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pPr algn="ctr" fontAlgn="ct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00424854"/>
                  </a:ext>
                </a:extLst>
              </a:tr>
              <a:tr h="249666">
                <a:tc>
                  <a:txBody>
                    <a:bodyPr/>
                    <a:lstStyle/>
                    <a:p>
                      <a:pPr algn="ctr" fontAlgn="ctr"/>
                      <a:r>
                        <a:rPr lang="en-GB" sz="1000" b="0" i="0" u="none" strike="noStrike">
                          <a:solidFill>
                            <a:srgbClr val="000000"/>
                          </a:solidFill>
                          <a:effectLst/>
                          <a:latin typeface="+mn-lt"/>
                        </a:rPr>
                        <a:t>12:00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92665866"/>
                  </a:ext>
                </a:extLst>
              </a:tr>
            </a:tbl>
          </a:graphicData>
        </a:graphic>
      </p:graphicFrame>
      <p:sp>
        <p:nvSpPr>
          <p:cNvPr id="2" name="TextBox 1">
            <a:extLst>
              <a:ext uri="{FF2B5EF4-FFF2-40B4-BE49-F238E27FC236}">
                <a16:creationId xmlns:a16="http://schemas.microsoft.com/office/drawing/2014/main" id="{A7DF580A-DCAF-4844-BB74-CCA089AA2AC9}"/>
              </a:ext>
            </a:extLst>
          </p:cNvPr>
          <p:cNvSpPr txBox="1"/>
          <p:nvPr/>
        </p:nvSpPr>
        <p:spPr>
          <a:xfrm>
            <a:off x="582438" y="4181193"/>
            <a:ext cx="6053311" cy="12926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gradFill>
                  <a:gsLst>
                    <a:gs pos="2917">
                      <a:schemeClr val="tx1"/>
                    </a:gs>
                    <a:gs pos="30000">
                      <a:schemeClr val="tx1"/>
                    </a:gs>
                  </a:gsLst>
                  <a:lin ang="5400000" scaled="0"/>
                </a:gradFill>
              </a:rPr>
              <a:t>In this third workshop agenda example the customers requirement is to meet in smaller sessions over 4 days.</a:t>
            </a:r>
            <a:endParaRPr lang="en-US"/>
          </a:p>
        </p:txBody>
      </p:sp>
    </p:spTree>
    <p:extLst>
      <p:ext uri="{BB962C8B-B14F-4D97-AF65-F5344CB8AC3E}">
        <p14:creationId xmlns:p14="http://schemas.microsoft.com/office/powerpoint/2010/main" val="12464196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p:nvPr>
        </p:nvSpPr>
        <p:spPr>
          <a:xfrm>
            <a:off x="361184" y="1872682"/>
            <a:ext cx="2264344" cy="3272048"/>
          </a:xfrm>
          <a:prstGeom prst="rect">
            <a:avLst/>
          </a:prstGeom>
        </p:spPr>
        <p:txBody>
          <a:bodyPr wrap="square" anchor="t">
            <a:normAutofit/>
          </a:bodyPr>
          <a:lstStyle/>
          <a:p>
            <a:r>
              <a:rPr lang="en-GB"/>
              <a:t>Key Technical Teams for Workshop</a:t>
            </a:r>
          </a:p>
        </p:txBody>
      </p:sp>
      <p:sp>
        <p:nvSpPr>
          <p:cNvPr id="5" name="TextBox 4">
            <a:extLst>
              <a:ext uri="{FF2B5EF4-FFF2-40B4-BE49-F238E27FC236}">
                <a16:creationId xmlns:a16="http://schemas.microsoft.com/office/drawing/2014/main" id="{0CA76BA1-2D65-4130-BB4D-F08548AFDAAE}"/>
              </a:ext>
            </a:extLst>
          </p:cNvPr>
          <p:cNvSpPr txBox="1"/>
          <p:nvPr/>
        </p:nvSpPr>
        <p:spPr>
          <a:xfrm>
            <a:off x="3047301" y="3246431"/>
            <a:ext cx="6094602" cy="369332"/>
          </a:xfrm>
          <a:prstGeom prst="rect">
            <a:avLst/>
          </a:prstGeom>
          <a:noFill/>
        </p:spPr>
        <p:txBody>
          <a:bodyPr wrap="square">
            <a:spAutoFit/>
          </a:bodyPr>
          <a:lstStyle/>
          <a:p>
            <a:r>
              <a:rPr lang="en-US" b="0" i="0">
                <a:solidFill>
                  <a:srgbClr val="000000"/>
                </a:solidFill>
                <a:effectLst/>
                <a:latin typeface="Times New Roman" panose="02020603050405020304" pitchFamily="18" charset="0"/>
              </a:rPr>
              <a:t> </a:t>
            </a:r>
            <a:endParaRPr lang="en-US"/>
          </a:p>
        </p:txBody>
      </p:sp>
      <p:sp>
        <p:nvSpPr>
          <p:cNvPr id="7" name="TextBox 6">
            <a:extLst>
              <a:ext uri="{FF2B5EF4-FFF2-40B4-BE49-F238E27FC236}">
                <a16:creationId xmlns:a16="http://schemas.microsoft.com/office/drawing/2014/main" id="{CD746308-80B1-40EC-8FBD-B150FF1A9E13}"/>
              </a:ext>
            </a:extLst>
          </p:cNvPr>
          <p:cNvSpPr txBox="1"/>
          <p:nvPr/>
        </p:nvSpPr>
        <p:spPr>
          <a:xfrm>
            <a:off x="3047301" y="3246431"/>
            <a:ext cx="6094602" cy="369332"/>
          </a:xfrm>
          <a:prstGeom prst="rect">
            <a:avLst/>
          </a:prstGeom>
          <a:noFill/>
        </p:spPr>
        <p:txBody>
          <a:bodyPr wrap="square">
            <a:spAutoFit/>
          </a:bodyPr>
          <a:lstStyle/>
          <a:p>
            <a:r>
              <a:rPr lang="en-US" b="0" i="0">
                <a:solidFill>
                  <a:srgbClr val="000000"/>
                </a:solidFill>
                <a:effectLst/>
                <a:latin typeface="Times New Roman" panose="02020603050405020304" pitchFamily="18" charset="0"/>
              </a:rPr>
              <a:t> </a:t>
            </a:r>
            <a:endParaRPr lang="en-US"/>
          </a:p>
        </p:txBody>
      </p:sp>
      <p:sp>
        <p:nvSpPr>
          <p:cNvPr id="9" name="TextBox 8">
            <a:extLst>
              <a:ext uri="{FF2B5EF4-FFF2-40B4-BE49-F238E27FC236}">
                <a16:creationId xmlns:a16="http://schemas.microsoft.com/office/drawing/2014/main" id="{6147096C-929B-491A-895C-9E6CB81F80DC}"/>
              </a:ext>
            </a:extLst>
          </p:cNvPr>
          <p:cNvSpPr txBox="1"/>
          <p:nvPr/>
        </p:nvSpPr>
        <p:spPr>
          <a:xfrm>
            <a:off x="3047301" y="3246431"/>
            <a:ext cx="6094602" cy="369332"/>
          </a:xfrm>
          <a:prstGeom prst="rect">
            <a:avLst/>
          </a:prstGeom>
          <a:noFill/>
        </p:spPr>
        <p:txBody>
          <a:bodyPr wrap="square">
            <a:spAutoFit/>
          </a:bodyPr>
          <a:lstStyle/>
          <a:p>
            <a:r>
              <a:rPr lang="en-US" b="0" i="0">
                <a:solidFill>
                  <a:srgbClr val="000000"/>
                </a:solidFill>
                <a:effectLst/>
                <a:latin typeface="Times New Roman" panose="02020603050405020304" pitchFamily="18" charset="0"/>
              </a:rPr>
              <a:t> </a:t>
            </a:r>
            <a:endParaRPr lang="en-US"/>
          </a:p>
        </p:txBody>
      </p:sp>
      <p:graphicFrame>
        <p:nvGraphicFramePr>
          <p:cNvPr id="3" name="Content Placeholder 3">
            <a:extLst>
              <a:ext uri="{FF2B5EF4-FFF2-40B4-BE49-F238E27FC236}">
                <a16:creationId xmlns:a16="http://schemas.microsoft.com/office/drawing/2014/main" id="{F8F3E1FE-855F-43A3-A89F-A485A0B18BD8}"/>
              </a:ext>
            </a:extLst>
          </p:cNvPr>
          <p:cNvGraphicFramePr>
            <a:graphicFrameLocks/>
          </p:cNvGraphicFramePr>
          <p:nvPr>
            <p:extLst>
              <p:ext uri="{D42A27DB-BD31-4B8C-83A1-F6EECF244321}">
                <p14:modId xmlns:p14="http://schemas.microsoft.com/office/powerpoint/2010/main" val="1867961241"/>
              </p:ext>
            </p:extLst>
          </p:nvPr>
        </p:nvGraphicFramePr>
        <p:xfrm>
          <a:off x="2516949" y="393347"/>
          <a:ext cx="9228142" cy="5931557"/>
        </p:xfrm>
        <a:graphic>
          <a:graphicData uri="http://schemas.openxmlformats.org/drawingml/2006/table">
            <a:tbl>
              <a:tblPr firstRow="1" bandRow="1">
                <a:tableStyleId>{69012ECD-51FC-41F1-AA8D-1B2483CD663E}</a:tableStyleId>
              </a:tblPr>
              <a:tblGrid>
                <a:gridCol w="1045355">
                  <a:extLst>
                    <a:ext uri="{9D8B030D-6E8A-4147-A177-3AD203B41FA5}">
                      <a16:colId xmlns:a16="http://schemas.microsoft.com/office/drawing/2014/main" val="2646282569"/>
                    </a:ext>
                  </a:extLst>
                </a:gridCol>
                <a:gridCol w="8182787">
                  <a:extLst>
                    <a:ext uri="{9D8B030D-6E8A-4147-A177-3AD203B41FA5}">
                      <a16:colId xmlns:a16="http://schemas.microsoft.com/office/drawing/2014/main" val="20001"/>
                    </a:ext>
                  </a:extLst>
                </a:gridCol>
              </a:tblGrid>
              <a:tr h="2074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l-PL" sz="1200" u="none" strike="noStrike" kern="1200" cap="none" spc="0" normalizeH="0" baseline="0">
                          <a:ln>
                            <a:noFill/>
                          </a:ln>
                          <a:effectLst/>
                          <a:uLnTx/>
                          <a:uFillTx/>
                        </a:rPr>
                        <a:t>Roles</a:t>
                      </a:r>
                      <a:endParaRPr kumimoji="0" lang="pl-PL" sz="1200" b="1" i="0" u="none" strike="noStrike" kern="1200" cap="none" spc="0" normalizeH="0" baseline="0">
                        <a:ln>
                          <a:noFill/>
                        </a:ln>
                        <a:solidFill>
                          <a:schemeClr val="bg1"/>
                        </a:solidFill>
                        <a:effectLst/>
                        <a:uLnTx/>
                        <a:uFillTx/>
                        <a:latin typeface="+mn-lt"/>
                        <a:ea typeface="+mn-ea"/>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200" u="none" strike="noStrike" kern="1200" cap="none" spc="0" normalizeH="0" baseline="0">
                          <a:ln>
                            <a:noFill/>
                          </a:ln>
                          <a:effectLst/>
                          <a:uLnTx/>
                          <a:uFillTx/>
                        </a:rPr>
                        <a:t>Function in the platform team</a:t>
                      </a:r>
                      <a:endParaRPr kumimoji="0" lang="pl-PL" sz="1200" b="1" i="0" u="none" strike="noStrike" kern="1200" cap="none" spc="0" normalizeH="0" baseline="0">
                        <a:ln>
                          <a:noFill/>
                        </a:ln>
                        <a:solidFill>
                          <a:schemeClr val="bg1"/>
                        </a:solidFill>
                        <a:effectLst/>
                        <a:uLnTx/>
                        <a:uFillTx/>
                        <a:latin typeface="+mn-lt"/>
                        <a:ea typeface="+mn-ea"/>
                        <a:cs typeface="+mn-cs"/>
                      </a:endParaRPr>
                    </a:p>
                  </a:txBody>
                  <a:tcPr marL="0" marR="0" marT="0" marB="0" anchor="ctr"/>
                </a:tc>
                <a:extLst>
                  <a:ext uri="{0D108BD9-81ED-4DB2-BD59-A6C34878D82A}">
                    <a16:rowId xmlns:a16="http://schemas.microsoft.com/office/drawing/2014/main" val="10000"/>
                  </a:ext>
                </a:extLst>
              </a:tr>
              <a:tr h="661968">
                <a:tc>
                  <a:txBody>
                    <a:bodyPr/>
                    <a:lstStyle/>
                    <a:p>
                      <a:pPr algn="ctr">
                        <a:spcAft>
                          <a:spcPts val="0"/>
                        </a:spcAft>
                      </a:pPr>
                      <a:r>
                        <a:rPr lang="en-US" sz="900" b="1">
                          <a:effectLst/>
                        </a:rPr>
                        <a:t>Systems Ops</a:t>
                      </a:r>
                      <a:endParaRPr lang="en-GB" sz="900" b="1">
                        <a:effectLst/>
                        <a:latin typeface="+mn-lt"/>
                        <a:ea typeface="SimSu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Make </a:t>
                      </a:r>
                      <a:r>
                        <a:rPr lang="en-US" sz="900" kern="1200" err="1">
                          <a:effectLst/>
                        </a:rPr>
                        <a:t>AppOps</a:t>
                      </a:r>
                      <a:r>
                        <a:rPr lang="en-US" sz="900" kern="1200">
                          <a:effectLst/>
                        </a:rPr>
                        <a:t> and DevOps teams effective through a federated delegation model that is centrally governed e.g., monitoring, patching and backups and take corrective action centrally when necessary</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Manage platform wide monitoring and alerts; alignment with Azure scheduled maintenance events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Setup and manage VM/OS standards</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10001"/>
                  </a:ext>
                </a:extLst>
              </a:tr>
              <a:tr h="813652">
                <a:tc>
                  <a:txBody>
                    <a:bodyPr/>
                    <a:lstStyle/>
                    <a:p>
                      <a:pPr algn="ctr">
                        <a:spcAft>
                          <a:spcPts val="0"/>
                        </a:spcAft>
                      </a:pPr>
                      <a:r>
                        <a:rPr lang="en-US" sz="900" b="1">
                          <a:effectLst/>
                        </a:rPr>
                        <a:t>Security Ops</a:t>
                      </a:r>
                      <a:endParaRPr lang="en-GB" sz="900" b="1">
                        <a:effectLst/>
                        <a:latin typeface="+mn-lt"/>
                        <a:ea typeface="SimSu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Define an Azure Platform baseline</a:t>
                      </a:r>
                      <a:r>
                        <a:rPr lang="en-GB" sz="900" kern="1200">
                          <a:effectLst/>
                        </a:rPr>
                        <a:t> to </a:t>
                      </a:r>
                      <a:r>
                        <a:rPr lang="en-US" sz="900" kern="1200">
                          <a:effectLst/>
                        </a:rPr>
                        <a:t>ensure compliance of security requirements and controls are met</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Create Policy Compliance and Security Dashboards for organizational and resource centric views </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Define break glass/emergency process to grant and revoke access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GB" sz="900" kern="1200">
                          <a:effectLst/>
                        </a:rPr>
                        <a:t>Management of platform keys and secrets</a:t>
                      </a:r>
                    </a:p>
                    <a:p>
                      <a:pPr marL="0" indent="0" algn="l" defTabSz="913820" rtl="0" eaLnBrk="1" fontAlgn="ctr" latinLnBrk="0" hangingPunct="1">
                        <a:spcAft>
                          <a:spcPts val="0"/>
                        </a:spcAft>
                        <a:buFont typeface="Wingdings" panose="05000000000000000000" pitchFamily="2" charset="2"/>
                        <a:buNone/>
                      </a:pPr>
                      <a:r>
                        <a:rPr lang="en-US" sz="900" kern="1200">
                          <a:effectLst/>
                        </a:rPr>
                        <a:t>Security Policy remediation and compliance initiatives</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10002"/>
                  </a:ext>
                </a:extLst>
              </a:tr>
              <a:tr h="661968">
                <a:tc>
                  <a:txBody>
                    <a:bodyPr/>
                    <a:lstStyle/>
                    <a:p>
                      <a:pPr algn="ctr">
                        <a:spcAft>
                          <a:spcPts val="0"/>
                        </a:spcAft>
                      </a:pPr>
                      <a:r>
                        <a:rPr lang="en-US" sz="900" b="1">
                          <a:effectLst/>
                        </a:rPr>
                        <a:t>Automation</a:t>
                      </a:r>
                      <a:endParaRPr lang="en-GB" sz="900" b="1">
                        <a:effectLst/>
                        <a:latin typeface="+mn-lt"/>
                        <a:ea typeface="SimSu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Develop and maintain DevOps pipeline and standards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Develop and maintain business processes and integration points (such as CMDB etc.)</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Support the team’s use of the DevOps pipeline and standards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Support the team to develop SME specific artefacts</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10004"/>
                  </a:ext>
                </a:extLst>
              </a:tr>
              <a:tr h="1126335">
                <a:tc>
                  <a:txBody>
                    <a:bodyPr/>
                    <a:lstStyle/>
                    <a:p>
                      <a:pPr algn="ctr">
                        <a:spcAft>
                          <a:spcPts val="0"/>
                        </a:spcAft>
                      </a:pPr>
                      <a:r>
                        <a:rPr lang="en-US" sz="900" b="1">
                          <a:effectLst/>
                        </a:rPr>
                        <a:t>Network Ops</a:t>
                      </a:r>
                      <a:endParaRPr lang="en-GB" sz="900" b="1">
                        <a:effectLst/>
                        <a:latin typeface="+mn-lt"/>
                        <a:ea typeface="SimSu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Network design, deployment, configuration and management</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Manage inbound, outbound</a:t>
                      </a:r>
                      <a:r>
                        <a:rPr lang="en-GB" sz="900" kern="1200">
                          <a:effectLst/>
                        </a:rPr>
                        <a:t>,</a:t>
                      </a:r>
                      <a:r>
                        <a:rPr lang="en-US" sz="900" kern="1200">
                          <a:effectLst/>
                        </a:rPr>
                        <a:t> and east-west networking flows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Manage routing and network segregation within Azure virtual networks and hybrid connectivity</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Network troubleshooting</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Azure network monitoring and auditing</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Performance metrics and counters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Network forensics</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733357707"/>
                  </a:ext>
                </a:extLst>
              </a:tr>
              <a:tr h="1126335">
                <a:tc>
                  <a:txBody>
                    <a:bodyPr/>
                    <a:lstStyle/>
                    <a:p>
                      <a:pPr algn="ctr">
                        <a:spcAft>
                          <a:spcPts val="0"/>
                        </a:spcAft>
                      </a:pPr>
                      <a:r>
                        <a:rPr lang="en-US" sz="900" b="1">
                          <a:effectLst/>
                        </a:rPr>
                        <a:t>Identity</a:t>
                      </a:r>
                      <a:r>
                        <a:rPr lang="en-US" sz="900" b="1" baseline="0">
                          <a:effectLst/>
                        </a:rPr>
                        <a:t> and</a:t>
                      </a:r>
                    </a:p>
                    <a:p>
                      <a:pPr algn="ctr">
                        <a:spcAft>
                          <a:spcPts val="0"/>
                        </a:spcAft>
                      </a:pPr>
                      <a:r>
                        <a:rPr lang="en-US" sz="900" b="1" baseline="0">
                          <a:effectLst/>
                        </a:rPr>
                        <a:t>Access</a:t>
                      </a:r>
                    </a:p>
                    <a:p>
                      <a:pPr algn="ctr">
                        <a:spcAft>
                          <a:spcPts val="0"/>
                        </a:spcAft>
                      </a:pPr>
                      <a:r>
                        <a:rPr lang="en-US" sz="900" b="1" baseline="0">
                          <a:effectLst/>
                        </a:rPr>
                        <a:t>Management</a:t>
                      </a:r>
                      <a:endParaRPr lang="en-GB" sz="900" b="1">
                        <a:effectLst/>
                        <a:latin typeface="+mn-lt"/>
                        <a:ea typeface="SimSun"/>
                      </a:endParaRPr>
                    </a:p>
                  </a:txBody>
                  <a:tcPr marL="38094" marR="38094" marT="25397" marB="25397" anchor="ctr"/>
                </a:tc>
                <a:tc>
                  <a:txBody>
                    <a:bodyPr/>
                    <a:lstStyle/>
                    <a:p>
                      <a:pPr marL="0" indent="0" fontAlgn="ctr">
                        <a:spcAft>
                          <a:spcPts val="0"/>
                        </a:spcAft>
                        <a:buFont typeface="Wingdings" panose="05000000000000000000" pitchFamily="2" charset="2"/>
                        <a:buNone/>
                      </a:pPr>
                      <a:r>
                        <a:rPr lang="en-US" sz="900">
                          <a:effectLst/>
                        </a:rPr>
                        <a:t>Establish organizational relationship between Azure Active Directory and Azure Subscriptions in the Enterprise Portal</a:t>
                      </a:r>
                      <a:endParaRPr lang="en-GB" sz="900">
                        <a:effectLst/>
                      </a:endParaRPr>
                    </a:p>
                    <a:p>
                      <a:pPr marL="0" indent="0" fontAlgn="ctr">
                        <a:spcAft>
                          <a:spcPts val="0"/>
                        </a:spcAft>
                        <a:buFont typeface="Wingdings" panose="05000000000000000000" pitchFamily="2" charset="2"/>
                        <a:buNone/>
                      </a:pPr>
                      <a:r>
                        <a:rPr lang="en-US" sz="900">
                          <a:effectLst/>
                        </a:rPr>
                        <a:t>Mange IAM entitlements and Role definitions for Management Groups and Subscriptions </a:t>
                      </a:r>
                      <a:endParaRPr lang="en-GB" sz="900">
                        <a:effectLst/>
                      </a:endParaRPr>
                    </a:p>
                    <a:p>
                      <a:pPr marL="0" indent="0" fontAlgn="ctr">
                        <a:spcAft>
                          <a:spcPts val="0"/>
                        </a:spcAft>
                        <a:buFont typeface="Wingdings" panose="05000000000000000000" pitchFamily="2" charset="2"/>
                        <a:buNone/>
                      </a:pPr>
                      <a:r>
                        <a:rPr lang="en-US" sz="900">
                          <a:effectLst/>
                        </a:rPr>
                        <a:t>Manage AAD Applications, Service Principles</a:t>
                      </a:r>
                      <a:r>
                        <a:rPr lang="en-GB" sz="900">
                          <a:effectLst/>
                        </a:rPr>
                        <a:t>,</a:t>
                      </a:r>
                      <a:r>
                        <a:rPr lang="en-US" sz="900">
                          <a:effectLst/>
                        </a:rPr>
                        <a:t> and AAD Application Proxies; registration of Service Principles and Applications with configured delegation</a:t>
                      </a:r>
                      <a:endParaRPr lang="en-GB" sz="900">
                        <a:effectLst/>
                      </a:endParaRPr>
                    </a:p>
                    <a:p>
                      <a:pPr marL="0" indent="0" fontAlgn="ctr">
                        <a:spcAft>
                          <a:spcPts val="0"/>
                        </a:spcAft>
                        <a:buFont typeface="Wingdings" panose="05000000000000000000" pitchFamily="2" charset="2"/>
                        <a:buNone/>
                      </a:pPr>
                      <a:r>
                        <a:rPr lang="en-US" sz="900">
                          <a:effectLst/>
                        </a:rPr>
                        <a:t>Windows Server Active Directory administration</a:t>
                      </a:r>
                      <a:endParaRPr lang="en-GB" sz="900">
                        <a:effectLst/>
                      </a:endParaRPr>
                    </a:p>
                    <a:p>
                      <a:pPr marL="0" indent="0" fontAlgn="ctr">
                        <a:spcAft>
                          <a:spcPts val="0"/>
                        </a:spcAft>
                        <a:buFont typeface="Wingdings" panose="05000000000000000000" pitchFamily="2" charset="2"/>
                        <a:buNone/>
                      </a:pPr>
                      <a:r>
                        <a:rPr lang="en-US" sz="900">
                          <a:effectLst/>
                        </a:rPr>
                        <a:t>Define and manage JML for AD and AAD users and groups for Azure IAM </a:t>
                      </a:r>
                      <a:endParaRPr lang="en-GB" sz="900">
                        <a:effectLst/>
                      </a:endParaRPr>
                    </a:p>
                    <a:p>
                      <a:pPr marL="0" indent="0" fontAlgn="ctr">
                        <a:spcAft>
                          <a:spcPts val="0"/>
                        </a:spcAft>
                        <a:buFont typeface="Wingdings" panose="05000000000000000000" pitchFamily="2" charset="2"/>
                        <a:buNone/>
                      </a:pPr>
                      <a:r>
                        <a:rPr lang="en-GB" sz="900">
                          <a:effectLst/>
                        </a:rPr>
                        <a:t>Manage </a:t>
                      </a:r>
                      <a:r>
                        <a:rPr lang="en-US" sz="900">
                          <a:effectLst/>
                        </a:rPr>
                        <a:t>MFA sign-in for the Azure control plane and data plane access</a:t>
                      </a:r>
                      <a:endParaRPr lang="en-GB" sz="900">
                        <a:effectLst/>
                        <a:latin typeface="+mn-lt"/>
                        <a:ea typeface="SimSun"/>
                        <a:cs typeface="Times New Roman"/>
                      </a:endParaRPr>
                    </a:p>
                  </a:txBody>
                  <a:tcPr marL="38094" marR="38094" marT="25397" marB="25397"/>
                </a:tc>
                <a:extLst>
                  <a:ext uri="{0D108BD9-81ED-4DB2-BD59-A6C34878D82A}">
                    <a16:rowId xmlns:a16="http://schemas.microsoft.com/office/drawing/2014/main" val="10003"/>
                  </a:ext>
                </a:extLst>
              </a:tr>
              <a:tr h="820050">
                <a:tc>
                  <a:txBody>
                    <a:bodyPr/>
                    <a:lstStyle/>
                    <a:p>
                      <a:pPr algn="ctr">
                        <a:spcAft>
                          <a:spcPts val="0"/>
                        </a:spcAft>
                      </a:pPr>
                      <a:r>
                        <a:rPr lang="en-US" sz="900" b="1" kern="1200">
                          <a:effectLst/>
                        </a:rPr>
                        <a:t>Management</a:t>
                      </a:r>
                      <a:endParaRPr lang="en-GB" sz="900" b="1" kern="1200">
                        <a:solidFill>
                          <a:schemeClr val="dk1"/>
                        </a:solidFill>
                        <a:effectLst/>
                        <a:latin typeface="+mn-lt"/>
                        <a:ea typeface="SimSun"/>
                        <a:cs typeface="Times New Roma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Manage Management Groups and Subscription lifecycles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Resource provider registration</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Manage Azure Policy Definitions and Assignments at Management group level and Subscription levels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Create Dashboard and Management views for Application centric and Platform Centric management, monitoring, and policy compliance</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Enable auxiliary functions on the Azure platform, such as Cost Management and Azure Advisor</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544053876"/>
                  </a:ext>
                </a:extLst>
              </a:tr>
              <a:tr h="513766">
                <a:tc>
                  <a:txBody>
                    <a:bodyPr/>
                    <a:lstStyle/>
                    <a:p>
                      <a:pPr algn="ctr">
                        <a:spcAft>
                          <a:spcPts val="0"/>
                        </a:spcAft>
                      </a:pPr>
                      <a:r>
                        <a:rPr lang="en-US" sz="900" b="1" kern="1200">
                          <a:effectLst/>
                        </a:rPr>
                        <a:t>Enablement</a:t>
                      </a:r>
                      <a:endParaRPr lang="en-GB" sz="900" b="1" kern="1200">
                        <a:solidFill>
                          <a:schemeClr val="dk1"/>
                        </a:solidFill>
                        <a:effectLst/>
                        <a:latin typeface="+mn-lt"/>
                        <a:ea typeface="SimSun"/>
                        <a:cs typeface="Times New Roman"/>
                      </a:endParaRPr>
                    </a:p>
                  </a:txBody>
                  <a:tcPr marL="38094" marR="38094" marT="25397" marB="25397" anchor="ctr"/>
                </a:tc>
                <a:tc>
                  <a:txBody>
                    <a:bodyPr/>
                    <a:lstStyle/>
                    <a:p>
                      <a:pPr marL="0" indent="0" algn="l" defTabSz="913820" rtl="0" eaLnBrk="1" fontAlgn="ctr" latinLnBrk="0" hangingPunct="1">
                        <a:spcAft>
                          <a:spcPts val="0"/>
                        </a:spcAft>
                        <a:buFont typeface="Wingdings" panose="05000000000000000000" pitchFamily="2" charset="2"/>
                        <a:buNone/>
                      </a:pPr>
                      <a:r>
                        <a:rPr lang="en-US" sz="900" kern="1200">
                          <a:effectLst/>
                        </a:rPr>
                        <a:t>Support the onboarding of application teams to the platform</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Develop reusable artefacts to accelerate application team onboarding such as templates</a:t>
                      </a:r>
                      <a:endParaRPr lang="en-GB" sz="900" kern="1200">
                        <a:effectLst/>
                      </a:endParaRPr>
                    </a:p>
                    <a:p>
                      <a:pPr marL="0" indent="0" algn="l" defTabSz="913820" rtl="0" eaLnBrk="1" fontAlgn="ctr" latinLnBrk="0" hangingPunct="1">
                        <a:spcAft>
                          <a:spcPts val="0"/>
                        </a:spcAft>
                        <a:buFont typeface="Wingdings" panose="05000000000000000000" pitchFamily="2" charset="2"/>
                        <a:buNone/>
                      </a:pPr>
                      <a:r>
                        <a:rPr lang="en-US" sz="900" kern="1200">
                          <a:effectLst/>
                        </a:rPr>
                        <a:t>Collect, compile, and manage feedback to improve the platform</a:t>
                      </a:r>
                      <a:endParaRPr lang="en-GB" sz="900" kern="1200">
                        <a:solidFill>
                          <a:schemeClr val="dk1"/>
                        </a:solidFill>
                        <a:effectLst/>
                        <a:latin typeface="+mn-lt"/>
                        <a:ea typeface="SimSun"/>
                        <a:cs typeface="Times New Roman"/>
                      </a:endParaRPr>
                    </a:p>
                  </a:txBody>
                  <a:tcPr marL="38094" marR="38094" marT="25397" marB="25397"/>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712F0A82-DA84-47DE-941A-605B7D5724B6}"/>
              </a:ext>
            </a:extLst>
          </p:cNvPr>
          <p:cNvSpPr txBox="1"/>
          <p:nvPr/>
        </p:nvSpPr>
        <p:spPr>
          <a:xfrm>
            <a:off x="9141903" y="6511245"/>
            <a:ext cx="2068195" cy="230832"/>
          </a:xfrm>
          <a:prstGeom prst="rect">
            <a:avLst/>
          </a:prstGeom>
          <a:noFill/>
        </p:spPr>
        <p:txBody>
          <a:bodyPr wrap="none" rtlCol="0">
            <a:spAutoFit/>
          </a:bodyPr>
          <a:lstStyle/>
          <a:p>
            <a:r>
              <a:rPr lang="en-US" sz="900" b="1">
                <a:hlinkClick r:id="rId2"/>
              </a:rPr>
              <a:t>Data Management and Analytics Roles </a:t>
            </a:r>
            <a:endParaRPr lang="en-US" sz="900" b="1"/>
          </a:p>
        </p:txBody>
      </p:sp>
    </p:spTree>
    <p:extLst>
      <p:ext uri="{BB962C8B-B14F-4D97-AF65-F5344CB8AC3E}">
        <p14:creationId xmlns:p14="http://schemas.microsoft.com/office/powerpoint/2010/main" val="44597275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7DE4-7E26-4A5D-9576-65F5F87BF433}"/>
              </a:ext>
            </a:extLst>
          </p:cNvPr>
          <p:cNvSpPr>
            <a:spLocks noGrp="1"/>
          </p:cNvSpPr>
          <p:nvPr>
            <p:ph type="title"/>
          </p:nvPr>
        </p:nvSpPr>
        <p:spPr>
          <a:xfrm>
            <a:off x="321128" y="327108"/>
            <a:ext cx="11306469" cy="813819"/>
          </a:xfrm>
        </p:spPr>
        <p:txBody>
          <a:bodyPr/>
          <a:lstStyle/>
          <a:p>
            <a:r>
              <a:rPr lang="en-US" sz="2700">
                <a:cs typeface="Segoe UI"/>
              </a:rPr>
              <a:t>Capturing inputs and Azure Landing Zone checklist</a:t>
            </a:r>
            <a:endParaRPr lang="en-US"/>
          </a:p>
        </p:txBody>
      </p:sp>
      <p:sp>
        <p:nvSpPr>
          <p:cNvPr id="3" name="TextBox 2">
            <a:extLst>
              <a:ext uri="{FF2B5EF4-FFF2-40B4-BE49-F238E27FC236}">
                <a16:creationId xmlns:a16="http://schemas.microsoft.com/office/drawing/2014/main" id="{B3356677-9A00-4271-8DD3-2D6703A85744}"/>
              </a:ext>
            </a:extLst>
          </p:cNvPr>
          <p:cNvSpPr txBox="1"/>
          <p:nvPr/>
        </p:nvSpPr>
        <p:spPr>
          <a:xfrm>
            <a:off x="321128" y="944886"/>
            <a:ext cx="10668000" cy="1120307"/>
          </a:xfrm>
          <a:prstGeom prst="rect">
            <a:avLst/>
          </a:prstGeom>
          <a:noFill/>
        </p:spPr>
        <p:txBody>
          <a:bodyPr wrap="square" lIns="182880" tIns="146304" rIns="182880" bIns="146304" rtlCol="0" anchor="t">
            <a:spAutoFit/>
          </a:bodyPr>
          <a:lstStyle/>
          <a:p>
            <a:pPr>
              <a:lnSpc>
                <a:spcPct val="90000"/>
              </a:lnSpc>
              <a:spcAft>
                <a:spcPts val="600"/>
              </a:spcAft>
            </a:pPr>
            <a:r>
              <a:rPr lang="en-US">
                <a:gradFill>
                  <a:gsLst>
                    <a:gs pos="2917">
                      <a:schemeClr val="tx1"/>
                    </a:gs>
                    <a:gs pos="30000">
                      <a:schemeClr val="tx1"/>
                    </a:gs>
                  </a:gsLst>
                  <a:lin ang="5400000" scaled="0"/>
                </a:gradFill>
              </a:rPr>
              <a:t>1- Review the </a:t>
            </a:r>
            <a:r>
              <a:rPr lang="en-US" b="1">
                <a:gradFill>
                  <a:gsLst>
                    <a:gs pos="2917">
                      <a:schemeClr val="tx1"/>
                    </a:gs>
                    <a:gs pos="30000">
                      <a:schemeClr val="tx1"/>
                    </a:gs>
                  </a:gsLst>
                  <a:lin ang="5400000" scaled="0"/>
                </a:gradFill>
              </a:rPr>
              <a:t>detailed recommendations </a:t>
            </a:r>
            <a:r>
              <a:rPr lang="en-US">
                <a:gradFill>
                  <a:gsLst>
                    <a:gs pos="2917">
                      <a:schemeClr val="tx1"/>
                    </a:gs>
                    <a:gs pos="30000">
                      <a:schemeClr val="tx1"/>
                    </a:gs>
                  </a:gsLst>
                  <a:lin ang="5400000" scaled="0"/>
                </a:gradFill>
              </a:rPr>
              <a:t>in the checklist:</a:t>
            </a:r>
            <a:endParaRPr lang="en-US">
              <a:gradFill>
                <a:gsLst>
                  <a:gs pos="2917">
                    <a:schemeClr val="tx1"/>
                  </a:gs>
                  <a:gs pos="30000">
                    <a:schemeClr val="tx1"/>
                  </a:gs>
                </a:gsLst>
                <a:lin ang="5400000" scaled="0"/>
              </a:gradFill>
              <a:cs typeface="Segoe UI"/>
            </a:endParaRPr>
          </a:p>
          <a:p>
            <a:pPr marL="800100" lvl="1"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	Define the priority, status, owner and deadline for each recommendation of the different critical design areas</a:t>
            </a:r>
            <a:endParaRPr lang="en-US">
              <a:gradFill>
                <a:gsLst>
                  <a:gs pos="2917">
                    <a:schemeClr val="tx1"/>
                  </a:gs>
                  <a:gs pos="30000">
                    <a:schemeClr val="tx1"/>
                  </a:gs>
                </a:gsLst>
                <a:lin ang="5400000" scaled="0"/>
              </a:gradFill>
              <a:cs typeface="Segoe UI"/>
            </a:endParaRPr>
          </a:p>
        </p:txBody>
      </p:sp>
      <p:sp>
        <p:nvSpPr>
          <p:cNvPr id="4" name="ZoneTexte 3">
            <a:extLst>
              <a:ext uri="{FF2B5EF4-FFF2-40B4-BE49-F238E27FC236}">
                <a16:creationId xmlns:a16="http://schemas.microsoft.com/office/drawing/2014/main" id="{2B3F7C62-F6C3-4674-A497-ECC2C215C15C}"/>
              </a:ext>
            </a:extLst>
          </p:cNvPr>
          <p:cNvSpPr txBox="1"/>
          <p:nvPr/>
        </p:nvSpPr>
        <p:spPr>
          <a:xfrm>
            <a:off x="321128" y="5540286"/>
            <a:ext cx="11393352" cy="1203406"/>
          </a:xfrm>
          <a:prstGeom prst="rect">
            <a:avLst/>
          </a:prstGeom>
          <a:noFill/>
        </p:spPr>
        <p:txBody>
          <a:bodyPr wrap="square" lIns="182880" tIns="146304" rIns="182880" bIns="146304" rtlCol="0" anchor="t">
            <a:spAutoFit/>
          </a:bodyPr>
          <a:lstStyle/>
          <a:p>
            <a:pPr>
              <a:lnSpc>
                <a:spcPct val="90000"/>
              </a:lnSpc>
              <a:spcAft>
                <a:spcPts val="600"/>
              </a:spcAft>
            </a:pPr>
            <a:r>
              <a:rPr lang="en-US">
                <a:gradFill>
                  <a:gsLst>
                    <a:gs pos="2917">
                      <a:schemeClr val="tx1"/>
                    </a:gs>
                    <a:gs pos="30000">
                      <a:schemeClr val="tx1"/>
                    </a:gs>
                  </a:gsLst>
                  <a:lin ang="5400000" scaled="0"/>
                </a:gradFill>
              </a:rPr>
              <a:t>3- The </a:t>
            </a:r>
            <a:r>
              <a:rPr lang="en-US" b="1">
                <a:gradFill>
                  <a:gsLst>
                    <a:gs pos="2917">
                      <a:schemeClr val="tx1"/>
                    </a:gs>
                    <a:gs pos="30000">
                      <a:schemeClr val="tx1"/>
                    </a:gs>
                  </a:gsLst>
                  <a:lin ang="5400000" scaled="0"/>
                </a:gradFill>
              </a:rPr>
              <a:t>recommendations overview </a:t>
            </a:r>
            <a:r>
              <a:rPr lang="en-US">
                <a:gradFill>
                  <a:gsLst>
                    <a:gs pos="2917">
                      <a:schemeClr val="tx1"/>
                    </a:gs>
                    <a:gs pos="30000">
                      <a:schemeClr val="tx1"/>
                    </a:gs>
                  </a:gsLst>
                  <a:lin ang="5400000" scaled="0"/>
                </a:gradFill>
              </a:rPr>
              <a:t>highlights the most important best practices for each critical design area, you can review/discuss them with the customer</a:t>
            </a:r>
          </a:p>
          <a:p>
            <a:pPr>
              <a:lnSpc>
                <a:spcPct val="90000"/>
              </a:lnSpc>
              <a:spcAft>
                <a:spcPts val="600"/>
              </a:spcAft>
            </a:pPr>
            <a:endParaRPr lang="fr-FR" sz="2400" err="1">
              <a:gradFill>
                <a:gsLst>
                  <a:gs pos="2917">
                    <a:schemeClr val="tx1"/>
                  </a:gs>
                  <a:gs pos="30000">
                    <a:schemeClr val="tx1"/>
                  </a:gs>
                </a:gsLst>
                <a:lin ang="5400000" scaled="0"/>
              </a:gradFill>
            </a:endParaRPr>
          </a:p>
        </p:txBody>
      </p:sp>
      <p:sp>
        <p:nvSpPr>
          <p:cNvPr id="6" name="ZoneTexte 5">
            <a:extLst>
              <a:ext uri="{FF2B5EF4-FFF2-40B4-BE49-F238E27FC236}">
                <a16:creationId xmlns:a16="http://schemas.microsoft.com/office/drawing/2014/main" id="{D75F2DF0-24A9-4AC9-8EE5-C33AEF9F4074}"/>
              </a:ext>
            </a:extLst>
          </p:cNvPr>
          <p:cNvSpPr txBox="1"/>
          <p:nvPr/>
        </p:nvSpPr>
        <p:spPr>
          <a:xfrm>
            <a:off x="321127" y="3605319"/>
            <a:ext cx="7369079" cy="1464681"/>
          </a:xfrm>
          <a:prstGeom prst="rect">
            <a:avLst/>
          </a:prstGeom>
          <a:noFill/>
        </p:spPr>
        <p:txBody>
          <a:bodyPr wrap="square" lIns="182880" tIns="146304" rIns="182880" bIns="146304" rtlCol="0" anchor="t">
            <a:spAutoFit/>
          </a:bodyPr>
          <a:lstStyle/>
          <a:p>
            <a:pPr algn="just">
              <a:lnSpc>
                <a:spcPct val="90000"/>
              </a:lnSpc>
              <a:spcAft>
                <a:spcPts val="600"/>
              </a:spcAft>
            </a:pPr>
            <a:r>
              <a:rPr lang="en-US">
                <a:gradFill>
                  <a:gsLst>
                    <a:gs pos="2917">
                      <a:schemeClr val="tx1"/>
                    </a:gs>
                    <a:gs pos="30000">
                      <a:schemeClr val="tx1"/>
                    </a:gs>
                  </a:gsLst>
                  <a:lin ang="5400000" scaled="0"/>
                </a:gradFill>
              </a:rPr>
              <a:t>2- The </a:t>
            </a:r>
            <a:r>
              <a:rPr lang="en-US" b="1">
                <a:gradFill>
                  <a:gsLst>
                    <a:gs pos="2917">
                      <a:schemeClr val="tx1"/>
                    </a:gs>
                    <a:gs pos="30000">
                      <a:schemeClr val="tx1"/>
                    </a:gs>
                  </a:gsLst>
                  <a:lin ang="5400000" scaled="0"/>
                </a:gradFill>
              </a:rPr>
              <a:t>overall score </a:t>
            </a:r>
            <a:r>
              <a:rPr lang="en-US">
                <a:gradFill>
                  <a:gsLst>
                    <a:gs pos="2917">
                      <a:schemeClr val="tx1"/>
                    </a:gs>
                    <a:gs pos="30000">
                      <a:schemeClr val="tx1"/>
                    </a:gs>
                  </a:gsLst>
                  <a:lin ang="5400000" scaled="0"/>
                </a:gradFill>
              </a:rPr>
              <a:t>will give you a holistic overview of the ESLZ critical design areas progress, depending on the weight/importance of each recommendation </a:t>
            </a:r>
            <a:endParaRPr lang="en-US">
              <a:gradFill>
                <a:gsLst>
                  <a:gs pos="2917">
                    <a:schemeClr val="tx1"/>
                  </a:gs>
                  <a:gs pos="30000">
                    <a:schemeClr val="tx1"/>
                  </a:gs>
                </a:gsLst>
                <a:lin ang="5400000" scaled="0"/>
              </a:gradFill>
              <a:cs typeface="Segoe UI"/>
            </a:endParaRPr>
          </a:p>
          <a:p>
            <a:pPr>
              <a:lnSpc>
                <a:spcPct val="90000"/>
              </a:lnSpc>
              <a:spcAft>
                <a:spcPts val="600"/>
              </a:spcAft>
            </a:pPr>
            <a:endParaRPr lang="en-US" sz="2400">
              <a:gradFill>
                <a:gsLst>
                  <a:gs pos="2917">
                    <a:schemeClr val="tx1"/>
                  </a:gs>
                  <a:gs pos="30000">
                    <a:schemeClr val="tx1"/>
                  </a:gs>
                </a:gsLst>
                <a:lin ang="5400000" scaled="0"/>
              </a:gradFill>
              <a:cs typeface="Segoe UI"/>
            </a:endParaRPr>
          </a:p>
        </p:txBody>
      </p:sp>
      <p:pic>
        <p:nvPicPr>
          <p:cNvPr id="14" name="Image 13">
            <a:extLst>
              <a:ext uri="{FF2B5EF4-FFF2-40B4-BE49-F238E27FC236}">
                <a16:creationId xmlns:a16="http://schemas.microsoft.com/office/drawing/2014/main" id="{C6D85B34-211B-4EF5-A5F3-40522B412E4D}"/>
              </a:ext>
            </a:extLst>
          </p:cNvPr>
          <p:cNvPicPr>
            <a:picLocks noChangeAspect="1"/>
          </p:cNvPicPr>
          <p:nvPr/>
        </p:nvPicPr>
        <p:blipFill rotWithShape="1">
          <a:blip r:embed="rId2"/>
          <a:srcRect l="1687"/>
          <a:stretch/>
        </p:blipFill>
        <p:spPr>
          <a:xfrm>
            <a:off x="8080273" y="3135034"/>
            <a:ext cx="3413760" cy="2405252"/>
          </a:xfrm>
          <a:prstGeom prst="rect">
            <a:avLst/>
          </a:prstGeom>
        </p:spPr>
      </p:pic>
      <p:pic>
        <p:nvPicPr>
          <p:cNvPr id="16" name="Image 15">
            <a:extLst>
              <a:ext uri="{FF2B5EF4-FFF2-40B4-BE49-F238E27FC236}">
                <a16:creationId xmlns:a16="http://schemas.microsoft.com/office/drawing/2014/main" id="{26137E07-1EB4-405A-AC20-D7F0D18ED2B3}"/>
              </a:ext>
            </a:extLst>
          </p:cNvPr>
          <p:cNvPicPr>
            <a:picLocks noChangeAspect="1"/>
          </p:cNvPicPr>
          <p:nvPr/>
        </p:nvPicPr>
        <p:blipFill rotWithShape="1">
          <a:blip r:embed="rId3"/>
          <a:srcRect b="25829"/>
          <a:stretch/>
        </p:blipFill>
        <p:spPr>
          <a:xfrm>
            <a:off x="1025685" y="2093869"/>
            <a:ext cx="9643734" cy="938994"/>
          </a:xfrm>
          <a:prstGeom prst="rect">
            <a:avLst/>
          </a:prstGeom>
        </p:spPr>
      </p:pic>
    </p:spTree>
    <p:extLst>
      <p:ext uri="{BB962C8B-B14F-4D97-AF65-F5344CB8AC3E}">
        <p14:creationId xmlns:p14="http://schemas.microsoft.com/office/powerpoint/2010/main" val="4050995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7DE4-7E26-4A5D-9576-65F5F87BF433}"/>
              </a:ext>
            </a:extLst>
          </p:cNvPr>
          <p:cNvSpPr>
            <a:spLocks noGrp="1"/>
          </p:cNvSpPr>
          <p:nvPr>
            <p:ph type="title"/>
          </p:nvPr>
        </p:nvSpPr>
        <p:spPr>
          <a:xfrm>
            <a:off x="321128" y="327108"/>
            <a:ext cx="11306469" cy="813819"/>
          </a:xfrm>
        </p:spPr>
        <p:txBody>
          <a:bodyPr/>
          <a:lstStyle/>
          <a:p>
            <a:r>
              <a:rPr lang="en-US" sz="2700">
                <a:cs typeface="Segoe UI"/>
              </a:rPr>
              <a:t>Capturing inputs and Azure Landing Zone checklist</a:t>
            </a:r>
            <a:endParaRPr lang="en-US"/>
          </a:p>
        </p:txBody>
      </p:sp>
      <p:sp>
        <p:nvSpPr>
          <p:cNvPr id="8" name="ZoneTexte 7">
            <a:extLst>
              <a:ext uri="{FF2B5EF4-FFF2-40B4-BE49-F238E27FC236}">
                <a16:creationId xmlns:a16="http://schemas.microsoft.com/office/drawing/2014/main" id="{2AEAB61D-6B41-4BB5-B965-8E46B368626A}"/>
              </a:ext>
            </a:extLst>
          </p:cNvPr>
          <p:cNvSpPr txBox="1"/>
          <p:nvPr/>
        </p:nvSpPr>
        <p:spPr>
          <a:xfrm>
            <a:off x="363220" y="846200"/>
            <a:ext cx="11465560" cy="1120307"/>
          </a:xfrm>
          <a:prstGeom prst="rect">
            <a:avLst/>
          </a:prstGeom>
          <a:noFill/>
        </p:spPr>
        <p:txBody>
          <a:bodyPr wrap="square" lIns="182880" tIns="146304" rIns="182880" bIns="146304" rtlCol="0" anchor="t">
            <a:spAutoFit/>
          </a:bodyPr>
          <a:lstStyle/>
          <a:p>
            <a:pPr>
              <a:lnSpc>
                <a:spcPct val="90000"/>
              </a:lnSpc>
              <a:spcAft>
                <a:spcPts val="600"/>
              </a:spcAft>
            </a:pPr>
            <a:r>
              <a:rPr lang="en-US">
                <a:gradFill>
                  <a:gsLst>
                    <a:gs pos="2917">
                      <a:schemeClr val="tx1"/>
                    </a:gs>
                    <a:gs pos="30000">
                      <a:schemeClr val="tx1"/>
                    </a:gs>
                  </a:gsLst>
                  <a:lin ang="5400000" scaled="0"/>
                </a:gradFill>
              </a:rPr>
              <a:t>4- The</a:t>
            </a:r>
            <a:r>
              <a:rPr lang="en-US" b="1">
                <a:gradFill>
                  <a:gsLst>
                    <a:gs pos="2917">
                      <a:schemeClr val="tx1"/>
                    </a:gs>
                    <a:gs pos="30000">
                      <a:schemeClr val="tx1"/>
                    </a:gs>
                  </a:gsLst>
                  <a:lin ang="5400000" scaled="0"/>
                </a:gradFill>
              </a:rPr>
              <a:t> Role Sheet </a:t>
            </a:r>
            <a:r>
              <a:rPr lang="en-US">
                <a:gradFill>
                  <a:gsLst>
                    <a:gs pos="2917">
                      <a:schemeClr val="tx1"/>
                    </a:gs>
                    <a:gs pos="30000">
                      <a:schemeClr val="tx1"/>
                    </a:gs>
                  </a:gsLst>
                  <a:lin ang="5400000" scaled="0"/>
                </a:gradFill>
              </a:rPr>
              <a:t>will help you document the different roles with their respective scopes, in use/planned to be used at the customer’s environment</a:t>
            </a:r>
            <a:endParaRPr lang="en-US">
              <a:gradFill>
                <a:gsLst>
                  <a:gs pos="2917">
                    <a:schemeClr val="tx1"/>
                  </a:gs>
                  <a:gs pos="30000">
                    <a:schemeClr val="tx1"/>
                  </a:gs>
                </a:gsLst>
                <a:lin ang="5400000" scaled="0"/>
              </a:gradFill>
              <a:cs typeface="Segoe UI"/>
            </a:endParaRPr>
          </a:p>
          <a:p>
            <a:pPr marL="800100" lvl="1"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This should be discussed in priority with the customer, and reviewed regularly</a:t>
            </a:r>
          </a:p>
        </p:txBody>
      </p:sp>
      <p:sp>
        <p:nvSpPr>
          <p:cNvPr id="10" name="ZoneTexte 9">
            <a:extLst>
              <a:ext uri="{FF2B5EF4-FFF2-40B4-BE49-F238E27FC236}">
                <a16:creationId xmlns:a16="http://schemas.microsoft.com/office/drawing/2014/main" id="{AD5FDAFB-C1AC-4D0B-AC4A-DEE4E2579097}"/>
              </a:ext>
            </a:extLst>
          </p:cNvPr>
          <p:cNvSpPr txBox="1"/>
          <p:nvPr/>
        </p:nvSpPr>
        <p:spPr>
          <a:xfrm>
            <a:off x="321128" y="3142223"/>
            <a:ext cx="11698152" cy="871008"/>
          </a:xfrm>
          <a:prstGeom prst="rect">
            <a:avLst/>
          </a:prstGeom>
          <a:noFill/>
        </p:spPr>
        <p:txBody>
          <a:bodyPr wrap="square" lIns="182880" tIns="146304" rIns="182880" bIns="146304" rtlCol="0" anchor="t">
            <a:spAutoFit/>
          </a:bodyPr>
          <a:lstStyle/>
          <a:p>
            <a:pPr>
              <a:lnSpc>
                <a:spcPct val="90000"/>
              </a:lnSpc>
              <a:spcAft>
                <a:spcPts val="600"/>
              </a:spcAft>
            </a:pPr>
            <a:r>
              <a:rPr lang="en-US">
                <a:gradFill>
                  <a:gsLst>
                    <a:gs pos="2917">
                      <a:schemeClr val="tx1"/>
                    </a:gs>
                    <a:gs pos="30000">
                      <a:schemeClr val="tx1"/>
                    </a:gs>
                  </a:gsLst>
                  <a:lin ang="5400000" scaled="0"/>
                </a:gradFill>
              </a:rPr>
              <a:t>5- The </a:t>
            </a:r>
            <a:r>
              <a:rPr lang="en-US" b="1">
                <a:gradFill>
                  <a:gsLst>
                    <a:gs pos="2917">
                      <a:schemeClr val="tx1"/>
                    </a:gs>
                    <a:gs pos="30000">
                      <a:schemeClr val="tx1"/>
                    </a:gs>
                  </a:gsLst>
                  <a:lin ang="5400000" scaled="0"/>
                </a:gradFill>
              </a:rPr>
              <a:t>policy sheet </a:t>
            </a:r>
            <a:r>
              <a:rPr lang="en-US">
                <a:gradFill>
                  <a:gsLst>
                    <a:gs pos="2917">
                      <a:schemeClr val="tx1"/>
                    </a:gs>
                    <a:gs pos="30000">
                      <a:schemeClr val="tx1"/>
                    </a:gs>
                  </a:gsLst>
                  <a:lin ang="5400000" scaled="0"/>
                </a:gradFill>
              </a:rPr>
              <a:t>helps to document the decisions around Azure policies to be used</a:t>
            </a:r>
            <a:endParaRPr lang="en-US">
              <a:gradFill>
                <a:gsLst>
                  <a:gs pos="2917">
                    <a:schemeClr val="tx1"/>
                  </a:gs>
                  <a:gs pos="30000">
                    <a:schemeClr val="tx1"/>
                  </a:gs>
                </a:gsLst>
                <a:lin ang="5400000" scaled="0"/>
              </a:gradFill>
              <a:cs typeface="Segoe UI"/>
            </a:endParaRPr>
          </a:p>
          <a:p>
            <a:pPr marL="800100" lvl="1"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	 This should be discussed in priority with the customer, and reviewed regularly </a:t>
            </a:r>
            <a:endParaRPr lang="en-US">
              <a:gradFill>
                <a:gsLst>
                  <a:gs pos="2917">
                    <a:schemeClr val="tx1"/>
                  </a:gs>
                  <a:gs pos="30000">
                    <a:schemeClr val="tx1"/>
                  </a:gs>
                </a:gsLst>
                <a:lin ang="5400000" scaled="0"/>
              </a:gradFill>
              <a:cs typeface="Segoe UI"/>
            </a:endParaRPr>
          </a:p>
        </p:txBody>
      </p:sp>
      <p:sp>
        <p:nvSpPr>
          <p:cNvPr id="12" name="ZoneTexte 11">
            <a:extLst>
              <a:ext uri="{FF2B5EF4-FFF2-40B4-BE49-F238E27FC236}">
                <a16:creationId xmlns:a16="http://schemas.microsoft.com/office/drawing/2014/main" id="{0289D3FE-FAE7-4F81-8EBA-1CFBAEB13C47}"/>
              </a:ext>
            </a:extLst>
          </p:cNvPr>
          <p:cNvSpPr txBox="1"/>
          <p:nvPr/>
        </p:nvSpPr>
        <p:spPr>
          <a:xfrm>
            <a:off x="321128" y="4995751"/>
            <a:ext cx="11698152" cy="1203406"/>
          </a:xfrm>
          <a:prstGeom prst="rect">
            <a:avLst/>
          </a:prstGeom>
          <a:noFill/>
        </p:spPr>
        <p:txBody>
          <a:bodyPr wrap="square" lIns="182880" tIns="146304" rIns="182880" bIns="146304" rtlCol="0" anchor="t">
            <a:spAutoFit/>
          </a:bodyPr>
          <a:lstStyle/>
          <a:p>
            <a:pPr>
              <a:lnSpc>
                <a:spcPct val="90000"/>
              </a:lnSpc>
              <a:spcAft>
                <a:spcPts val="600"/>
              </a:spcAft>
            </a:pPr>
            <a:r>
              <a:rPr lang="en-US">
                <a:gradFill>
                  <a:gsLst>
                    <a:gs pos="2917">
                      <a:schemeClr val="tx1"/>
                    </a:gs>
                    <a:gs pos="30000">
                      <a:schemeClr val="tx1"/>
                    </a:gs>
                  </a:gsLst>
                  <a:lin ang="5400000" scaled="0"/>
                </a:gradFill>
              </a:rPr>
              <a:t>6- Use the</a:t>
            </a:r>
            <a:r>
              <a:rPr lang="en-US" b="1">
                <a:gradFill>
                  <a:gsLst>
                    <a:gs pos="2917">
                      <a:schemeClr val="tx1"/>
                    </a:gs>
                    <a:gs pos="30000">
                      <a:schemeClr val="tx1"/>
                    </a:gs>
                  </a:gsLst>
                  <a:lin ang="5400000" scaled="0"/>
                </a:gradFill>
              </a:rPr>
              <a:t> tags sheet</a:t>
            </a:r>
            <a:r>
              <a:rPr lang="en-US">
                <a:gradFill>
                  <a:gsLst>
                    <a:gs pos="2917">
                      <a:schemeClr val="tx1"/>
                    </a:gs>
                    <a:gs pos="30000">
                      <a:schemeClr val="tx1"/>
                    </a:gs>
                  </a:gsLst>
                  <a:lin ang="5400000" scaled="0"/>
                </a:gradFill>
              </a:rPr>
              <a:t> to track the decisions of Azure tags usage as part of your ESLZ discussions with the customer</a:t>
            </a:r>
            <a:endParaRPr lang="en-US">
              <a:gradFill>
                <a:gsLst>
                  <a:gs pos="2917">
                    <a:schemeClr val="tx1"/>
                  </a:gs>
                  <a:gs pos="30000">
                    <a:schemeClr val="tx1"/>
                  </a:gs>
                </a:gsLst>
                <a:lin ang="5400000" scaled="0"/>
              </a:gradFill>
              <a:cs typeface="Segoe UI"/>
            </a:endParaRPr>
          </a:p>
          <a:p>
            <a:pPr>
              <a:lnSpc>
                <a:spcPct val="90000"/>
              </a:lnSpc>
              <a:spcAft>
                <a:spcPts val="600"/>
              </a:spcAft>
            </a:pPr>
            <a:endParaRPr lang="en-US" sz="2400">
              <a:gradFill>
                <a:gsLst>
                  <a:gs pos="2917">
                    <a:schemeClr val="tx1"/>
                  </a:gs>
                  <a:gs pos="30000">
                    <a:schemeClr val="tx1"/>
                  </a:gs>
                </a:gsLst>
                <a:lin ang="5400000" scaled="0"/>
              </a:gradFill>
              <a:cs typeface="Segoe UI"/>
            </a:endParaRPr>
          </a:p>
        </p:txBody>
      </p:sp>
      <p:pic>
        <p:nvPicPr>
          <p:cNvPr id="7" name="Image 6">
            <a:extLst>
              <a:ext uri="{FF2B5EF4-FFF2-40B4-BE49-F238E27FC236}">
                <a16:creationId xmlns:a16="http://schemas.microsoft.com/office/drawing/2014/main" id="{1A659B28-EC05-4176-B80A-10D1E675724D}"/>
              </a:ext>
            </a:extLst>
          </p:cNvPr>
          <p:cNvPicPr>
            <a:picLocks noChangeAspect="1"/>
          </p:cNvPicPr>
          <p:nvPr/>
        </p:nvPicPr>
        <p:blipFill>
          <a:blip r:embed="rId2"/>
          <a:stretch>
            <a:fillRect/>
          </a:stretch>
        </p:blipFill>
        <p:spPr>
          <a:xfrm>
            <a:off x="991456" y="2040620"/>
            <a:ext cx="9291835" cy="1083672"/>
          </a:xfrm>
          <a:prstGeom prst="rect">
            <a:avLst/>
          </a:prstGeom>
        </p:spPr>
      </p:pic>
      <p:pic>
        <p:nvPicPr>
          <p:cNvPr id="11" name="Image 10">
            <a:extLst>
              <a:ext uri="{FF2B5EF4-FFF2-40B4-BE49-F238E27FC236}">
                <a16:creationId xmlns:a16="http://schemas.microsoft.com/office/drawing/2014/main" id="{DA92F1D3-0107-4B75-8F4D-DFC71693C176}"/>
              </a:ext>
            </a:extLst>
          </p:cNvPr>
          <p:cNvPicPr>
            <a:picLocks noChangeAspect="1"/>
          </p:cNvPicPr>
          <p:nvPr/>
        </p:nvPicPr>
        <p:blipFill>
          <a:blip r:embed="rId3"/>
          <a:stretch>
            <a:fillRect/>
          </a:stretch>
        </p:blipFill>
        <p:spPr>
          <a:xfrm>
            <a:off x="991456" y="4013231"/>
            <a:ext cx="9291835" cy="779959"/>
          </a:xfrm>
          <a:prstGeom prst="rect">
            <a:avLst/>
          </a:prstGeom>
        </p:spPr>
      </p:pic>
      <p:pic>
        <p:nvPicPr>
          <p:cNvPr id="14" name="Image 13">
            <a:extLst>
              <a:ext uri="{FF2B5EF4-FFF2-40B4-BE49-F238E27FC236}">
                <a16:creationId xmlns:a16="http://schemas.microsoft.com/office/drawing/2014/main" id="{5439D35A-E334-49E3-9768-B318FFEFC625}"/>
              </a:ext>
            </a:extLst>
          </p:cNvPr>
          <p:cNvPicPr>
            <a:picLocks noChangeAspect="1"/>
          </p:cNvPicPr>
          <p:nvPr/>
        </p:nvPicPr>
        <p:blipFill>
          <a:blip r:embed="rId4"/>
          <a:stretch>
            <a:fillRect/>
          </a:stretch>
        </p:blipFill>
        <p:spPr>
          <a:xfrm>
            <a:off x="991456" y="5775710"/>
            <a:ext cx="9291835" cy="925448"/>
          </a:xfrm>
          <a:prstGeom prst="rect">
            <a:avLst/>
          </a:prstGeom>
        </p:spPr>
      </p:pic>
    </p:spTree>
    <p:extLst>
      <p:ext uri="{BB962C8B-B14F-4D97-AF65-F5344CB8AC3E}">
        <p14:creationId xmlns:p14="http://schemas.microsoft.com/office/powerpoint/2010/main" val="2590852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B156-EAAC-4435-B0B9-23255A53F7D7}"/>
              </a:ext>
            </a:extLst>
          </p:cNvPr>
          <p:cNvSpPr>
            <a:spLocks noGrp="1"/>
          </p:cNvSpPr>
          <p:nvPr>
            <p:ph type="title"/>
          </p:nvPr>
        </p:nvSpPr>
        <p:spPr>
          <a:xfrm>
            <a:off x="455995" y="556382"/>
            <a:ext cx="11306469" cy="461257"/>
          </a:xfrm>
        </p:spPr>
        <p:txBody>
          <a:bodyPr/>
          <a:lstStyle/>
          <a:p>
            <a:r>
              <a:rPr lang="en-US" sz="2400"/>
              <a:t>Azure landing zone Interactive Guide: </a:t>
            </a:r>
            <a:r>
              <a:rPr lang="en-US" sz="2400">
                <a:hlinkClick r:id="rId2"/>
              </a:rPr>
              <a:t>Azure Landing Zone interactive Guide</a:t>
            </a:r>
            <a:br>
              <a:rPr lang="en-US" sz="2400"/>
            </a:br>
            <a:endParaRPr lang="en-US" sz="2400"/>
          </a:p>
        </p:txBody>
      </p:sp>
      <p:pic>
        <p:nvPicPr>
          <p:cNvPr id="4" name="Picture 3">
            <a:extLst>
              <a:ext uri="{FF2B5EF4-FFF2-40B4-BE49-F238E27FC236}">
                <a16:creationId xmlns:a16="http://schemas.microsoft.com/office/drawing/2014/main" id="{7BD1FF33-96A0-485E-9916-1ACD415C1FBB}"/>
              </a:ext>
            </a:extLst>
          </p:cNvPr>
          <p:cNvPicPr>
            <a:picLocks noChangeAspect="1"/>
          </p:cNvPicPr>
          <p:nvPr/>
        </p:nvPicPr>
        <p:blipFill>
          <a:blip r:embed="rId3"/>
          <a:stretch>
            <a:fillRect/>
          </a:stretch>
        </p:blipFill>
        <p:spPr>
          <a:xfrm>
            <a:off x="455996" y="1173997"/>
            <a:ext cx="4525294" cy="2188635"/>
          </a:xfrm>
          <a:prstGeom prst="rect">
            <a:avLst/>
          </a:prstGeom>
        </p:spPr>
      </p:pic>
      <p:pic>
        <p:nvPicPr>
          <p:cNvPr id="6" name="Picture 5">
            <a:extLst>
              <a:ext uri="{FF2B5EF4-FFF2-40B4-BE49-F238E27FC236}">
                <a16:creationId xmlns:a16="http://schemas.microsoft.com/office/drawing/2014/main" id="{29F1B7D5-BE18-4DAC-944C-C12E2A5455DF}"/>
              </a:ext>
            </a:extLst>
          </p:cNvPr>
          <p:cNvPicPr>
            <a:picLocks noChangeAspect="1"/>
          </p:cNvPicPr>
          <p:nvPr/>
        </p:nvPicPr>
        <p:blipFill>
          <a:blip r:embed="rId4"/>
          <a:stretch>
            <a:fillRect/>
          </a:stretch>
        </p:blipFill>
        <p:spPr>
          <a:xfrm>
            <a:off x="5411685" y="3429000"/>
            <a:ext cx="6350779" cy="3308640"/>
          </a:xfrm>
          <a:prstGeom prst="rect">
            <a:avLst/>
          </a:prstGeom>
        </p:spPr>
      </p:pic>
      <p:sp>
        <p:nvSpPr>
          <p:cNvPr id="7" name="TextBox 6">
            <a:extLst>
              <a:ext uri="{FF2B5EF4-FFF2-40B4-BE49-F238E27FC236}">
                <a16:creationId xmlns:a16="http://schemas.microsoft.com/office/drawing/2014/main" id="{1F9DA7B5-3813-4812-8225-508140BF2CA9}"/>
              </a:ext>
            </a:extLst>
          </p:cNvPr>
          <p:cNvSpPr txBox="1"/>
          <p:nvPr/>
        </p:nvSpPr>
        <p:spPr>
          <a:xfrm>
            <a:off x="5575253" y="1395223"/>
            <a:ext cx="5954707" cy="163429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3 Exercises to complete Interactive Guide</a:t>
            </a:r>
          </a:p>
          <a:p>
            <a:pPr>
              <a:lnSpc>
                <a:spcPct val="90000"/>
              </a:lnSpc>
              <a:spcAft>
                <a:spcPts val="600"/>
              </a:spcAft>
            </a:pPr>
            <a:r>
              <a:rPr lang="en-US" sz="2000">
                <a:gradFill>
                  <a:gsLst>
                    <a:gs pos="2917">
                      <a:schemeClr val="tx1"/>
                    </a:gs>
                    <a:gs pos="30000">
                      <a:schemeClr val="tx1"/>
                    </a:gs>
                  </a:gsLst>
                  <a:lin ang="5400000" scaled="0"/>
                </a:gradFill>
              </a:rPr>
              <a:t>-Implement Azure landing zone accelerator</a:t>
            </a:r>
          </a:p>
          <a:p>
            <a:pPr>
              <a:lnSpc>
                <a:spcPct val="90000"/>
              </a:lnSpc>
              <a:spcAft>
                <a:spcPts val="600"/>
              </a:spcAft>
            </a:pPr>
            <a:r>
              <a:rPr lang="en-US" sz="2000">
                <a:gradFill>
                  <a:gsLst>
                    <a:gs pos="2917">
                      <a:schemeClr val="tx1"/>
                    </a:gs>
                    <a:gs pos="30000">
                      <a:schemeClr val="tx1"/>
                    </a:gs>
                  </a:gsLst>
                  <a:lin ang="5400000" scaled="0"/>
                </a:gradFill>
              </a:rPr>
              <a:t>-Start small and expand a migration landing zone</a:t>
            </a:r>
          </a:p>
          <a:p>
            <a:pPr>
              <a:lnSpc>
                <a:spcPct val="90000"/>
              </a:lnSpc>
              <a:spcAft>
                <a:spcPts val="600"/>
              </a:spcAft>
            </a:pPr>
            <a:r>
              <a:rPr lang="en-US" sz="2000">
                <a:gradFill>
                  <a:gsLst>
                    <a:gs pos="2917">
                      <a:schemeClr val="tx1"/>
                    </a:gs>
                    <a:gs pos="30000">
                      <a:schemeClr val="tx1"/>
                    </a:gs>
                  </a:gsLst>
                  <a:lin ang="5400000" scaled="0"/>
                </a:gradFill>
              </a:rPr>
              <a:t>-Enhance your landing zone</a:t>
            </a:r>
          </a:p>
        </p:txBody>
      </p:sp>
    </p:spTree>
    <p:extLst>
      <p:ext uri="{BB962C8B-B14F-4D97-AF65-F5344CB8AC3E}">
        <p14:creationId xmlns:p14="http://schemas.microsoft.com/office/powerpoint/2010/main" val="839305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6FF9-C99A-40E3-AF53-A9D34A7DAB2C}"/>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z="5200" kern="1200">
                <a:solidFill>
                  <a:schemeClr val="tx1"/>
                </a:solidFill>
                <a:latin typeface="Segoe UI Semibold" panose="020B0702040204020203" pitchFamily="34" charset="0"/>
                <a:cs typeface="Segoe UI Semibold" panose="020B0702040204020203" pitchFamily="34" charset="0"/>
              </a:rPr>
              <a:t>Reminder</a:t>
            </a:r>
          </a:p>
        </p:txBody>
      </p:sp>
      <p:graphicFrame>
        <p:nvGraphicFramePr>
          <p:cNvPr id="5" name="Content Placeholder 2">
            <a:extLst>
              <a:ext uri="{FF2B5EF4-FFF2-40B4-BE49-F238E27FC236}">
                <a16:creationId xmlns:a16="http://schemas.microsoft.com/office/drawing/2014/main" id="{FF83EDCD-144A-4519-A13F-607E7605BAD3}"/>
              </a:ext>
            </a:extLst>
          </p:cNvPr>
          <p:cNvGraphicFramePr>
            <a:graphicFrameLocks noGrp="1"/>
          </p:cNvGraphicFramePr>
          <p:nvPr>
            <p:ph sz="quarter" idx="10"/>
            <p:extLst>
              <p:ext uri="{D42A27DB-BD31-4B8C-83A1-F6EECF244321}">
                <p14:modId xmlns:p14="http://schemas.microsoft.com/office/powerpoint/2010/main" val="247103797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5421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2FCD1D5-7367-4A24-A087-036F16148DA1}"/>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en-GB" sz="2400">
                <a:cs typeface="Segoe UI"/>
              </a:rPr>
              <a:t>The Azure landing zone conceptual architecture represents the strategic design path and target technical state for your Azure environment. </a:t>
            </a:r>
            <a:endParaRPr lang="en-GB" sz="2400"/>
          </a:p>
          <a:p>
            <a:pPr marL="0" indent="0">
              <a:buNone/>
            </a:pPr>
            <a:endParaRPr lang="en-GB" sz="2400"/>
          </a:p>
          <a:p>
            <a:r>
              <a:rPr lang="en-GB" sz="2400">
                <a:cs typeface="Segoe UI"/>
              </a:rPr>
              <a:t>It will continue to evolve in lockstep with the Azure platform and is ultimately defined by design decisions aligned with defined principles to safeguard your Azure journey.</a:t>
            </a:r>
          </a:p>
        </p:txBody>
      </p:sp>
      <p:sp>
        <p:nvSpPr>
          <p:cNvPr id="3" name="Title 2">
            <a:extLst>
              <a:ext uri="{FF2B5EF4-FFF2-40B4-BE49-F238E27FC236}">
                <a16:creationId xmlns:a16="http://schemas.microsoft.com/office/drawing/2014/main" id="{335FC8A3-4F45-4804-B763-6BC4E85A1C41}"/>
              </a:ext>
            </a:extLst>
          </p:cNvPr>
          <p:cNvSpPr>
            <a:spLocks noGrp="1"/>
          </p:cNvSpPr>
          <p:nvPr>
            <p:ph type="title"/>
          </p:nvPr>
        </p:nvSpPr>
        <p:spPr>
          <a:xfrm>
            <a:off x="588263" y="585788"/>
            <a:ext cx="3436482" cy="5683250"/>
          </a:xfrm>
          <a:prstGeom prst="rect">
            <a:avLst/>
          </a:prstGeom>
        </p:spPr>
        <p:txBody>
          <a:bodyPr wrap="square" anchor="ctr">
            <a:normAutofit/>
          </a:bodyPr>
          <a:lstStyle/>
          <a:p>
            <a:r>
              <a:rPr lang="en-GB"/>
              <a:t>Azure landing zone conceptual</a:t>
            </a:r>
            <a:br>
              <a:rPr lang="en-GB"/>
            </a:br>
            <a:r>
              <a:rPr lang="en-GB"/>
              <a:t>architecture</a:t>
            </a:r>
          </a:p>
        </p:txBody>
      </p:sp>
      <p:pic>
        <p:nvPicPr>
          <p:cNvPr id="9" name="Graphic 8" descr="Star">
            <a:extLst>
              <a:ext uri="{FF2B5EF4-FFF2-40B4-BE49-F238E27FC236}">
                <a16:creationId xmlns:a16="http://schemas.microsoft.com/office/drawing/2014/main" id="{5A5356EC-20C5-4E20-8D70-08E3D9D9D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4152" y="128588"/>
            <a:ext cx="914400" cy="914400"/>
          </a:xfrm>
          <a:prstGeom prst="rect">
            <a:avLst/>
          </a:prstGeom>
        </p:spPr>
      </p:pic>
    </p:spTree>
    <p:extLst>
      <p:ext uri="{BB962C8B-B14F-4D97-AF65-F5344CB8AC3E}">
        <p14:creationId xmlns:p14="http://schemas.microsoft.com/office/powerpoint/2010/main" val="328586031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42765" y="261128"/>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12" name="Rectangle 11" descr="Box spanning 4 things:&#10;Azure billing &amp; AD tenant&#10;Identity and access management&#10;Resource organization&#10;Network topology and connectivity">
            <a:extLst>
              <a:ext uri="{FF2B5EF4-FFF2-40B4-BE49-F238E27FC236}">
                <a16:creationId xmlns:a16="http://schemas.microsoft.com/office/drawing/2014/main" id="{4540F6FB-AEA7-4F7B-8E95-6B0F8F5B3D9C}"/>
              </a:ext>
              <a:ext uri="{C183D7F6-B498-43B3-948B-1728B52AA6E4}">
                <adec:decorative xmlns:adec="http://schemas.microsoft.com/office/drawing/2017/decorative" val="0"/>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2211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27969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descr="Box spanning 4 things:&#10;Security&#10;Governance&#10;Management&#10;Platform automation and devops">
            <a:extLst>
              <a:ext uri="{FF2B5EF4-FFF2-40B4-BE49-F238E27FC236}">
                <a16:creationId xmlns:a16="http://schemas.microsoft.com/office/drawing/2014/main" id="{50DD9164-D489-4189-A4A7-C5300F2A343E}"/>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3820017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1.66667E-6 0.19768 L 1.66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589044" y="457622"/>
            <a:ext cx="11016957" cy="553920"/>
          </a:xfrm>
          <a:prstGeom prst="rect">
            <a:avLst/>
          </a:prstGeom>
        </p:spPr>
        <p:txBody>
          <a:bodyPr wrap="square" anchor="t">
            <a:normAutofit fontScale="90000"/>
          </a:bodyPr>
          <a:lstStyle/>
          <a:p>
            <a:r>
              <a:rPr lang="en-US"/>
              <a:t>8 Critical Design Areas</a:t>
            </a:r>
            <a:endParaRPr lang="en-GB"/>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120696274"/>
              </p:ext>
            </p:extLst>
          </p:nvPr>
        </p:nvGraphicFramePr>
        <p:xfrm>
          <a:off x="390052" y="149445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0281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4920945" y="4067670"/>
            <a:ext cx="6669658" cy="2790330"/>
          </a:xfrm>
          <a:prstGeom prst="rect">
            <a:avLst/>
          </a:prstGeom>
        </p:spPr>
        <p:txBody>
          <a:bodyPr wrap="square" anchor="ctr">
            <a:noAutofit/>
          </a:bodyPr>
          <a:lstStyle/>
          <a:p>
            <a:pPr algn="l"/>
            <a:r>
              <a:rPr lang="en-US" sz="2400" b="0" i="0">
                <a:solidFill>
                  <a:srgbClr val="24292E"/>
                </a:solidFill>
                <a:effectLst/>
                <a:latin typeface="+mn-lt"/>
              </a:rPr>
              <a:t>Enterprise enrolment roles links users with their </a:t>
            </a:r>
            <a:r>
              <a:rPr lang="en-US" sz="2400" b="1" i="0">
                <a:solidFill>
                  <a:srgbClr val="24292E"/>
                </a:solidFill>
                <a:effectLst/>
                <a:latin typeface="+mn-lt"/>
              </a:rPr>
              <a:t>functional role </a:t>
            </a:r>
            <a:r>
              <a:rPr lang="en-US" sz="2400" b="0" i="0">
                <a:solidFill>
                  <a:srgbClr val="24292E"/>
                </a:solidFill>
                <a:effectLst/>
                <a:latin typeface="+mn-lt"/>
              </a:rPr>
              <a:t>and consists of</a:t>
            </a:r>
          </a:p>
          <a:p>
            <a:pPr marL="514306" lvl="1" indent="-285750">
              <a:buFont typeface="Wingdings" panose="05000000000000000000" pitchFamily="2" charset="2"/>
              <a:buChar char="q"/>
            </a:pPr>
            <a:r>
              <a:rPr lang="en-US" sz="1800" b="0" i="0">
                <a:solidFill>
                  <a:srgbClr val="24292E"/>
                </a:solidFill>
                <a:effectLst/>
                <a:latin typeface="+mn-lt"/>
              </a:rPr>
              <a:t>Enterprise Administrator</a:t>
            </a:r>
          </a:p>
          <a:p>
            <a:pPr marL="514306" lvl="1" indent="-285750">
              <a:buFont typeface="Wingdings" panose="05000000000000000000" pitchFamily="2" charset="2"/>
              <a:buChar char="q"/>
            </a:pPr>
            <a:r>
              <a:rPr lang="en-US" sz="1800" b="0" i="0">
                <a:solidFill>
                  <a:srgbClr val="24292E"/>
                </a:solidFill>
                <a:effectLst/>
                <a:latin typeface="+mn-lt"/>
              </a:rPr>
              <a:t>Department Administrator</a:t>
            </a:r>
          </a:p>
          <a:p>
            <a:pPr marL="514306" lvl="1" indent="-285750">
              <a:buFont typeface="Wingdings" panose="05000000000000000000" pitchFamily="2" charset="2"/>
              <a:buChar char="q"/>
            </a:pPr>
            <a:r>
              <a:rPr lang="en-US" sz="1800" b="0" i="0">
                <a:solidFill>
                  <a:srgbClr val="24292E"/>
                </a:solidFill>
                <a:effectLst/>
                <a:latin typeface="+mn-lt"/>
              </a:rPr>
              <a:t>Account Owner</a:t>
            </a:r>
          </a:p>
          <a:p>
            <a:pPr marL="514306" lvl="1" indent="-285750">
              <a:buFont typeface="Wingdings" panose="05000000000000000000" pitchFamily="2" charset="2"/>
              <a:buChar char="q"/>
            </a:pPr>
            <a:r>
              <a:rPr lang="en-US" sz="1800" b="0" i="0">
                <a:solidFill>
                  <a:srgbClr val="24292E"/>
                </a:solidFill>
                <a:effectLst/>
                <a:latin typeface="+mn-lt"/>
              </a:rPr>
              <a:t>Service Administrator</a:t>
            </a:r>
          </a:p>
          <a:p>
            <a:pPr marL="514306" lvl="1" indent="-285750">
              <a:buFont typeface="Wingdings" panose="05000000000000000000" pitchFamily="2" charset="2"/>
              <a:buChar char="q"/>
            </a:pPr>
            <a:r>
              <a:rPr lang="en-US" sz="1800" b="0" i="0">
                <a:solidFill>
                  <a:srgbClr val="24292E"/>
                </a:solidFill>
                <a:effectLst/>
                <a:latin typeface="+mn-lt"/>
              </a:rPr>
              <a:t>Notification Contact</a:t>
            </a:r>
          </a:p>
          <a:p>
            <a:pPr lvl="0"/>
            <a:endParaRPr lang="en-GB" sz="1961">
              <a:latin typeface="+mn-lt"/>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a:solidFill>
                  <a:srgbClr val="0078D4"/>
                </a:solidFill>
              </a:rPr>
              <a:t>Define Azure AD Tenants</a:t>
            </a:r>
            <a:br>
              <a:rPr lang="en-GB" sz="2800"/>
            </a:br>
            <a:endParaRPr lang="en-GB" sz="280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t>Azure Billing and Active Directory</a:t>
            </a:r>
            <a:br>
              <a:rPr lang="en-GB"/>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93" r="14857" b="42005"/>
          <a:stretch/>
        </p:blipFill>
        <p:spPr bwMode="auto">
          <a:xfrm>
            <a:off x="5165412" y="173249"/>
            <a:ext cx="5573569" cy="3747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7929063" y="173249"/>
            <a:ext cx="1854378" cy="1482902"/>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C97456F9-E928-46C1-8078-54F406B1E6B5}"/>
              </a:ext>
            </a:extLst>
          </p:cNvPr>
          <p:cNvSpPr/>
          <p:nvPr/>
        </p:nvSpPr>
        <p:spPr bwMode="auto">
          <a:xfrm>
            <a:off x="601397"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A1</a:t>
            </a: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2FCD1D5-7367-4A24-A087-036F16148DA1}"/>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en-GB" sz="2000" b="1" dirty="0">
                <a:cs typeface="Segoe UI"/>
              </a:rPr>
              <a:t>The CSA Delivery Guide includes:</a:t>
            </a:r>
          </a:p>
          <a:p>
            <a:endParaRPr lang="en-GB" sz="2000" dirty="0">
              <a:cs typeface="Segoe UI"/>
            </a:endParaRPr>
          </a:p>
          <a:p>
            <a:r>
              <a:rPr lang="en-GB" sz="2000" dirty="0">
                <a:cs typeface="Segoe UI"/>
              </a:rPr>
              <a:t>Field Execution Guidance</a:t>
            </a:r>
          </a:p>
          <a:p>
            <a:endParaRPr lang="en-GB" sz="2000" dirty="0">
              <a:cs typeface="Segoe UI"/>
            </a:endParaRPr>
          </a:p>
          <a:p>
            <a:r>
              <a:rPr lang="en-GB" sz="2000" dirty="0">
                <a:cs typeface="Segoe UI"/>
              </a:rPr>
              <a:t>How to plan and execute an Azure landing zone workshop</a:t>
            </a:r>
          </a:p>
          <a:p>
            <a:endParaRPr lang="en-GB" sz="2000" dirty="0">
              <a:cs typeface="Segoe UI"/>
            </a:endParaRPr>
          </a:p>
          <a:p>
            <a:r>
              <a:rPr lang="en-GB" sz="2000" dirty="0">
                <a:cs typeface="Segoe UI"/>
              </a:rPr>
              <a:t>Azure landing zone tools and resources</a:t>
            </a:r>
          </a:p>
          <a:p>
            <a:endParaRPr lang="en-GB" sz="2000" dirty="0">
              <a:cs typeface="Segoe UI"/>
            </a:endParaRPr>
          </a:p>
          <a:p>
            <a:r>
              <a:rPr lang="en-GB" sz="2000" dirty="0">
                <a:cs typeface="Segoe UI"/>
              </a:rPr>
              <a:t>Azure landing zone design area slides to support workshop presentations and conversation with customer. </a:t>
            </a:r>
          </a:p>
          <a:p>
            <a:endParaRPr lang="en-GB" sz="2000" dirty="0">
              <a:cs typeface="Segoe UI"/>
            </a:endParaRPr>
          </a:p>
        </p:txBody>
      </p:sp>
      <p:sp>
        <p:nvSpPr>
          <p:cNvPr id="3" name="Title 2">
            <a:extLst>
              <a:ext uri="{FF2B5EF4-FFF2-40B4-BE49-F238E27FC236}">
                <a16:creationId xmlns:a16="http://schemas.microsoft.com/office/drawing/2014/main" id="{335FC8A3-4F45-4804-B763-6BC4E85A1C41}"/>
              </a:ext>
            </a:extLst>
          </p:cNvPr>
          <p:cNvSpPr>
            <a:spLocks noGrp="1"/>
          </p:cNvSpPr>
          <p:nvPr>
            <p:ph type="title"/>
          </p:nvPr>
        </p:nvSpPr>
        <p:spPr>
          <a:xfrm>
            <a:off x="263448" y="585788"/>
            <a:ext cx="3761297" cy="5683250"/>
          </a:xfrm>
          <a:prstGeom prst="rect">
            <a:avLst/>
          </a:prstGeom>
        </p:spPr>
        <p:txBody>
          <a:bodyPr wrap="square" anchor="ctr">
            <a:normAutofit/>
          </a:bodyPr>
          <a:lstStyle/>
          <a:p>
            <a:r>
              <a:rPr lang="en-GB" sz="3200"/>
              <a:t>Azure landing zone CSA Delivery Guide</a:t>
            </a:r>
          </a:p>
        </p:txBody>
      </p:sp>
      <p:pic>
        <p:nvPicPr>
          <p:cNvPr id="9" name="Graphic 8" descr="Star">
            <a:extLst>
              <a:ext uri="{FF2B5EF4-FFF2-40B4-BE49-F238E27FC236}">
                <a16:creationId xmlns:a16="http://schemas.microsoft.com/office/drawing/2014/main" id="{5A5356EC-20C5-4E20-8D70-08E3D9D9D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4152" y="128588"/>
            <a:ext cx="914400" cy="914400"/>
          </a:xfrm>
          <a:prstGeom prst="rect">
            <a:avLst/>
          </a:prstGeom>
        </p:spPr>
      </p:pic>
    </p:spTree>
    <p:extLst>
      <p:ext uri="{BB962C8B-B14F-4D97-AF65-F5344CB8AC3E}">
        <p14:creationId xmlns:p14="http://schemas.microsoft.com/office/powerpoint/2010/main" val="107053977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83104" y="3023048"/>
            <a:ext cx="6668712" cy="3668697"/>
          </a:xfrm>
        </p:spPr>
        <p:txBody>
          <a:bodyPr/>
          <a:lstStyle/>
          <a:p>
            <a:endParaRPr lang="en-US" sz="2400">
              <a:cs typeface="Calibri" panose="020F0502020204030204" pitchFamily="34" charset="0"/>
            </a:endParaRPr>
          </a:p>
          <a:p>
            <a:pPr marL="285750" indent="-285750">
              <a:buFont typeface="Wingdings" panose="05000000000000000000" pitchFamily="2" charset="2"/>
              <a:buChar char="q"/>
            </a:pPr>
            <a:r>
              <a:rPr lang="en-US" sz="1400">
                <a:cs typeface="Calibri"/>
              </a:rPr>
              <a:t>Privileged Identity Management</a:t>
            </a:r>
          </a:p>
          <a:p>
            <a:pPr marL="285750" indent="-285750">
              <a:buFont typeface="Wingdings" panose="05000000000000000000" pitchFamily="2" charset="2"/>
              <a:buChar char="q"/>
            </a:pPr>
            <a:r>
              <a:rPr lang="en-US" sz="1400">
                <a:cs typeface="Calibri"/>
              </a:rPr>
              <a:t>Multi-Factor Authentication</a:t>
            </a:r>
          </a:p>
          <a:p>
            <a:pPr marL="285750" indent="-285750">
              <a:buFont typeface="Wingdings" panose="05000000000000000000" pitchFamily="2" charset="2"/>
              <a:buChar char="q"/>
            </a:pPr>
            <a:r>
              <a:rPr lang="en-US" sz="1400">
                <a:cs typeface="Calibri"/>
              </a:rPr>
              <a:t>Conditional Access</a:t>
            </a:r>
          </a:p>
          <a:p>
            <a:pPr marL="285750" indent="-285750">
              <a:buFont typeface="Wingdings" panose="05000000000000000000" pitchFamily="2" charset="2"/>
              <a:buChar char="q"/>
            </a:pPr>
            <a:r>
              <a:rPr lang="en-US" sz="1400">
                <a:cs typeface="Calibri"/>
              </a:rPr>
              <a:t>Role Based Access Control</a:t>
            </a:r>
          </a:p>
          <a:p>
            <a:pPr marL="285750" indent="-285750">
              <a:buFont typeface="Wingdings" panose="05000000000000000000" pitchFamily="2" charset="2"/>
              <a:buChar char="q"/>
            </a:pPr>
            <a:r>
              <a:rPr lang="en-US" sz="1400">
                <a:cs typeface="Calibri"/>
              </a:rPr>
              <a:t>Auditing and Logging</a:t>
            </a:r>
          </a:p>
          <a:p>
            <a:pPr marL="285750" indent="-285750">
              <a:buFont typeface="Wingdings" panose="05000000000000000000" pitchFamily="2" charset="2"/>
              <a:buChar char="q"/>
            </a:pPr>
            <a:r>
              <a:rPr lang="en-US" sz="1400">
                <a:cs typeface="Calibri"/>
              </a:rPr>
              <a:t>Managed Identities for Azure resources</a:t>
            </a:r>
          </a:p>
          <a:p>
            <a:pPr marL="285750" indent="-285750">
              <a:buFont typeface="Wingdings" panose="05000000000000000000" pitchFamily="2" charset="2"/>
              <a:buChar char="q"/>
            </a:pPr>
            <a:r>
              <a:rPr lang="en-US" sz="1400">
                <a:cs typeface="Calibri"/>
              </a:rPr>
              <a:t>Active Directory</a:t>
            </a:r>
          </a:p>
          <a:p>
            <a:pPr marL="285750" indent="-285750">
              <a:buFont typeface="Wingdings" panose="05000000000000000000" pitchFamily="2" charset="2"/>
              <a:buChar char="q"/>
            </a:pPr>
            <a:r>
              <a:rPr lang="en-US" sz="1400">
                <a:cs typeface="Calibri"/>
              </a:rPr>
              <a:t>Azure AD-DS</a:t>
            </a: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C1F565B-3D22-4F7D-8937-B5D325EA814A}"/>
              </a:ext>
            </a:extLst>
          </p:cNvPr>
          <p:cNvSpPr/>
          <p:nvPr/>
        </p:nvSpPr>
        <p:spPr bwMode="auto">
          <a:xfrm>
            <a:off x="601397"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B1</a:t>
            </a: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40184" y="364285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Planning for Authentication Inside the Landing Zone</a:t>
            </a:r>
            <a:br>
              <a:rPr lang="en-GB" b="1"/>
            </a:br>
            <a:endParaRPr lang="en-GB"/>
          </a:p>
        </p:txBody>
      </p:sp>
      <p:sp>
        <p:nvSpPr>
          <p:cNvPr id="12" name="Text Placeholder 1">
            <a:extLst>
              <a:ext uri="{FF2B5EF4-FFF2-40B4-BE49-F238E27FC236}">
                <a16:creationId xmlns:a16="http://schemas.microsoft.com/office/drawing/2014/main" id="{DF4B0096-4F74-4495-ACA5-C438BF90661A}"/>
              </a:ext>
            </a:extLst>
          </p:cNvPr>
          <p:cNvSpPr txBox="1">
            <a:spLocks/>
          </p:cNvSpPr>
          <p:nvPr/>
        </p:nvSpPr>
        <p:spPr>
          <a:xfrm>
            <a:off x="4827637" y="831191"/>
            <a:ext cx="6562641" cy="4856714"/>
          </a:xfrm>
          <a:prstGeom prst="rect">
            <a:avLst/>
          </a:prstGeom>
        </p:spPr>
        <p:txBody>
          <a:bodyPr vert="horz" wrap="square" lIns="0" tIns="0" rIns="0" bIns="0" rtlCol="0" anchor="ctr" anchorCtr="0">
            <a:sp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t>Azure Active directory tenant (AAD) is an instance of Azure AD. Within the AAD there are users who may belong to groups. In Addition Apps use service principal &amp; managed identity. </a:t>
            </a:r>
          </a:p>
          <a:p>
            <a:r>
              <a:rPr lang="en-GB" sz="1800"/>
              <a:t>Azure AD can be associated with more than one subscription and its primary function is authenticating users and services.</a:t>
            </a:r>
          </a:p>
          <a:p>
            <a:r>
              <a:rPr lang="en-US" sz="1800"/>
              <a:t>Azure role-based access control (Azure RBAC) is a system that provides fine-grained access management of Azure resources. </a:t>
            </a:r>
          </a:p>
          <a:p>
            <a:r>
              <a:rPr lang="en-US" sz="1800"/>
              <a:t>Using Azure RBAC, you can segregate duties within your team and grant only the amount of access to users that they need to perform their jobs</a:t>
            </a:r>
            <a:endParaRPr lang="en-GB" sz="1800"/>
          </a:p>
          <a:p>
            <a:endParaRPr lang="en-GB" sz="1800"/>
          </a:p>
          <a:p>
            <a:endParaRPr lang="en-GB" sz="1800"/>
          </a:p>
          <a:p>
            <a:endParaRPr lang="en-GB" sz="1800"/>
          </a:p>
        </p:txBody>
      </p:sp>
      <p:sp>
        <p:nvSpPr>
          <p:cNvPr id="2" name="Rectangle: Rounded Corners 1">
            <a:extLst>
              <a:ext uri="{FF2B5EF4-FFF2-40B4-BE49-F238E27FC236}">
                <a16:creationId xmlns:a16="http://schemas.microsoft.com/office/drawing/2014/main" id="{2FC3669B-4E35-4B7E-977D-146655987A1D}"/>
              </a:ext>
            </a:extLst>
          </p:cNvPr>
          <p:cNvSpPr/>
          <p:nvPr/>
        </p:nvSpPr>
        <p:spPr bwMode="auto">
          <a:xfrm>
            <a:off x="601397"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B2</a:t>
            </a:r>
          </a:p>
        </p:txBody>
      </p:sp>
    </p:spTree>
    <p:extLst>
      <p:ext uri="{BB962C8B-B14F-4D97-AF65-F5344CB8AC3E}">
        <p14:creationId xmlns:p14="http://schemas.microsoft.com/office/powerpoint/2010/main" val="17083608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1E5CA2-10B7-43EE-AF44-EA174DB28DFA}"/>
              </a:ext>
            </a:extLst>
          </p:cNvPr>
          <p:cNvSpPr>
            <a:spLocks noGrp="1"/>
          </p:cNvSpPr>
          <p:nvPr>
            <p:ph type="title"/>
          </p:nvPr>
        </p:nvSpPr>
        <p:spPr>
          <a:xfrm>
            <a:off x="528945" y="752629"/>
            <a:ext cx="15504391" cy="543097"/>
          </a:xfrm>
        </p:spPr>
        <p:txBody>
          <a:bodyPr/>
          <a:lstStyle/>
          <a:p>
            <a:r>
              <a:rPr lang="en-US"/>
              <a:t>Custom RBAC Roles </a:t>
            </a:r>
          </a:p>
        </p:txBody>
      </p:sp>
      <p:graphicFrame>
        <p:nvGraphicFramePr>
          <p:cNvPr id="8" name="Table 8">
            <a:extLst>
              <a:ext uri="{FF2B5EF4-FFF2-40B4-BE49-F238E27FC236}">
                <a16:creationId xmlns:a16="http://schemas.microsoft.com/office/drawing/2014/main" id="{5785DD60-BDE5-4F70-9E74-2A1F2041DA89}"/>
              </a:ext>
            </a:extLst>
          </p:cNvPr>
          <p:cNvGraphicFramePr>
            <a:graphicFrameLocks noGrp="1"/>
          </p:cNvGraphicFramePr>
          <p:nvPr/>
        </p:nvGraphicFramePr>
        <p:xfrm>
          <a:off x="303973" y="1463467"/>
          <a:ext cx="11742884" cy="5204638"/>
        </p:xfrm>
        <a:graphic>
          <a:graphicData uri="http://schemas.openxmlformats.org/drawingml/2006/table">
            <a:tbl>
              <a:tblPr firstRow="1" bandRow="1">
                <a:tableStyleId>{5C22544A-7EE6-4342-B048-85BDC9FD1C3A}</a:tableStyleId>
              </a:tblPr>
              <a:tblGrid>
                <a:gridCol w="2859270">
                  <a:extLst>
                    <a:ext uri="{9D8B030D-6E8A-4147-A177-3AD203B41FA5}">
                      <a16:colId xmlns:a16="http://schemas.microsoft.com/office/drawing/2014/main" val="3606641869"/>
                    </a:ext>
                  </a:extLst>
                </a:gridCol>
                <a:gridCol w="2693271">
                  <a:extLst>
                    <a:ext uri="{9D8B030D-6E8A-4147-A177-3AD203B41FA5}">
                      <a16:colId xmlns:a16="http://schemas.microsoft.com/office/drawing/2014/main" val="3851721090"/>
                    </a:ext>
                  </a:extLst>
                </a:gridCol>
                <a:gridCol w="3294743">
                  <a:extLst>
                    <a:ext uri="{9D8B030D-6E8A-4147-A177-3AD203B41FA5}">
                      <a16:colId xmlns:a16="http://schemas.microsoft.com/office/drawing/2014/main" val="3309342420"/>
                    </a:ext>
                  </a:extLst>
                </a:gridCol>
                <a:gridCol w="2895600">
                  <a:extLst>
                    <a:ext uri="{9D8B030D-6E8A-4147-A177-3AD203B41FA5}">
                      <a16:colId xmlns:a16="http://schemas.microsoft.com/office/drawing/2014/main" val="1860267402"/>
                    </a:ext>
                  </a:extLst>
                </a:gridCol>
              </a:tblGrid>
              <a:tr h="223441">
                <a:tc>
                  <a:txBody>
                    <a:bodyPr/>
                    <a:lstStyle/>
                    <a:p>
                      <a:pPr algn="ctr"/>
                      <a:r>
                        <a:rPr lang="en-US" sz="1100" b="1">
                          <a:effectLst/>
                        </a:rPr>
                        <a:t>Role</a:t>
                      </a:r>
                    </a:p>
                  </a:txBody>
                  <a:tcPr marL="82550" marR="82550" marT="38100" marB="38100" anchor="ctr"/>
                </a:tc>
                <a:tc>
                  <a:txBody>
                    <a:bodyPr/>
                    <a:lstStyle/>
                    <a:p>
                      <a:pPr algn="ctr"/>
                      <a:r>
                        <a:rPr lang="en-US" sz="1100" b="1">
                          <a:effectLst/>
                        </a:rPr>
                        <a:t>Usage</a:t>
                      </a:r>
                    </a:p>
                  </a:txBody>
                  <a:tcPr marL="82550" marR="82550" marT="38100" marB="38100" anchor="ctr"/>
                </a:tc>
                <a:tc>
                  <a:txBody>
                    <a:bodyPr/>
                    <a:lstStyle/>
                    <a:p>
                      <a:pPr algn="ctr"/>
                      <a:r>
                        <a:rPr lang="en-US" sz="1100" b="1">
                          <a:effectLst/>
                        </a:rPr>
                        <a:t>Actions:</a:t>
                      </a:r>
                    </a:p>
                  </a:txBody>
                  <a:tcPr marL="82550" marR="82550" marT="38100" marB="38100" anchor="ctr"/>
                </a:tc>
                <a:tc>
                  <a:txBody>
                    <a:bodyPr/>
                    <a:lstStyle/>
                    <a:p>
                      <a:pPr algn="ctr"/>
                      <a:r>
                        <a:rPr lang="en-US" sz="1100" b="1">
                          <a:effectLst/>
                        </a:rPr>
                        <a:t>No Actions:</a:t>
                      </a:r>
                    </a:p>
                  </a:txBody>
                  <a:tcPr marL="82550" marR="82550" marT="38100" marB="38100" anchor="ctr"/>
                </a:tc>
                <a:extLst>
                  <a:ext uri="{0D108BD9-81ED-4DB2-BD59-A6C34878D82A}">
                    <a16:rowId xmlns:a16="http://schemas.microsoft.com/office/drawing/2014/main" val="3498750654"/>
                  </a:ext>
                </a:extLst>
              </a:tr>
              <a:tr h="403187">
                <a:tc>
                  <a:txBody>
                    <a:bodyPr/>
                    <a:lstStyle/>
                    <a:p>
                      <a:r>
                        <a:rPr lang="en-US" sz="1100">
                          <a:effectLst/>
                        </a:rPr>
                        <a:t>Azure Platform Owner</a:t>
                      </a:r>
                    </a:p>
                  </a:txBody>
                  <a:tcPr marL="82550" marR="82550" marT="38100" marB="38100" anchor="ctr"/>
                </a:tc>
                <a:tc>
                  <a:txBody>
                    <a:bodyPr/>
                    <a:lstStyle/>
                    <a:p>
                      <a:r>
                        <a:rPr lang="en-US" sz="1100">
                          <a:effectLst/>
                        </a:rPr>
                        <a:t>Management Group and Subscription lifecycle management</a:t>
                      </a:r>
                    </a:p>
                  </a:txBody>
                  <a:tcPr marL="82550" marR="82550" marT="38100" marB="38100" anchor="ctr"/>
                </a:tc>
                <a:tc>
                  <a:txBody>
                    <a:bodyPr/>
                    <a:lstStyle/>
                    <a:p>
                      <a:r>
                        <a:rPr lang="en-US" sz="1100">
                          <a:effectLst/>
                        </a:rPr>
                        <a:t>*</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4184129919"/>
                  </a:ext>
                </a:extLst>
              </a:tr>
              <a:tr h="837902">
                <a:tc>
                  <a:txBody>
                    <a:bodyPr/>
                    <a:lstStyle/>
                    <a:p>
                      <a:r>
                        <a:rPr lang="en-US" sz="1100">
                          <a:effectLst/>
                        </a:rPr>
                        <a:t>Network Management (NetOps)</a:t>
                      </a:r>
                    </a:p>
                  </a:txBody>
                  <a:tcPr marL="82550" marR="82550" marT="38100" marB="38100" anchor="ctr"/>
                </a:tc>
                <a:tc>
                  <a:txBody>
                    <a:bodyPr/>
                    <a:lstStyle/>
                    <a:p>
                      <a:r>
                        <a:rPr lang="en-US" sz="1100">
                          <a:effectLst/>
                        </a:rPr>
                        <a:t>Platform wide Global Connectivity management; VNets, UDRs, NSGs, NVAs, VPN, ER etc.</a:t>
                      </a:r>
                    </a:p>
                  </a:txBody>
                  <a:tcPr marL="82550" marR="82550" marT="38100" marB="38100" anchor="ctr"/>
                </a:tc>
                <a:tc>
                  <a:txBody>
                    <a:bodyPr/>
                    <a:lstStyle/>
                    <a:p>
                      <a:r>
                        <a:rPr lang="en-US" sz="1100">
                          <a:effectLst/>
                        </a:rPr>
                        <a:t>*/read, </a:t>
                      </a:r>
                      <a:r>
                        <a:rPr lang="en-US" sz="1100" err="1">
                          <a:effectLst/>
                        </a:rPr>
                        <a:t>Microsoft.Authorization</a:t>
                      </a:r>
                      <a:r>
                        <a:rPr lang="en-US" sz="1100">
                          <a:effectLst/>
                        </a:rPr>
                        <a:t>/*/write, </a:t>
                      </a:r>
                      <a:r>
                        <a:rPr lang="en-US" sz="1100" err="1">
                          <a:effectLst/>
                        </a:rPr>
                        <a:t>Microsoft.Network</a:t>
                      </a:r>
                      <a:r>
                        <a:rPr lang="en-US" sz="1100">
                          <a:effectLst/>
                        </a:rPr>
                        <a:t>/</a:t>
                      </a:r>
                      <a:r>
                        <a:rPr lang="en-US" sz="1100" err="1">
                          <a:effectLst/>
                        </a:rPr>
                        <a:t>vpnGateways</a:t>
                      </a:r>
                      <a:r>
                        <a:rPr lang="en-US" sz="1100">
                          <a:effectLst/>
                        </a:rPr>
                        <a:t>/*, </a:t>
                      </a:r>
                      <a:r>
                        <a:rPr lang="en-US" sz="1100" err="1">
                          <a:effectLst/>
                        </a:rPr>
                        <a:t>Microsoft.Network</a:t>
                      </a:r>
                      <a:r>
                        <a:rPr lang="en-US" sz="1100">
                          <a:effectLst/>
                        </a:rPr>
                        <a:t>/</a:t>
                      </a:r>
                      <a:r>
                        <a:rPr lang="en-US" sz="1100" err="1">
                          <a:effectLst/>
                        </a:rPr>
                        <a:t>expressRouteCircuits</a:t>
                      </a:r>
                      <a:r>
                        <a:rPr lang="en-US" sz="1100">
                          <a:effectLst/>
                        </a:rPr>
                        <a:t>/*, </a:t>
                      </a:r>
                      <a:r>
                        <a:rPr lang="en-US" sz="1100" err="1">
                          <a:effectLst/>
                        </a:rPr>
                        <a:t>Microsoft.Network</a:t>
                      </a:r>
                      <a:r>
                        <a:rPr lang="en-US" sz="1100">
                          <a:effectLst/>
                        </a:rPr>
                        <a:t>/</a:t>
                      </a:r>
                      <a:r>
                        <a:rPr lang="en-US" sz="1100" err="1">
                          <a:effectLst/>
                        </a:rPr>
                        <a:t>routeTables</a:t>
                      </a:r>
                      <a:r>
                        <a:rPr lang="en-US" sz="1100">
                          <a:effectLst/>
                        </a:rPr>
                        <a:t>/write, </a:t>
                      </a:r>
                      <a:r>
                        <a:rPr lang="en-US" sz="1100" err="1">
                          <a:effectLst/>
                        </a:rPr>
                        <a:t>Microsoft.Network</a:t>
                      </a:r>
                      <a:r>
                        <a:rPr lang="en-US" sz="1100">
                          <a:effectLst/>
                        </a:rPr>
                        <a:t>/</a:t>
                      </a:r>
                      <a:r>
                        <a:rPr lang="en-US" sz="1100" err="1">
                          <a:effectLst/>
                        </a:rPr>
                        <a:t>vpnsites</a:t>
                      </a:r>
                      <a:r>
                        <a:rPr lang="en-US" sz="1100">
                          <a:effectLst/>
                        </a:rPr>
                        <a:t>/*</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2563767197"/>
                  </a:ext>
                </a:extLst>
              </a:tr>
              <a:tr h="1298748">
                <a:tc>
                  <a:txBody>
                    <a:bodyPr/>
                    <a:lstStyle/>
                    <a:p>
                      <a:r>
                        <a:rPr lang="en-US" sz="1100">
                          <a:effectLst/>
                        </a:rPr>
                        <a:t>Security Operations (SecOps)</a:t>
                      </a:r>
                    </a:p>
                  </a:txBody>
                  <a:tcPr marL="82550" marR="82550" marT="38100" marB="38100" anchor="ctr"/>
                </a:tc>
                <a:tc>
                  <a:txBody>
                    <a:bodyPr/>
                    <a:lstStyle/>
                    <a:p>
                      <a:r>
                        <a:rPr lang="en-US" sz="1100">
                          <a:effectLst/>
                        </a:rPr>
                        <a:t>Security Administrator role with a horizontal view across the entire Azure estate and the KV Purge Policy</a:t>
                      </a:r>
                    </a:p>
                  </a:txBody>
                  <a:tcPr marL="82550" marR="82550" marT="38100" marB="38100" anchor="ctr"/>
                </a:tc>
                <a:tc>
                  <a:txBody>
                    <a:bodyPr/>
                    <a:lstStyle/>
                    <a:p>
                      <a:r>
                        <a:rPr lang="en-US" sz="1100">
                          <a:effectLst/>
                        </a:rPr>
                        <a:t>*/read, */register/action, Microsoft.KeyVault/locations/deletedVaults/purge/action,</a:t>
                      </a:r>
                      <a:br>
                        <a:rPr lang="en-US" sz="1100">
                          <a:effectLst/>
                        </a:rPr>
                      </a:br>
                      <a:r>
                        <a:rPr lang="en-US" sz="1100">
                          <a:effectLst/>
                        </a:rPr>
                        <a:t>Microsoft.Insights/alertRules/*, Microsoft.Authorization/policyDefinitions/*, Microsoft.Authorization/policyassignments/*, Microsoft.Authorization/policysetdefinitions/*, Microsoft.PolicyInsights/*,Microsoft.Security/*</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1896924575"/>
                  </a:ext>
                </a:extLst>
              </a:tr>
              <a:tr h="991517">
                <a:tc>
                  <a:txBody>
                    <a:bodyPr/>
                    <a:lstStyle/>
                    <a:p>
                      <a:r>
                        <a:rPr lang="en-US" sz="1100">
                          <a:effectLst/>
                        </a:rPr>
                        <a:t>Subscription Owner</a:t>
                      </a:r>
                    </a:p>
                  </a:txBody>
                  <a:tcPr marL="82550" marR="82550" marT="38100" marB="38100" anchor="ctr"/>
                </a:tc>
                <a:tc>
                  <a:txBody>
                    <a:bodyPr/>
                    <a:lstStyle/>
                    <a:p>
                      <a:r>
                        <a:rPr lang="en-US" sz="1100">
                          <a:effectLst/>
                        </a:rPr>
                        <a:t>Delegated Role for Subscription Owner derived from subscription Owner role</a:t>
                      </a:r>
                    </a:p>
                  </a:txBody>
                  <a:tcPr marL="82550" marR="82550" marT="38100" marB="38100" anchor="ctr"/>
                </a:tc>
                <a:tc>
                  <a:txBody>
                    <a:bodyPr/>
                    <a:lstStyle/>
                    <a:p>
                      <a:r>
                        <a:rPr lang="en-US" sz="1100">
                          <a:effectLst/>
                        </a:rPr>
                        <a:t>*</a:t>
                      </a:r>
                    </a:p>
                  </a:txBody>
                  <a:tcPr marL="82550" marR="82550" marT="38100" marB="38100" anchor="ctr"/>
                </a:tc>
                <a:tc>
                  <a:txBody>
                    <a:bodyPr/>
                    <a:lstStyle/>
                    <a:p>
                      <a:r>
                        <a:rPr lang="en-US" sz="1100">
                          <a:effectLst/>
                        </a:rPr>
                        <a:t>Microsoft.Authorization/*/write, Microsoft.Network/vpnGateways/*, Microsoft.Network/expressRouteCircuits/*, Microsoft.Network/routeTables/write, Microsoft.Network/vpnsites/*</a:t>
                      </a:r>
                    </a:p>
                  </a:txBody>
                  <a:tcPr marL="82550" marR="82550" marT="38100" marB="38100" anchor="ctr"/>
                </a:tc>
                <a:extLst>
                  <a:ext uri="{0D108BD9-81ED-4DB2-BD59-A6C34878D82A}">
                    <a16:rowId xmlns:a16="http://schemas.microsoft.com/office/drawing/2014/main" val="3347688298"/>
                  </a:ext>
                </a:extLst>
              </a:tr>
              <a:tr h="1226081">
                <a:tc>
                  <a:txBody>
                    <a:bodyPr/>
                    <a:lstStyle/>
                    <a:p>
                      <a:r>
                        <a:rPr lang="en-US" sz="1100">
                          <a:effectLst/>
                        </a:rPr>
                        <a:t>Application Owners DevOps/</a:t>
                      </a:r>
                      <a:r>
                        <a:rPr lang="en-US" sz="1100" err="1">
                          <a:effectLst/>
                        </a:rPr>
                        <a:t>AppOps</a:t>
                      </a:r>
                      <a:endParaRPr lang="en-US" sz="1100">
                        <a:effectLst/>
                      </a:endParaRPr>
                    </a:p>
                  </a:txBody>
                  <a:tcPr marL="82550" marR="82550" marT="38100" marB="38100" anchor="ctr"/>
                </a:tc>
                <a:tc>
                  <a:txBody>
                    <a:bodyPr/>
                    <a:lstStyle/>
                    <a:p>
                      <a:r>
                        <a:rPr lang="en-US" sz="1100">
                          <a:effectLst/>
                        </a:rPr>
                        <a:t>Contributor role granted for application/operations team at resource group level</a:t>
                      </a:r>
                    </a:p>
                  </a:txBody>
                  <a:tcPr marL="82550" marR="82550" marT="38100" marB="38100" anchor="ctr"/>
                </a:tc>
                <a:tc>
                  <a:txBody>
                    <a:bodyPr/>
                    <a:lstStyle/>
                    <a:p>
                      <a:endParaRPr lang="en-US" sz="1100">
                        <a:effectLst/>
                      </a:endParaRPr>
                    </a:p>
                  </a:txBody>
                  <a:tcPr marL="82550" marR="82550" marT="38100" marB="38100" anchor="ctr"/>
                </a:tc>
                <a:tc>
                  <a:txBody>
                    <a:bodyPr/>
                    <a:lstStyle/>
                    <a:p>
                      <a:r>
                        <a:rPr lang="en-US" sz="1100" err="1">
                          <a:effectLst/>
                        </a:rPr>
                        <a:t>Microsoft.Network</a:t>
                      </a:r>
                      <a:r>
                        <a:rPr lang="en-US" sz="1100">
                          <a:effectLst/>
                        </a:rPr>
                        <a:t>/</a:t>
                      </a:r>
                      <a:r>
                        <a:rPr lang="en-US" sz="1100" err="1">
                          <a:effectLst/>
                        </a:rPr>
                        <a:t>publicIPAddresses</a:t>
                      </a:r>
                      <a:r>
                        <a:rPr lang="en-US" sz="1100">
                          <a:effectLst/>
                        </a:rPr>
                        <a:t>/write, </a:t>
                      </a:r>
                      <a:r>
                        <a:rPr lang="en-US" sz="1100" err="1">
                          <a:effectLst/>
                        </a:rPr>
                        <a:t>Microsoft.Network</a:t>
                      </a:r>
                      <a:r>
                        <a:rPr lang="en-US" sz="1100">
                          <a:effectLst/>
                        </a:rPr>
                        <a:t>/</a:t>
                      </a:r>
                      <a:r>
                        <a:rPr lang="en-US" sz="1100" err="1">
                          <a:effectLst/>
                        </a:rPr>
                        <a:t>virtualNetworks</a:t>
                      </a:r>
                      <a:r>
                        <a:rPr lang="en-US" sz="1100">
                          <a:effectLst/>
                        </a:rPr>
                        <a:t>/write, </a:t>
                      </a:r>
                      <a:r>
                        <a:rPr lang="en-US" sz="1100" err="1">
                          <a:effectLst/>
                        </a:rPr>
                        <a:t>Microsoft.KeyVault</a:t>
                      </a:r>
                      <a:r>
                        <a:rPr lang="en-US" sz="1100">
                          <a:effectLst/>
                        </a:rPr>
                        <a:t>/locations/</a:t>
                      </a:r>
                      <a:r>
                        <a:rPr lang="en-US" sz="1100" err="1">
                          <a:effectLst/>
                        </a:rPr>
                        <a:t>deletedVaults</a:t>
                      </a:r>
                      <a:r>
                        <a:rPr lang="en-US" sz="1100">
                          <a:effectLst/>
                        </a:rPr>
                        <a:t>/purge/action</a:t>
                      </a:r>
                    </a:p>
                  </a:txBody>
                  <a:tcPr marL="82550" marR="82550" marT="38100" marB="38100" anchor="ctr"/>
                </a:tc>
                <a:extLst>
                  <a:ext uri="{0D108BD9-81ED-4DB2-BD59-A6C34878D82A}">
                    <a16:rowId xmlns:a16="http://schemas.microsoft.com/office/drawing/2014/main" val="3549096751"/>
                  </a:ext>
                </a:extLst>
              </a:tr>
            </a:tbl>
          </a:graphicData>
        </a:graphic>
      </p:graphicFrame>
    </p:spTree>
    <p:extLst>
      <p:ext uri="{BB962C8B-B14F-4D97-AF65-F5344CB8AC3E}">
        <p14:creationId xmlns:p14="http://schemas.microsoft.com/office/powerpoint/2010/main" val="8037366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Resource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9"/>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a Management Group Hierarchy </a:t>
            </a:r>
            <a:br>
              <a:rPr lang="en-GB" b="1"/>
            </a:br>
            <a:endParaRPr lang="en-GB"/>
          </a:p>
        </p:txBody>
      </p:sp>
      <p:sp>
        <p:nvSpPr>
          <p:cNvPr id="12" name="Text Placeholder 1">
            <a:extLst>
              <a:ext uri="{FF2B5EF4-FFF2-40B4-BE49-F238E27FC236}">
                <a16:creationId xmlns:a16="http://schemas.microsoft.com/office/drawing/2014/main" id="{9A8F9DD1-D1B7-4794-8798-51AE4D6E9C2A}"/>
              </a:ext>
            </a:extLst>
          </p:cNvPr>
          <p:cNvSpPr>
            <a:spLocks noGrp="1"/>
          </p:cNvSpPr>
          <p:nvPr>
            <p:ph type="body" sz="quarter" idx="10"/>
          </p:nvPr>
        </p:nvSpPr>
        <p:spPr>
          <a:xfrm>
            <a:off x="4711831" y="497232"/>
            <a:ext cx="6669087" cy="2430530"/>
          </a:xfrm>
        </p:spPr>
        <p:txBody>
          <a:bodyPr/>
          <a:lstStyle/>
          <a:p>
            <a:pPr>
              <a:spcAft>
                <a:spcPts val="0"/>
              </a:spcAft>
            </a:pPr>
            <a:r>
              <a:rPr lang="en-US" sz="2400" b="0" i="0">
                <a:solidFill>
                  <a:srgbClr val="111111"/>
                </a:solidFill>
                <a:effectLst/>
                <a:latin typeface="Roboto"/>
              </a:rPr>
              <a:t>Azure Management Groups provide a way to efficiently </a:t>
            </a:r>
            <a:r>
              <a:rPr lang="en-US" sz="2400" b="1">
                <a:solidFill>
                  <a:srgbClr val="111111"/>
                </a:solidFill>
                <a:effectLst/>
                <a:latin typeface="Roboto"/>
              </a:rPr>
              <a:t>manage </a:t>
            </a:r>
            <a:r>
              <a:rPr lang="en-US" sz="2400" b="1" i="1">
                <a:solidFill>
                  <a:srgbClr val="111111"/>
                </a:solidFill>
                <a:effectLst/>
                <a:latin typeface="Roboto"/>
              </a:rPr>
              <a:t>access</a:t>
            </a:r>
            <a:r>
              <a:rPr lang="en-US" sz="2400" b="1">
                <a:solidFill>
                  <a:srgbClr val="111111"/>
                </a:solidFill>
                <a:effectLst/>
                <a:latin typeface="Roboto"/>
              </a:rPr>
              <a:t>,</a:t>
            </a:r>
            <a:r>
              <a:rPr lang="en-US" sz="2400" b="1" i="0">
                <a:solidFill>
                  <a:srgbClr val="111111"/>
                </a:solidFill>
                <a:effectLst/>
                <a:latin typeface="Roboto"/>
              </a:rPr>
              <a:t> </a:t>
            </a:r>
            <a:r>
              <a:rPr lang="en-US" sz="2400" b="1" i="1">
                <a:solidFill>
                  <a:srgbClr val="111111"/>
                </a:solidFill>
                <a:effectLst/>
                <a:latin typeface="Roboto"/>
              </a:rPr>
              <a:t>policies</a:t>
            </a:r>
            <a:r>
              <a:rPr lang="en-US" sz="2400" b="1" i="0">
                <a:solidFill>
                  <a:srgbClr val="111111"/>
                </a:solidFill>
                <a:effectLst/>
                <a:latin typeface="Roboto"/>
              </a:rPr>
              <a:t>, and </a:t>
            </a:r>
            <a:r>
              <a:rPr lang="en-US" sz="2400" b="1" i="1">
                <a:solidFill>
                  <a:srgbClr val="111111"/>
                </a:solidFill>
                <a:effectLst/>
                <a:latin typeface="Roboto"/>
              </a:rPr>
              <a:t>compliance</a:t>
            </a:r>
            <a:r>
              <a:rPr lang="en-US" sz="2400" b="1" i="0">
                <a:solidFill>
                  <a:srgbClr val="111111"/>
                </a:solidFill>
                <a:effectLst/>
                <a:latin typeface="Roboto"/>
              </a:rPr>
              <a:t> across an enterprise through a hierarchy made up of management groups and subscriptions</a:t>
            </a:r>
            <a:r>
              <a:rPr lang="en-US" sz="2400" b="0" i="0">
                <a:solidFill>
                  <a:srgbClr val="111111"/>
                </a:solidFill>
                <a:effectLst/>
                <a:latin typeface="Roboto"/>
              </a:rPr>
              <a:t>.</a:t>
            </a:r>
            <a:endParaRPr lang="en-GB" sz="2400" b="1">
              <a:cs typeface="Segoe UI Semilight"/>
            </a:endParaRPr>
          </a:p>
          <a:p>
            <a:pPr>
              <a:spcAft>
                <a:spcPts val="0"/>
              </a:spcAft>
            </a:pPr>
            <a:endParaRPr lang="en-GB" sz="2400" b="1">
              <a:cs typeface="Segoe UI Semilight"/>
            </a:endParaRPr>
          </a:p>
        </p:txBody>
      </p:sp>
      <p:sp>
        <p:nvSpPr>
          <p:cNvPr id="13" name="TextBox 12">
            <a:extLst>
              <a:ext uri="{FF2B5EF4-FFF2-40B4-BE49-F238E27FC236}">
                <a16:creationId xmlns:a16="http://schemas.microsoft.com/office/drawing/2014/main" id="{73B95B6C-B156-46BE-90EA-B6C37629D633}"/>
              </a:ext>
            </a:extLst>
          </p:cNvPr>
          <p:cNvSpPr txBox="1"/>
          <p:nvPr/>
        </p:nvSpPr>
        <p:spPr>
          <a:xfrm>
            <a:off x="4711831" y="3045337"/>
            <a:ext cx="6601596" cy="1938992"/>
          </a:xfrm>
          <a:prstGeom prst="rect">
            <a:avLst/>
          </a:prstGeom>
          <a:noFill/>
        </p:spPr>
        <p:txBody>
          <a:bodyPr wrap="square" anchor="t">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Use Management Group structure within an AAD tenant to support org mapping </a:t>
            </a:r>
          </a:p>
          <a:p>
            <a:pPr marL="285750" indent="-285750">
              <a:buFont typeface="Wingdings" panose="05000000000000000000" pitchFamily="2" charset="2"/>
              <a:buChar char="q"/>
            </a:pPr>
            <a:r>
              <a:rPr lang="en-US" sz="1600">
                <a:cs typeface="Calibri"/>
              </a:rPr>
              <a:t>Must be appropriately considered when planning Azure adoption at-scale</a:t>
            </a:r>
          </a:p>
          <a:p>
            <a:pPr marL="285750" indent="-285750">
              <a:spcAft>
                <a:spcPts val="600"/>
              </a:spcAft>
              <a:buFont typeface="Wingdings" panose="05000000000000000000" pitchFamily="2" charset="2"/>
              <a:buChar char="q"/>
            </a:pPr>
            <a:endParaRPr lang="en-US" b="1">
              <a:solidFill>
                <a:srgbClr val="24292E"/>
              </a:solidFill>
              <a:latin typeface="Segoe UI"/>
              <a:cs typeface="Segoe UI"/>
            </a:endParaRPr>
          </a:p>
        </p:txBody>
      </p:sp>
      <p:sp>
        <p:nvSpPr>
          <p:cNvPr id="3" name="Rectangle: Rounded Corners 2">
            <a:extLst>
              <a:ext uri="{FF2B5EF4-FFF2-40B4-BE49-F238E27FC236}">
                <a16:creationId xmlns:a16="http://schemas.microsoft.com/office/drawing/2014/main" id="{E96D0904-A89D-4725-9950-1FFE9D272A2B}"/>
              </a:ext>
            </a:extLst>
          </p:cNvPr>
          <p:cNvSpPr/>
          <p:nvPr/>
        </p:nvSpPr>
        <p:spPr bwMode="auto">
          <a:xfrm>
            <a:off x="601397"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C1</a:t>
            </a:r>
          </a:p>
        </p:txBody>
      </p:sp>
    </p:spTree>
    <p:extLst>
      <p:ext uri="{BB962C8B-B14F-4D97-AF65-F5344CB8AC3E}">
        <p14:creationId xmlns:p14="http://schemas.microsoft.com/office/powerpoint/2010/main" val="41443222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621716" y="3979801"/>
            <a:ext cx="7458359" cy="3016210"/>
          </a:xfrm>
        </p:spPr>
        <p:txBody>
          <a:bodyPr/>
          <a:lstStyle/>
          <a:p>
            <a:pPr>
              <a:spcAft>
                <a:spcPts val="0"/>
              </a:spcAft>
            </a:pPr>
            <a:r>
              <a:rPr lang="en-GB" sz="1400" b="1">
                <a:latin typeface="+mn-lt"/>
              </a:rPr>
              <a:t>Subscription Organization and Governance</a:t>
            </a:r>
          </a:p>
          <a:p>
            <a:pPr marL="285750" indent="-285750">
              <a:spcAft>
                <a:spcPts val="0"/>
              </a:spcAft>
              <a:buFont typeface="Wingdings" panose="05000000000000000000" pitchFamily="2" charset="2"/>
              <a:buChar char="q"/>
            </a:pPr>
            <a:r>
              <a:rPr lang="en-US" sz="1400" b="0" i="0">
                <a:solidFill>
                  <a:srgbClr val="24292E"/>
                </a:solidFill>
                <a:effectLst/>
                <a:latin typeface="+mn-lt"/>
              </a:rPr>
              <a:t>Use Management Group structure, w</a:t>
            </a:r>
            <a:r>
              <a:rPr lang="en-US" sz="1400">
                <a:solidFill>
                  <a:srgbClr val="24292E"/>
                </a:solidFill>
                <a:latin typeface="+mn-lt"/>
              </a:rPr>
              <a:t>ithin an AAD tenant, </a:t>
            </a:r>
            <a:r>
              <a:rPr lang="en-US" sz="1400" b="0" i="0">
                <a:solidFill>
                  <a:srgbClr val="24292E"/>
                </a:solidFill>
                <a:effectLst/>
                <a:latin typeface="+mn-lt"/>
              </a:rPr>
              <a:t>to support </a:t>
            </a:r>
            <a:r>
              <a:rPr lang="en-US" sz="1400" i="0">
                <a:solidFill>
                  <a:srgbClr val="24292E"/>
                </a:solidFill>
                <a:effectLst/>
                <a:latin typeface="+mn-lt"/>
              </a:rPr>
              <a:t>org mapping </a:t>
            </a:r>
          </a:p>
          <a:p>
            <a:pPr marL="285750" indent="-285750">
              <a:spcAft>
                <a:spcPts val="0"/>
              </a:spcAft>
              <a:buFont typeface="Wingdings" panose="05000000000000000000" pitchFamily="2" charset="2"/>
              <a:buChar char="q"/>
            </a:pPr>
            <a:r>
              <a:rPr lang="en-US" sz="1400">
                <a:solidFill>
                  <a:srgbClr val="24292E"/>
                </a:solidFill>
                <a:latin typeface="+mn-lt"/>
              </a:rPr>
              <a:t>M</a:t>
            </a:r>
            <a:r>
              <a:rPr lang="en-US" sz="1400" b="0" i="0">
                <a:solidFill>
                  <a:srgbClr val="24292E"/>
                </a:solidFill>
                <a:effectLst/>
                <a:latin typeface="+mn-lt"/>
              </a:rPr>
              <a:t>ust be appropriately considered when planning Azure adoption at-scale</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Configure Subscription Quota and Capacity</a:t>
            </a:r>
          </a:p>
          <a:p>
            <a:pPr marL="314319" lvl="1" indent="-285750">
              <a:buFont typeface="Wingdings" panose="05000000000000000000" pitchFamily="2" charset="2"/>
              <a:buChar char="q"/>
            </a:pPr>
            <a:r>
              <a:rPr lang="en-GB" sz="1400"/>
              <a:t>Platform limits and quotas within the Azure platform for services</a:t>
            </a:r>
          </a:p>
          <a:p>
            <a:pPr marL="314319" lvl="1" indent="-285750">
              <a:buFont typeface="Wingdings" panose="05000000000000000000" pitchFamily="2" charset="2"/>
              <a:buChar char="q"/>
            </a:pPr>
            <a:r>
              <a:rPr lang="en-GB" sz="1400"/>
              <a:t>Availability of required SKUs in chosen Azure regions</a:t>
            </a:r>
          </a:p>
          <a:p>
            <a:pPr marL="314319" lvl="1" indent="-285750">
              <a:buFont typeface="Wingdings" panose="05000000000000000000" pitchFamily="2" charset="2"/>
              <a:buChar char="q"/>
            </a:pPr>
            <a:r>
              <a:rPr lang="en-GB" sz="1400"/>
              <a:t>Subscription quotas are not capacity guarantees and are per region</a:t>
            </a:r>
          </a:p>
          <a:p>
            <a:pPr>
              <a:spcAft>
                <a:spcPts val="0"/>
              </a:spcAft>
            </a:pPr>
            <a:r>
              <a:rPr lang="en-GB" sz="1400" b="1">
                <a:gradFill>
                  <a:gsLst>
                    <a:gs pos="1250">
                      <a:schemeClr val="tx1"/>
                    </a:gs>
                    <a:gs pos="100000">
                      <a:schemeClr val="tx1"/>
                    </a:gs>
                  </a:gsLst>
                  <a:lin ang="5400000" scaled="0"/>
                </a:gradFill>
                <a:latin typeface="+mn-lt"/>
                <a:cs typeface="Segoe UI Semilight" panose="020B0402040204020203" pitchFamily="34" charset="0"/>
              </a:rPr>
              <a:t>Establish Cost Management</a:t>
            </a:r>
          </a:p>
          <a:p>
            <a:pPr marL="314319" lvl="1" indent="-285750">
              <a:buFont typeface="Wingdings" panose="05000000000000000000" pitchFamily="2" charset="2"/>
              <a:buChar char="q"/>
            </a:pPr>
            <a:r>
              <a:rPr lang="en-GB" sz="1400"/>
              <a:t>Potential need for chargeback models where shared PaaS services are concerned, such as ASE which may need to be shared to achieve higher density</a:t>
            </a:r>
          </a:p>
          <a:p>
            <a:pPr marL="314319" lvl="1" indent="-285750">
              <a:buFont typeface="Wingdings" panose="05000000000000000000" pitchFamily="2" charset="2"/>
              <a:buChar char="q"/>
            </a:pPr>
            <a:r>
              <a:rPr lang="en-GB" sz="1400"/>
              <a:t>Shutdown schedule for non-prod workloads to optimise costs</a:t>
            </a:r>
          </a:p>
          <a:p>
            <a:pPr>
              <a:spcAft>
                <a:spcPts val="0"/>
              </a:spcAft>
            </a:pPr>
            <a:endParaRPr lang="en-GB" sz="1400">
              <a:latin typeface="+mn-lt"/>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Resource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8"/>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Hierarchy, Quota &amp; Capacity, and Manage Cost</a:t>
            </a:r>
            <a:br>
              <a:rPr lang="en-GB" b="1"/>
            </a:br>
            <a:endParaRPr lang="en-GB"/>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3A118080-3730-439B-8A4B-15F93EB09DA6}"/>
              </a:ext>
            </a:extLst>
          </p:cNvPr>
          <p:cNvSpPr/>
          <p:nvPr/>
        </p:nvSpPr>
        <p:spPr bwMode="auto">
          <a:xfrm>
            <a:off x="601397"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C2</a:t>
            </a: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10"/>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Subscription Organization and Governance</a:t>
            </a:r>
            <a:br>
              <a:rPr lang="en-GB" b="1"/>
            </a:br>
            <a:endParaRPr lang="en-GB"/>
          </a:p>
        </p:txBody>
      </p:sp>
      <p:sp>
        <p:nvSpPr>
          <p:cNvPr id="11" name="Text Placeholder 1">
            <a:extLst>
              <a:ext uri="{FF2B5EF4-FFF2-40B4-BE49-F238E27FC236}">
                <a16:creationId xmlns:a16="http://schemas.microsoft.com/office/drawing/2014/main" id="{5991AF67-171B-4B88-85DA-9D3C8A80875B}"/>
              </a:ext>
            </a:extLst>
          </p:cNvPr>
          <p:cNvSpPr>
            <a:spLocks noGrp="1"/>
          </p:cNvSpPr>
          <p:nvPr>
            <p:ph type="body" sz="quarter" idx="10"/>
          </p:nvPr>
        </p:nvSpPr>
        <p:spPr>
          <a:xfrm>
            <a:off x="4711831" y="973833"/>
            <a:ext cx="6669087" cy="1477328"/>
          </a:xfrm>
        </p:spPr>
        <p:txBody>
          <a:bodyPr/>
          <a:lstStyle/>
          <a:p>
            <a:pPr>
              <a:spcAft>
                <a:spcPts val="0"/>
              </a:spcAft>
            </a:pPr>
            <a:r>
              <a:rPr lang="en-US" sz="2400" b="0" i="0">
                <a:solidFill>
                  <a:srgbClr val="171717"/>
                </a:solidFill>
                <a:effectLst/>
                <a:latin typeface="Segoe UI" panose="020B0502040204020203" pitchFamily="34" charset="0"/>
              </a:rPr>
              <a:t>Subscriptions are a unit of management, billing, and scale within Azure, and they play a critical role when designing for large-scale Azure adoption. </a:t>
            </a:r>
            <a:endParaRPr lang="en-GB" sz="2400" b="1">
              <a:cs typeface="Segoe UI Semilight"/>
            </a:endParaRPr>
          </a:p>
        </p:txBody>
      </p:sp>
      <p:sp>
        <p:nvSpPr>
          <p:cNvPr id="14" name="TextBox 13">
            <a:extLst>
              <a:ext uri="{FF2B5EF4-FFF2-40B4-BE49-F238E27FC236}">
                <a16:creationId xmlns:a16="http://schemas.microsoft.com/office/drawing/2014/main" id="{D42F80F2-3DDB-433F-AADA-348B60C00F0D}"/>
              </a:ext>
            </a:extLst>
          </p:cNvPr>
          <p:cNvSpPr txBox="1"/>
          <p:nvPr/>
        </p:nvSpPr>
        <p:spPr>
          <a:xfrm>
            <a:off x="4711831" y="3045337"/>
            <a:ext cx="6601596" cy="1908215"/>
          </a:xfrm>
          <a:prstGeom prst="rect">
            <a:avLst/>
          </a:prstGeom>
          <a:noFill/>
        </p:spPr>
        <p:txBody>
          <a:bodyPr wrap="square" anchor="t">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Subscriptions serve as boundaries for assigning Azure policies</a:t>
            </a:r>
          </a:p>
          <a:p>
            <a:pPr marL="285750" indent="-285750">
              <a:buFont typeface="Wingdings" panose="05000000000000000000" pitchFamily="2" charset="2"/>
              <a:buChar char="q"/>
            </a:pPr>
            <a:r>
              <a:rPr lang="en-US" sz="1600">
                <a:cs typeface="Calibri"/>
              </a:rPr>
              <a:t>Subscriptions serve as a scale unit so that component workloads can scale within the platform subscription limits</a:t>
            </a:r>
          </a:p>
          <a:p>
            <a:pPr marL="285750" indent="-285750">
              <a:buFont typeface="Wingdings" panose="05000000000000000000" pitchFamily="2" charset="2"/>
              <a:buChar char="q"/>
            </a:pPr>
            <a:r>
              <a:rPr lang="en-US" sz="1600">
                <a:cs typeface="Calibri"/>
              </a:rPr>
              <a:t>Subscriptions provide a management boundary for governance and isolation, creating a clear separation of concerns</a:t>
            </a:r>
          </a:p>
        </p:txBody>
      </p:sp>
      <p:sp>
        <p:nvSpPr>
          <p:cNvPr id="3" name="Rectangle: Rounded Corners 2">
            <a:extLst>
              <a:ext uri="{FF2B5EF4-FFF2-40B4-BE49-F238E27FC236}">
                <a16:creationId xmlns:a16="http://schemas.microsoft.com/office/drawing/2014/main" id="{6B1A270B-78DC-4165-88BC-7C29E11AE1BE}"/>
              </a:ext>
            </a:extLst>
          </p:cNvPr>
          <p:cNvSpPr/>
          <p:nvPr/>
        </p:nvSpPr>
        <p:spPr bwMode="auto">
          <a:xfrm>
            <a:off x="601397" y="5246120"/>
            <a:ext cx="1007146"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C2.3</a:t>
            </a:r>
          </a:p>
        </p:txBody>
      </p:sp>
    </p:spTree>
    <p:extLst>
      <p:ext uri="{BB962C8B-B14F-4D97-AF65-F5344CB8AC3E}">
        <p14:creationId xmlns:p14="http://schemas.microsoft.com/office/powerpoint/2010/main" val="27439824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4067854"/>
            <a:ext cx="3375682" cy="140487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Subscription Quotas and Capacity</a:t>
            </a:r>
            <a:br>
              <a:rPr lang="en-GB" b="1"/>
            </a:br>
            <a:endParaRPr lang="en-GB"/>
          </a:p>
        </p:txBody>
      </p:sp>
      <p:sp>
        <p:nvSpPr>
          <p:cNvPr id="12" name="Text Placeholder 1">
            <a:extLst>
              <a:ext uri="{FF2B5EF4-FFF2-40B4-BE49-F238E27FC236}">
                <a16:creationId xmlns:a16="http://schemas.microsoft.com/office/drawing/2014/main" id="{F278D963-9E51-48CD-B368-41AB7E0730DD}"/>
              </a:ext>
            </a:extLst>
          </p:cNvPr>
          <p:cNvSpPr>
            <a:spLocks noGrp="1"/>
          </p:cNvSpPr>
          <p:nvPr>
            <p:ph type="body" sz="quarter" idx="10"/>
          </p:nvPr>
        </p:nvSpPr>
        <p:spPr>
          <a:xfrm>
            <a:off x="4711831" y="382902"/>
            <a:ext cx="6669087" cy="2659190"/>
          </a:xfrm>
        </p:spPr>
        <p:txBody>
          <a:bodyPr/>
          <a:lstStyle/>
          <a:p>
            <a:pPr>
              <a:spcAft>
                <a:spcPts val="0"/>
              </a:spcAft>
            </a:pPr>
            <a:r>
              <a:rPr lang="en-US" sz="2400" b="0" i="0">
                <a:solidFill>
                  <a:srgbClr val="111111"/>
                </a:solidFill>
                <a:effectLst/>
                <a:latin typeface="Roboto"/>
              </a:rPr>
              <a:t>Each Azure region contains a finite number of resources. When considering an enterprise-scale Azure adoption involving large resource quantities, ensure that sufficient capacity and SKUs are available, and the attained capacity can be understood and monitored.</a:t>
            </a:r>
          </a:p>
          <a:p>
            <a:pPr>
              <a:spcAft>
                <a:spcPts val="0"/>
              </a:spcAft>
            </a:pPr>
            <a:endParaRPr lang="en-GB" sz="2400" b="1">
              <a:cs typeface="Segoe UI Semilight"/>
            </a:endParaRPr>
          </a:p>
        </p:txBody>
      </p:sp>
      <p:sp>
        <p:nvSpPr>
          <p:cNvPr id="13" name="TextBox 12">
            <a:extLst>
              <a:ext uri="{FF2B5EF4-FFF2-40B4-BE49-F238E27FC236}">
                <a16:creationId xmlns:a16="http://schemas.microsoft.com/office/drawing/2014/main" id="{E23E409E-08AE-4E1F-8FC2-BF53FFE3A0A4}"/>
              </a:ext>
            </a:extLst>
          </p:cNvPr>
          <p:cNvSpPr txBox="1"/>
          <p:nvPr/>
        </p:nvSpPr>
        <p:spPr>
          <a:xfrm>
            <a:off x="4711831" y="3045337"/>
            <a:ext cx="6601596" cy="1692771"/>
          </a:xfrm>
          <a:prstGeom prst="rect">
            <a:avLst/>
          </a:prstGeom>
          <a:noFill/>
        </p:spPr>
        <p:txBody>
          <a:bodyPr wrap="square" anchor="t">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Platform limits and quotas within the Azure platform for services</a:t>
            </a:r>
          </a:p>
          <a:p>
            <a:pPr marL="285750" indent="-285750">
              <a:buFont typeface="Wingdings" panose="05000000000000000000" pitchFamily="2" charset="2"/>
              <a:buChar char="q"/>
            </a:pPr>
            <a:r>
              <a:rPr lang="en-US" sz="1600">
                <a:cs typeface="Calibri"/>
              </a:rPr>
              <a:t>Availability of required SKUs in chosen Azure regions</a:t>
            </a:r>
          </a:p>
          <a:p>
            <a:pPr marL="285750" indent="-285750">
              <a:buFont typeface="Wingdings" panose="05000000000000000000" pitchFamily="2" charset="2"/>
              <a:buChar char="q"/>
            </a:pPr>
            <a:r>
              <a:rPr lang="en-US" sz="1600">
                <a:cs typeface="Calibri"/>
              </a:rPr>
              <a:t>Subscription quotas are not capacity guarantees and are per region</a:t>
            </a:r>
          </a:p>
          <a:p>
            <a:pPr marL="285750" indent="-285750">
              <a:spcAft>
                <a:spcPts val="600"/>
              </a:spcAft>
              <a:buFont typeface="Wingdings" panose="05000000000000000000" pitchFamily="2" charset="2"/>
              <a:buChar char="q"/>
            </a:pPr>
            <a:endParaRPr lang="en-US" b="1">
              <a:solidFill>
                <a:srgbClr val="24292E"/>
              </a:solidFill>
              <a:latin typeface="Segoe UI"/>
              <a:cs typeface="Segoe UI"/>
            </a:endParaRPr>
          </a:p>
        </p:txBody>
      </p:sp>
      <p:sp>
        <p:nvSpPr>
          <p:cNvPr id="3" name="Rectangle: Rounded Corners 2">
            <a:extLst>
              <a:ext uri="{FF2B5EF4-FFF2-40B4-BE49-F238E27FC236}">
                <a16:creationId xmlns:a16="http://schemas.microsoft.com/office/drawing/2014/main" id="{2D9E6708-34FC-45F6-B507-0B6CBA51018C}"/>
              </a:ext>
            </a:extLst>
          </p:cNvPr>
          <p:cNvSpPr/>
          <p:nvPr/>
        </p:nvSpPr>
        <p:spPr bwMode="auto">
          <a:xfrm>
            <a:off x="601397" y="5246120"/>
            <a:ext cx="1007146"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C3.1</a:t>
            </a:r>
          </a:p>
        </p:txBody>
      </p:sp>
    </p:spTree>
    <p:extLst>
      <p:ext uri="{BB962C8B-B14F-4D97-AF65-F5344CB8AC3E}">
        <p14:creationId xmlns:p14="http://schemas.microsoft.com/office/powerpoint/2010/main" val="31615868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4283297"/>
            <a:ext cx="3375682" cy="973985"/>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Cost Management</a:t>
            </a:r>
            <a:br>
              <a:rPr lang="en-GB" b="1"/>
            </a:br>
            <a:endParaRPr lang="en-GB"/>
          </a:p>
        </p:txBody>
      </p:sp>
      <p:sp>
        <p:nvSpPr>
          <p:cNvPr id="14" name="Text Placeholder 1">
            <a:extLst>
              <a:ext uri="{FF2B5EF4-FFF2-40B4-BE49-F238E27FC236}">
                <a16:creationId xmlns:a16="http://schemas.microsoft.com/office/drawing/2014/main" id="{D460C5D9-05CA-41CA-A2C3-2DA30CB12A06}"/>
              </a:ext>
            </a:extLst>
          </p:cNvPr>
          <p:cNvSpPr>
            <a:spLocks noGrp="1"/>
          </p:cNvSpPr>
          <p:nvPr>
            <p:ph type="body" sz="quarter" idx="10"/>
          </p:nvPr>
        </p:nvSpPr>
        <p:spPr>
          <a:xfrm>
            <a:off x="4711831" y="382902"/>
            <a:ext cx="6669087" cy="2659190"/>
          </a:xfrm>
        </p:spPr>
        <p:txBody>
          <a:bodyPr/>
          <a:lstStyle/>
          <a:p>
            <a:pPr>
              <a:spcAft>
                <a:spcPts val="0"/>
              </a:spcAft>
            </a:pPr>
            <a:r>
              <a:rPr lang="en-US" sz="2400" b="0" i="0">
                <a:solidFill>
                  <a:srgbClr val="111111"/>
                </a:solidFill>
                <a:effectLst/>
                <a:latin typeface="Roboto"/>
              </a:rPr>
              <a:t>Cost transparency across a technical estate is a critical management challenge faced by every large enterprise organization. This section will explore key aspects associated with how cost transparency can be achieved across large Azure environments.</a:t>
            </a:r>
          </a:p>
          <a:p>
            <a:pPr>
              <a:spcAft>
                <a:spcPts val="0"/>
              </a:spcAft>
            </a:pPr>
            <a:endParaRPr lang="en-GB" sz="2400" b="1">
              <a:cs typeface="Segoe UI Semilight"/>
            </a:endParaRPr>
          </a:p>
        </p:txBody>
      </p:sp>
      <p:sp>
        <p:nvSpPr>
          <p:cNvPr id="15" name="TextBox 14">
            <a:extLst>
              <a:ext uri="{FF2B5EF4-FFF2-40B4-BE49-F238E27FC236}">
                <a16:creationId xmlns:a16="http://schemas.microsoft.com/office/drawing/2014/main" id="{C91801E2-D19C-4E0A-BC31-BE01BF52ED57}"/>
              </a:ext>
            </a:extLst>
          </p:cNvPr>
          <p:cNvSpPr txBox="1"/>
          <p:nvPr/>
        </p:nvSpPr>
        <p:spPr>
          <a:xfrm>
            <a:off x="4711831" y="3045337"/>
            <a:ext cx="6601596" cy="1938992"/>
          </a:xfrm>
          <a:prstGeom prst="rect">
            <a:avLst/>
          </a:prstGeom>
          <a:noFill/>
        </p:spPr>
        <p:txBody>
          <a:bodyPr wrap="square" anchor="t">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Potential need for chargeback models where shared PaaS services are concerned, such as ASE which may need to be shared to achieve higher density</a:t>
            </a:r>
          </a:p>
          <a:p>
            <a:pPr marL="285750" indent="-285750">
              <a:buFont typeface="Wingdings" panose="05000000000000000000" pitchFamily="2" charset="2"/>
              <a:buChar char="q"/>
            </a:pPr>
            <a:r>
              <a:rPr lang="en-US" sz="1600">
                <a:cs typeface="Calibri"/>
              </a:rPr>
              <a:t>Shutdown schedule for non-prod workloads to optimize costs</a:t>
            </a:r>
          </a:p>
          <a:p>
            <a:pPr marL="285750" indent="-285750">
              <a:spcAft>
                <a:spcPts val="600"/>
              </a:spcAft>
              <a:buFont typeface="Wingdings" panose="05000000000000000000" pitchFamily="2" charset="2"/>
              <a:buChar char="q"/>
            </a:pPr>
            <a:endParaRPr lang="en-US" b="1">
              <a:solidFill>
                <a:srgbClr val="24292E"/>
              </a:solidFill>
              <a:latin typeface="Segoe UI"/>
              <a:cs typeface="Segoe UI"/>
            </a:endParaRPr>
          </a:p>
        </p:txBody>
      </p:sp>
      <p:sp>
        <p:nvSpPr>
          <p:cNvPr id="3" name="Rectangle: Rounded Corners 2">
            <a:extLst>
              <a:ext uri="{FF2B5EF4-FFF2-40B4-BE49-F238E27FC236}">
                <a16:creationId xmlns:a16="http://schemas.microsoft.com/office/drawing/2014/main" id="{78061B0F-98A0-4918-880E-1267153F2560}"/>
              </a:ext>
            </a:extLst>
          </p:cNvPr>
          <p:cNvSpPr/>
          <p:nvPr/>
        </p:nvSpPr>
        <p:spPr bwMode="auto">
          <a:xfrm>
            <a:off x="601397" y="5246120"/>
            <a:ext cx="1007146"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C4</a:t>
            </a:r>
          </a:p>
        </p:txBody>
      </p:sp>
    </p:spTree>
    <p:extLst>
      <p:ext uri="{BB962C8B-B14F-4D97-AF65-F5344CB8AC3E}">
        <p14:creationId xmlns:p14="http://schemas.microsoft.com/office/powerpoint/2010/main" val="34232867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589044" y="457622"/>
            <a:ext cx="11016957" cy="553920"/>
          </a:xfrm>
          <a:prstGeom prst="rect">
            <a:avLst/>
          </a:prstGeom>
        </p:spPr>
        <p:txBody>
          <a:bodyPr wrap="square" anchor="t">
            <a:normAutofit fontScale="90000"/>
          </a:bodyPr>
          <a:lstStyle/>
          <a:p>
            <a:r>
              <a:rPr lang="en-US"/>
              <a:t>8 Critical Design Areas</a:t>
            </a:r>
            <a:endParaRPr lang="en-GB"/>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951192220"/>
              </p:ext>
            </p:extLst>
          </p:nvPr>
        </p:nvGraphicFramePr>
        <p:xfrm>
          <a:off x="584982" y="143538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1391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730567" y="4311867"/>
            <a:ext cx="7213487"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sz="1600">
                <a:cs typeface="Calibri" panose="020F0502020204030204" pitchFamily="34" charset="0"/>
              </a:rPr>
              <a:t>Planning for IP Addressing</a:t>
            </a:r>
          </a:p>
          <a:p>
            <a:pPr marL="285750" indent="-285750">
              <a:buFont typeface="Wingdings" panose="05000000000000000000" pitchFamily="2" charset="2"/>
              <a:buChar char="q"/>
            </a:pPr>
            <a:r>
              <a:rPr lang="en-US" sz="1600">
                <a:cs typeface="Calibri" panose="020F0502020204030204" pitchFamily="34" charset="0"/>
              </a:rPr>
              <a:t>Configure DNS</a:t>
            </a:r>
          </a:p>
          <a:p>
            <a:pPr marL="285750" indent="-285750">
              <a:buFont typeface="Wingdings" panose="05000000000000000000" pitchFamily="2" charset="2"/>
              <a:buChar char="q"/>
            </a:pPr>
            <a:r>
              <a:rPr lang="en-US" sz="1600">
                <a:cs typeface="Calibri" panose="020F0502020204030204" pitchFamily="34" charset="0"/>
              </a:rPr>
              <a:t>Define an Azure Networking Topology</a:t>
            </a:r>
          </a:p>
          <a:p>
            <a:pPr marL="285750" indent="-285750">
              <a:buFont typeface="Wingdings" panose="05000000000000000000" pitchFamily="2" charset="2"/>
              <a:buChar char="q"/>
            </a:pPr>
            <a:r>
              <a:rPr lang="en-US" sz="1600">
                <a:cs typeface="Calibri" panose="020F0502020204030204" pitchFamily="34" charset="0"/>
              </a:rPr>
              <a:t>Connectivity to Azure</a:t>
            </a:r>
          </a:p>
          <a:p>
            <a:pPr marL="285750" indent="-285750">
              <a:buFont typeface="Wingdings" panose="05000000000000000000" pitchFamily="2" charset="2"/>
              <a:buChar char="q"/>
            </a:pPr>
            <a:r>
              <a:rPr lang="en-GB" sz="1600">
                <a:cs typeface="Calibri" panose="020F0502020204030204" pitchFamily="34" charset="0"/>
              </a:rPr>
              <a:t>Connectivity to Azure PaaS services</a:t>
            </a:r>
          </a:p>
          <a:p>
            <a:pPr marL="285750" indent="-285750">
              <a:buFont typeface="Wingdings" panose="05000000000000000000" pitchFamily="2" charset="2"/>
              <a:buChar char="q"/>
            </a:pPr>
            <a:r>
              <a:rPr lang="en-GB" sz="1600">
                <a:cs typeface="Calibri" panose="020F0502020204030204" pitchFamily="34" charset="0"/>
              </a:rPr>
              <a:t>Plan for inbound and outbound internet connectivity</a:t>
            </a:r>
          </a:p>
          <a:p>
            <a:pPr marL="285750" indent="-285750">
              <a:buFont typeface="Wingdings" panose="05000000000000000000" pitchFamily="2" charset="2"/>
              <a:buChar char="q"/>
            </a:pPr>
            <a:r>
              <a:rPr lang="en-US" sz="1600">
                <a:cs typeface="Calibri" panose="020F0502020204030204" pitchFamily="34" charset="0"/>
              </a:rPr>
              <a:t>Plan for app delivery</a:t>
            </a:r>
          </a:p>
          <a:p>
            <a:pPr marL="285750" indent="-285750">
              <a:buFont typeface="Wingdings" panose="05000000000000000000" pitchFamily="2" charset="2"/>
              <a:buChar char="q"/>
            </a:pPr>
            <a:r>
              <a:rPr lang="en-US" sz="1600">
                <a:cs typeface="Calibri" panose="020F0502020204030204" pitchFamily="34" charset="0"/>
              </a:rPr>
              <a:t>Plan for landing zone network segmentation</a:t>
            </a:r>
          </a:p>
          <a:p>
            <a:pPr marL="285750" indent="-285750">
              <a:buFont typeface="Wingdings" panose="05000000000000000000" pitchFamily="2" charset="2"/>
              <a:buChar char="q"/>
            </a:pPr>
            <a:r>
              <a:rPr lang="en-US" sz="1600">
                <a:cs typeface="Calibri" panose="020F0502020204030204" pitchFamily="34" charset="0"/>
              </a:rPr>
              <a:t>Plan for traffic inspection</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093" y="155797"/>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224228" y="56181"/>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5AAA876-1161-4D9F-9A1C-69031883AAD2}"/>
              </a:ext>
            </a:extLst>
          </p:cNvPr>
          <p:cNvSpPr/>
          <p:nvPr/>
        </p:nvSpPr>
        <p:spPr bwMode="auto">
          <a:xfrm>
            <a:off x="601397" y="5246120"/>
            <a:ext cx="579981"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2749" y="367343"/>
            <a:ext cx="11018520" cy="1107996"/>
          </a:xfrm>
        </p:spPr>
        <p:txBody>
          <a:bodyPr>
            <a:noAutofit/>
          </a:bodyPr>
          <a:lstStyle/>
          <a:p>
            <a:r>
              <a:rPr lang="en-US" sz="3600" b="1" spc="0">
                <a:ln>
                  <a:noFill/>
                </a:ln>
                <a:solidFill>
                  <a:prstClr val="black"/>
                </a:solidFill>
                <a:latin typeface="Segoe UI Semibold" panose="020B0702040204020203" pitchFamily="34" charset="0"/>
                <a:ea typeface="等线" panose="02010600030101010101" pitchFamily="2" charset="-122"/>
                <a:cs typeface="Segoe UI Semibold" panose="020B0702040204020203" pitchFamily="34" charset="0"/>
              </a:rPr>
              <a:t>Azure landing zone workshop</a:t>
            </a:r>
            <a:r>
              <a:rPr lang="en-US" sz="3600" b="1">
                <a:solidFill>
                  <a:prstClr val="black"/>
                </a:solidFill>
                <a:latin typeface="Segoe UI Semibold" panose="020B0702040204020203" pitchFamily="34" charset="0"/>
                <a:ea typeface="等线" panose="02010600030101010101" pitchFamily="2" charset="-122"/>
                <a:cs typeface="Segoe UI Semibold" panose="020B0702040204020203" pitchFamily="34" charset="0"/>
              </a:rPr>
              <a:t>: Audience</a:t>
            </a:r>
            <a:br>
              <a:rPr lang="en-US" sz="3600" b="1" spc="0">
                <a:ln>
                  <a:noFill/>
                </a:ln>
                <a:solidFill>
                  <a:schemeClr val="accent2">
                    <a:lumMod val="75000"/>
                  </a:schemeClr>
                </a:solidFill>
                <a:latin typeface="Segoe UI Semibold" panose="020B0702040204020203" pitchFamily="34" charset="0"/>
                <a:cs typeface="Segoe UI Semibold" panose="020B0702040204020203" pitchFamily="34" charset="0"/>
              </a:rPr>
            </a:br>
            <a:endParaRPr lang="en-GB" sz="3600">
              <a:latin typeface="Segoe UI Semibold" panose="020B0702040204020203" pitchFamily="34" charset="0"/>
              <a:cs typeface="Segoe UI Semibold" panose="020B0702040204020203" pitchFamily="34" charset="0"/>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584200" y="1435100"/>
            <a:ext cx="5212080" cy="4345805"/>
          </a:xfrm>
        </p:spPr>
        <p:txBody>
          <a:bodyPr/>
          <a:lstStyle/>
          <a:p>
            <a:pPr defTabSz="932472" fontAlgn="base">
              <a:spcBef>
                <a:spcPct val="0"/>
              </a:spcBef>
              <a:spcAft>
                <a:spcPct val="0"/>
              </a:spcAft>
            </a:pPr>
            <a:r>
              <a:rPr lang="en-GB" b="1">
                <a:ea typeface="Segoe UI" pitchFamily="34" charset="0"/>
              </a:rPr>
              <a:t>Microsoft</a:t>
            </a:r>
          </a:p>
          <a:p>
            <a:pPr defTabSz="932472" fontAlgn="base">
              <a:spcBef>
                <a:spcPct val="0"/>
              </a:spcBef>
              <a:spcAft>
                <a:spcPct val="0"/>
              </a:spcAft>
            </a:pPr>
            <a:endParaRPr lang="en-GB" b="1">
              <a:ea typeface="Segoe UI" pitchFamily="34" charset="0"/>
            </a:endParaRPr>
          </a:p>
          <a:p>
            <a:pPr defTabSz="932472" fontAlgn="base">
              <a:spcBef>
                <a:spcPct val="0"/>
              </a:spcBef>
              <a:spcAft>
                <a:spcPct val="0"/>
              </a:spcAft>
            </a:pPr>
            <a:r>
              <a:rPr lang="en-GB" b="1">
                <a:ea typeface="Segoe UI" pitchFamily="34" charset="0"/>
              </a:rPr>
              <a:t>Customer Success</a:t>
            </a:r>
          </a:p>
          <a:p>
            <a:pPr lvl="1" defTabSz="932472" fontAlgn="base">
              <a:spcBef>
                <a:spcPct val="0"/>
              </a:spcBef>
              <a:spcAft>
                <a:spcPct val="0"/>
              </a:spcAft>
            </a:pPr>
            <a:endParaRPr lang="en-GB" b="1">
              <a:latin typeface="Segoe UI" panose="020B0502040204020203" pitchFamily="34" charset="0"/>
              <a:ea typeface="Segoe UI" panose="020B0502040204020203" pitchFamily="34" charset="0"/>
              <a:cs typeface="Segoe UI" panose="020B0502040204020203" pitchFamily="34" charset="0"/>
            </a:endParaRP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Customer Engineers</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Cloud Solution Architects</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Customer Field Roles</a:t>
            </a:r>
          </a:p>
          <a:p>
            <a:pPr defTabSz="932472" fontAlgn="base">
              <a:spcBef>
                <a:spcPct val="0"/>
              </a:spcBef>
              <a:spcAft>
                <a:spcPct val="0"/>
              </a:spcAft>
            </a:pPr>
            <a:endParaRPr lang="en-GB" b="1">
              <a:ea typeface="Segoe UI" pitchFamily="34" charset="0"/>
            </a:endParaRPr>
          </a:p>
          <a:p>
            <a:pPr defTabSz="932472" fontAlgn="base">
              <a:spcBef>
                <a:spcPct val="0"/>
              </a:spcBef>
              <a:spcAft>
                <a:spcPct val="0"/>
              </a:spcAft>
            </a:pPr>
            <a:r>
              <a:rPr lang="en-GB" b="1">
                <a:ea typeface="Segoe UI" pitchFamily="34" charset="0"/>
              </a:rPr>
              <a:t>Partner/MCS/Fast Track</a:t>
            </a:r>
          </a:p>
          <a:p>
            <a:pPr defTabSz="932472" fontAlgn="base">
              <a:spcBef>
                <a:spcPct val="0"/>
              </a:spcBef>
              <a:spcAft>
                <a:spcPct val="0"/>
              </a:spcAft>
            </a:pPr>
            <a:endParaRPr lang="en-GB" b="1">
              <a:ea typeface="Segoe UI" pitchFamily="34" charset="0"/>
            </a:endParaRP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Technical Lead</a:t>
            </a:r>
          </a:p>
          <a:p>
            <a:endParaRPr lang="en-GB"/>
          </a:p>
        </p:txBody>
      </p:sp>
      <p:sp>
        <p:nvSpPr>
          <p:cNvPr id="9" name="Text Placeholder 8">
            <a:extLst>
              <a:ext uri="{FF2B5EF4-FFF2-40B4-BE49-F238E27FC236}">
                <a16:creationId xmlns:a16="http://schemas.microsoft.com/office/drawing/2014/main" id="{2C086B1A-6CCD-45AE-8ABC-0A75FEA30987}"/>
              </a:ext>
            </a:extLst>
          </p:cNvPr>
          <p:cNvSpPr>
            <a:spLocks noGrp="1"/>
          </p:cNvSpPr>
          <p:nvPr>
            <p:ph type="body" sz="quarter" idx="12"/>
          </p:nvPr>
        </p:nvSpPr>
        <p:spPr>
          <a:xfrm>
            <a:off x="6397171" y="1435100"/>
            <a:ext cx="5212080" cy="3902607"/>
          </a:xfrm>
        </p:spPr>
        <p:txBody>
          <a:bodyPr/>
          <a:lstStyle/>
          <a:p>
            <a:pPr defTabSz="932472" fontAlgn="base">
              <a:spcBef>
                <a:spcPct val="0"/>
              </a:spcBef>
              <a:spcAft>
                <a:spcPct val="0"/>
              </a:spcAft>
            </a:pPr>
            <a:r>
              <a:rPr lang="en-GB" b="1">
                <a:ea typeface="Segoe UI" panose="020B0502040204020203" pitchFamily="34" charset="0"/>
              </a:rPr>
              <a:t>Customer Leads *</a:t>
            </a:r>
          </a:p>
          <a:p>
            <a:pPr lvl="1" defTabSz="932472" fontAlgn="base">
              <a:spcBef>
                <a:spcPct val="0"/>
              </a:spcBef>
              <a:spcAft>
                <a:spcPct val="0"/>
              </a:spcAft>
            </a:pPr>
            <a:endParaRPr lang="en-GB">
              <a:latin typeface="Segoe UI" panose="020B0502040204020203" pitchFamily="34" charset="0"/>
              <a:ea typeface="Segoe UI" panose="020B0502040204020203" pitchFamily="34" charset="0"/>
              <a:cs typeface="Segoe UI" panose="020B0502040204020203" pitchFamily="34" charset="0"/>
            </a:endParaRP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Arch Lead/Chief Architect</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Network (</a:t>
            </a:r>
            <a:r>
              <a:rPr lang="en-GB" i="1">
                <a:latin typeface="Segoe UI" panose="020B0502040204020203" pitchFamily="34" charset="0"/>
                <a:ea typeface="Segoe UI" panose="020B0502040204020203" pitchFamily="34" charset="0"/>
                <a:cs typeface="Segoe UI" panose="020B0502040204020203" pitchFamily="34" charset="0"/>
              </a:rPr>
              <a:t>NetOps</a:t>
            </a:r>
            <a:r>
              <a:rPr lang="en-GB">
                <a:latin typeface="Segoe UI" panose="020B0502040204020203" pitchFamily="34" charset="0"/>
                <a:ea typeface="Segoe UI" panose="020B0502040204020203" pitchFamily="34" charset="0"/>
                <a:cs typeface="Segoe UI" panose="020B0502040204020203" pitchFamily="34" charset="0"/>
              </a:rPr>
              <a:t>)</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Identity and Access Management (</a:t>
            </a:r>
            <a:r>
              <a:rPr lang="en-GB" i="1">
                <a:latin typeface="Segoe UI" panose="020B0502040204020203" pitchFamily="34" charset="0"/>
                <a:ea typeface="Segoe UI" panose="020B0502040204020203" pitchFamily="34" charset="0"/>
                <a:cs typeface="Segoe UI" panose="020B0502040204020203" pitchFamily="34" charset="0"/>
              </a:rPr>
              <a:t>IAM</a:t>
            </a:r>
            <a:r>
              <a:rPr lang="en-GB">
                <a:latin typeface="Segoe UI" panose="020B0502040204020203" pitchFamily="34" charset="0"/>
                <a:ea typeface="Segoe UI" panose="020B0502040204020203" pitchFamily="34" charset="0"/>
                <a:cs typeface="Segoe UI" panose="020B0502040204020203" pitchFamily="34" charset="0"/>
              </a:rPr>
              <a:t>)</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Systems (</a:t>
            </a:r>
            <a:r>
              <a:rPr lang="en-GB" i="1" err="1">
                <a:latin typeface="Segoe UI" panose="020B0502040204020203" pitchFamily="34" charset="0"/>
                <a:ea typeface="Segoe UI" panose="020B0502040204020203" pitchFamily="34" charset="0"/>
                <a:cs typeface="Segoe UI" panose="020B0502040204020203" pitchFamily="34" charset="0"/>
              </a:rPr>
              <a:t>SysOps</a:t>
            </a:r>
            <a:r>
              <a:rPr lang="en-GB">
                <a:latin typeface="Segoe UI" panose="020B0502040204020203" pitchFamily="34" charset="0"/>
                <a:ea typeface="Segoe UI" panose="020B0502040204020203" pitchFamily="34" charset="0"/>
                <a:cs typeface="Segoe UI" panose="020B0502040204020203" pitchFamily="34" charset="0"/>
              </a:rPr>
              <a:t>: OS, DB)</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Operations and Management</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Security (</a:t>
            </a:r>
            <a:r>
              <a:rPr lang="en-GB" i="1">
                <a:latin typeface="Segoe UI" panose="020B0502040204020203" pitchFamily="34" charset="0"/>
                <a:ea typeface="Segoe UI" panose="020B0502040204020203" pitchFamily="34" charset="0"/>
                <a:cs typeface="Segoe UI" panose="020B0502040204020203" pitchFamily="34" charset="0"/>
              </a:rPr>
              <a:t>SecOps</a:t>
            </a:r>
            <a:r>
              <a:rPr lang="en-GB">
                <a:latin typeface="Segoe UI" panose="020B0502040204020203" pitchFamily="34" charset="0"/>
                <a:ea typeface="Segoe UI" panose="020B0502040204020203" pitchFamily="34" charset="0"/>
                <a:cs typeface="Segoe UI" panose="020B0502040204020203" pitchFamily="34" charset="0"/>
              </a:rPr>
              <a:t>)</a:t>
            </a:r>
          </a:p>
          <a:p>
            <a:pPr lvl="1" defTabSz="932472" fontAlgn="base">
              <a:spcBef>
                <a:spcPct val="0"/>
              </a:spcBef>
              <a:spcAft>
                <a:spcPct val="0"/>
              </a:spcAft>
            </a:pPr>
            <a:r>
              <a:rPr lang="en-GB" i="1">
                <a:latin typeface="Segoe UI" panose="020B0502040204020203" pitchFamily="34" charset="0"/>
                <a:ea typeface="Segoe UI" panose="020B0502040204020203" pitchFamily="34" charset="0"/>
                <a:cs typeface="Segoe UI" panose="020B0502040204020203" pitchFamily="34" charset="0"/>
              </a:rPr>
              <a:t>DevOps</a:t>
            </a:r>
            <a:r>
              <a:rPr lang="en-GB">
                <a:latin typeface="Segoe UI" panose="020B0502040204020203" pitchFamily="34" charset="0"/>
                <a:ea typeface="Segoe UI" panose="020B0502040204020203" pitchFamily="34" charset="0"/>
                <a:cs typeface="Segoe UI" panose="020B0502040204020203" pitchFamily="34" charset="0"/>
              </a:rPr>
              <a:t> and Automation</a:t>
            </a:r>
          </a:p>
          <a:p>
            <a:pPr lvl="1" defTabSz="932472" fontAlgn="base">
              <a:spcBef>
                <a:spcPct val="0"/>
              </a:spcBef>
              <a:spcAft>
                <a:spcPct val="0"/>
              </a:spcAft>
            </a:pPr>
            <a:r>
              <a:rPr lang="en-GB">
                <a:latin typeface="Segoe UI" panose="020B0502040204020203" pitchFamily="34" charset="0"/>
                <a:ea typeface="Segoe UI" panose="020B0502040204020203" pitchFamily="34" charset="0"/>
                <a:cs typeface="Segoe UI" panose="020B0502040204020203" pitchFamily="34" charset="0"/>
              </a:rPr>
              <a:t>Application Architecture</a:t>
            </a:r>
          </a:p>
          <a:p>
            <a:pPr marL="171450" indent="-171450" defTabSz="932472" fontAlgn="base">
              <a:spcBef>
                <a:spcPct val="0"/>
              </a:spcBef>
              <a:spcAft>
                <a:spcPct val="0"/>
              </a:spcAft>
              <a:buFont typeface="Arial" panose="020B0604020202020204" pitchFamily="34" charset="0"/>
              <a:buChar char="•"/>
            </a:pPr>
            <a:endParaRPr lang="en-GB">
              <a:ea typeface="Segoe UI" panose="020B0502040204020203" pitchFamily="34" charset="0"/>
            </a:endParaRPr>
          </a:p>
          <a:p>
            <a:endParaRPr lang="en-GB" b="1"/>
          </a:p>
        </p:txBody>
      </p:sp>
      <p:sp>
        <p:nvSpPr>
          <p:cNvPr id="2" name="TextBox 1">
            <a:extLst>
              <a:ext uri="{FF2B5EF4-FFF2-40B4-BE49-F238E27FC236}">
                <a16:creationId xmlns:a16="http://schemas.microsoft.com/office/drawing/2014/main" id="{FA1F9397-4B3F-4DD5-A3C2-82220FCD8F89}"/>
              </a:ext>
            </a:extLst>
          </p:cNvPr>
          <p:cNvSpPr txBox="1"/>
          <p:nvPr/>
        </p:nvSpPr>
        <p:spPr>
          <a:xfrm>
            <a:off x="391886" y="6294664"/>
            <a:ext cx="6938503" cy="646331"/>
          </a:xfrm>
          <a:prstGeom prst="rect">
            <a:avLst/>
          </a:prstGeom>
          <a:noFill/>
        </p:spPr>
        <p:txBody>
          <a:bodyPr wrap="none" rtlCol="0">
            <a:spAutoFit/>
          </a:bodyPr>
          <a:lstStyle/>
          <a:p>
            <a:r>
              <a:rPr lang="en-GB">
                <a:latin typeface="Segoe UI" panose="020B0502040204020203" pitchFamily="34" charset="0"/>
                <a:ea typeface="Segoe UI" panose="020B0502040204020203" pitchFamily="34" charset="0"/>
                <a:cs typeface="Segoe UI" panose="020B0502040204020203" pitchFamily="34" charset="0"/>
              </a:rPr>
              <a:t>(*) Customer may bring additional SMEs where and when required.</a:t>
            </a:r>
          </a:p>
          <a:p>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79366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C5AAA876-1161-4D9F-9A1C-69031883AAD2}"/>
              </a:ext>
            </a:extLst>
          </p:cNvPr>
          <p:cNvSpPr/>
          <p:nvPr/>
        </p:nvSpPr>
        <p:spPr bwMode="auto">
          <a:xfrm>
            <a:off x="601397" y="5246120"/>
            <a:ext cx="793564"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D1</a:t>
            </a:r>
          </a:p>
        </p:txBody>
      </p:sp>
      <p:sp>
        <p:nvSpPr>
          <p:cNvPr id="9" name="Title 2">
            <a:extLst>
              <a:ext uri="{FF2B5EF4-FFF2-40B4-BE49-F238E27FC236}">
                <a16:creationId xmlns:a16="http://schemas.microsoft.com/office/drawing/2014/main" id="{22A43E16-CB4B-490C-810A-A12A8F88B573}"/>
              </a:ext>
            </a:extLst>
          </p:cNvPr>
          <p:cNvSpPr txBox="1">
            <a:spLocks/>
          </p:cNvSpPr>
          <p:nvPr/>
        </p:nvSpPr>
        <p:spPr>
          <a:xfrm>
            <a:off x="601397" y="4192225"/>
            <a:ext cx="3375682" cy="86177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your Network Typology</a:t>
            </a:r>
            <a:endParaRPr lang="en-GB"/>
          </a:p>
        </p:txBody>
      </p:sp>
      <p:graphicFrame>
        <p:nvGraphicFramePr>
          <p:cNvPr id="12" name="Group 2020">
            <a:extLst>
              <a:ext uri="{FF2B5EF4-FFF2-40B4-BE49-F238E27FC236}">
                <a16:creationId xmlns:a16="http://schemas.microsoft.com/office/drawing/2014/main" id="{51E3A92E-C402-47B8-AE82-237AD5AEDB53}"/>
              </a:ext>
            </a:extLst>
          </p:cNvPr>
          <p:cNvGraphicFramePr>
            <a:graphicFrameLocks noGrp="1"/>
          </p:cNvGraphicFramePr>
          <p:nvPr>
            <p:extLst>
              <p:ext uri="{D42A27DB-BD31-4B8C-83A1-F6EECF244321}">
                <p14:modId xmlns:p14="http://schemas.microsoft.com/office/powerpoint/2010/main" val="1547930615"/>
              </p:ext>
            </p:extLst>
          </p:nvPr>
        </p:nvGraphicFramePr>
        <p:xfrm>
          <a:off x="5416787" y="120825"/>
          <a:ext cx="6312516" cy="6108178"/>
        </p:xfrm>
        <a:graphic>
          <a:graphicData uri="http://schemas.openxmlformats.org/drawingml/2006/table">
            <a:tbl>
              <a:tblPr/>
              <a:tblGrid>
                <a:gridCol w="6312516">
                  <a:extLst>
                    <a:ext uri="{9D8B030D-6E8A-4147-A177-3AD203B41FA5}">
                      <a16:colId xmlns:a16="http://schemas.microsoft.com/office/drawing/2014/main" val="20000"/>
                    </a:ext>
                  </a:extLst>
                </a:gridCol>
              </a:tblGrid>
              <a:tr h="36000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000" b="1" i="0" kern="1200">
                          <a:solidFill>
                            <a:schemeClr val="tx1"/>
                          </a:solidFill>
                          <a:effectLst/>
                          <a:latin typeface="+mn-lt"/>
                          <a:ea typeface="+mn-ea"/>
                          <a:cs typeface="Segoe UI" panose="020B0502040204020203" pitchFamily="34" charset="0"/>
                        </a:rPr>
                        <a:t>3. Define an Azure Networking Topology</a:t>
                      </a:r>
                    </a:p>
                    <a:p>
                      <a:r>
                        <a:rPr lang="en-GB" sz="1000" b="1" i="0" kern="1200">
                          <a:solidFill>
                            <a:schemeClr val="tx1"/>
                          </a:solidFill>
                          <a:effectLst/>
                          <a:latin typeface="+mn-lt"/>
                          <a:ea typeface="+mn-ea"/>
                          <a:cs typeface="Segoe UI" panose="020B0502040204020203" pitchFamily="34" charset="0"/>
                        </a:rPr>
                        <a:t>4. Connectivity to Azure</a:t>
                      </a:r>
                    </a:p>
                  </a:txBody>
                  <a:tcPr marL="91420" marR="91420" marT="27430" marB="27430"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404040">
                        <a:lumMod val="20000"/>
                        <a:lumOff val="80000"/>
                        <a:alpha val="50000"/>
                      </a:srgbClr>
                    </a:solidFill>
                  </a:tcPr>
                </a:tc>
                <a:extLst>
                  <a:ext uri="{0D108BD9-81ED-4DB2-BD59-A6C34878D82A}">
                    <a16:rowId xmlns:a16="http://schemas.microsoft.com/office/drawing/2014/main" val="10000"/>
                  </a:ext>
                </a:extLst>
              </a:tr>
              <a:tr h="574817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000" kern="1200">
                          <a:solidFill>
                            <a:schemeClr val="tx1"/>
                          </a:solidFill>
                          <a:latin typeface="+mn-lt"/>
                          <a:ea typeface="+mn-ea"/>
                          <a:cs typeface="+mn-cs"/>
                        </a:rPr>
                        <a:t>A. Azure Virtual WAN Based Networking Topology</a:t>
                      </a:r>
                    </a:p>
                    <a:p>
                      <a:endParaRPr lang="en-GB" sz="1000" kern="1200">
                        <a:solidFill>
                          <a:schemeClr val="tx1"/>
                        </a:solidFill>
                        <a:latin typeface="+mn-lt"/>
                        <a:ea typeface="+mn-ea"/>
                        <a:cs typeface="+mn-cs"/>
                      </a:endParaRPr>
                    </a:p>
                    <a:p>
                      <a:r>
                        <a:rPr lang="en-GB" sz="1000" kern="1200">
                          <a:solidFill>
                            <a:schemeClr val="tx1"/>
                          </a:solidFill>
                          <a:latin typeface="+mn-lt"/>
                          <a:ea typeface="+mn-ea"/>
                          <a:cs typeface="+mn-cs"/>
                        </a:rPr>
                        <a:t>B. Traditional Azure Networking Topology</a:t>
                      </a:r>
                      <a:endParaRPr lang="en-US" sz="1000" kern="1200">
                        <a:solidFill>
                          <a:schemeClr val="tx1"/>
                        </a:solidFill>
                        <a:latin typeface="+mn-lt"/>
                        <a:ea typeface="+mn-ea"/>
                        <a:cs typeface="+mn-cs"/>
                      </a:endParaRPr>
                    </a:p>
                  </a:txBody>
                  <a:tcPr marL="91420" marR="91420" marT="27430" marB="27430"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4" name="Group 13">
            <a:extLst>
              <a:ext uri="{FF2B5EF4-FFF2-40B4-BE49-F238E27FC236}">
                <a16:creationId xmlns:a16="http://schemas.microsoft.com/office/drawing/2014/main" id="{37234801-A81E-403A-A587-3FE05C0CEB4A}"/>
              </a:ext>
            </a:extLst>
          </p:cNvPr>
          <p:cNvGrpSpPr/>
          <p:nvPr/>
        </p:nvGrpSpPr>
        <p:grpSpPr>
          <a:xfrm>
            <a:off x="5416787" y="1071419"/>
            <a:ext cx="6630156" cy="3892256"/>
            <a:chOff x="6971250" y="1222218"/>
            <a:chExt cx="4710137" cy="3011152"/>
          </a:xfrm>
        </p:grpSpPr>
        <p:pic>
          <p:nvPicPr>
            <p:cNvPr id="15" name="Picture 14">
              <a:extLst>
                <a:ext uri="{FF2B5EF4-FFF2-40B4-BE49-F238E27FC236}">
                  <a16:creationId xmlns:a16="http://schemas.microsoft.com/office/drawing/2014/main" id="{170B3654-D5E7-4402-8569-4BC32DD786AA}"/>
                </a:ext>
              </a:extLst>
            </p:cNvPr>
            <p:cNvPicPr>
              <a:picLocks noChangeAspect="1"/>
            </p:cNvPicPr>
            <p:nvPr/>
          </p:nvPicPr>
          <p:blipFill>
            <a:blip r:embed="rId5"/>
            <a:stretch>
              <a:fillRect/>
            </a:stretch>
          </p:blipFill>
          <p:spPr>
            <a:xfrm>
              <a:off x="10169072" y="3123936"/>
              <a:ext cx="1276312" cy="944238"/>
            </a:xfrm>
            <a:prstGeom prst="rect">
              <a:avLst/>
            </a:prstGeom>
          </p:spPr>
        </p:pic>
        <p:pic>
          <p:nvPicPr>
            <p:cNvPr id="16" name="Picture 15">
              <a:extLst>
                <a:ext uri="{FF2B5EF4-FFF2-40B4-BE49-F238E27FC236}">
                  <a16:creationId xmlns:a16="http://schemas.microsoft.com/office/drawing/2014/main" id="{061C82F3-625B-4880-A2DD-4634A84EC377}"/>
                </a:ext>
              </a:extLst>
            </p:cNvPr>
            <p:cNvPicPr>
              <a:picLocks noChangeAspect="1"/>
            </p:cNvPicPr>
            <p:nvPr/>
          </p:nvPicPr>
          <p:blipFill>
            <a:blip r:embed="rId5"/>
            <a:stretch>
              <a:fillRect/>
            </a:stretch>
          </p:blipFill>
          <p:spPr>
            <a:xfrm>
              <a:off x="7629583" y="3091828"/>
              <a:ext cx="1106269" cy="977501"/>
            </a:xfrm>
            <a:prstGeom prst="rect">
              <a:avLst/>
            </a:prstGeom>
          </p:spPr>
        </p:pic>
        <p:sp>
          <p:nvSpPr>
            <p:cNvPr id="17" name="Rectangle 16">
              <a:extLst>
                <a:ext uri="{FF2B5EF4-FFF2-40B4-BE49-F238E27FC236}">
                  <a16:creationId xmlns:a16="http://schemas.microsoft.com/office/drawing/2014/main" id="{9B1B5DDF-488E-427E-8F52-59EA259B8724}"/>
                </a:ext>
              </a:extLst>
            </p:cNvPr>
            <p:cNvSpPr/>
            <p:nvPr/>
          </p:nvSpPr>
          <p:spPr>
            <a:xfrm>
              <a:off x="7035157" y="1639498"/>
              <a:ext cx="4623932" cy="2593872"/>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Virtual WAN</a:t>
              </a:r>
            </a:p>
          </p:txBody>
        </p:sp>
        <p:pic>
          <p:nvPicPr>
            <p:cNvPr id="18" name="Picture 17">
              <a:extLst>
                <a:ext uri="{FF2B5EF4-FFF2-40B4-BE49-F238E27FC236}">
                  <a16:creationId xmlns:a16="http://schemas.microsoft.com/office/drawing/2014/main" id="{3BBD66D8-BC8E-46C3-9D3E-BEA9B0329006}"/>
                </a:ext>
              </a:extLst>
            </p:cNvPr>
            <p:cNvPicPr>
              <a:picLocks noChangeAspect="1"/>
            </p:cNvPicPr>
            <p:nvPr/>
          </p:nvPicPr>
          <p:blipFill>
            <a:blip r:embed="rId5"/>
            <a:stretch>
              <a:fillRect/>
            </a:stretch>
          </p:blipFill>
          <p:spPr>
            <a:xfrm>
              <a:off x="7587960" y="1860782"/>
              <a:ext cx="2450023" cy="977501"/>
            </a:xfrm>
            <a:prstGeom prst="rect">
              <a:avLst/>
            </a:prstGeom>
          </p:spPr>
        </p:pic>
        <p:pic>
          <p:nvPicPr>
            <p:cNvPr id="19" name="Graphic 18">
              <a:extLst>
                <a:ext uri="{FF2B5EF4-FFF2-40B4-BE49-F238E27FC236}">
                  <a16:creationId xmlns:a16="http://schemas.microsoft.com/office/drawing/2014/main" id="{82EBC259-FD09-4A4F-B1C0-2F5C8C9D19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0145" y="1263186"/>
              <a:ext cx="307777" cy="307777"/>
            </a:xfrm>
            <a:prstGeom prst="rect">
              <a:avLst/>
            </a:prstGeom>
          </p:spPr>
        </p:pic>
        <p:sp>
          <p:nvSpPr>
            <p:cNvPr id="20" name="TextBox 19">
              <a:extLst>
                <a:ext uri="{FF2B5EF4-FFF2-40B4-BE49-F238E27FC236}">
                  <a16:creationId xmlns:a16="http://schemas.microsoft.com/office/drawing/2014/main" id="{4CB2F238-BD12-44C4-B31F-200301DCC975}"/>
                </a:ext>
              </a:extLst>
            </p:cNvPr>
            <p:cNvSpPr txBox="1"/>
            <p:nvPr/>
          </p:nvSpPr>
          <p:spPr>
            <a:xfrm>
              <a:off x="7282754" y="1222218"/>
              <a:ext cx="4398633" cy="384721"/>
            </a:xfrm>
            <a:prstGeom prst="rect">
              <a:avLst/>
            </a:prstGeom>
            <a:noFill/>
          </p:spPr>
          <p:txBody>
            <a:bodyPr wrap="square" rtlCol="0">
              <a:spAutoFit/>
            </a:bodyPr>
            <a:lstStyle/>
            <a:p>
              <a:r>
                <a:rPr lang="en-US" sz="1000">
                  <a:latin typeface="Segoe UI" panose="020B0502040204020203" pitchFamily="34" charset="0"/>
                  <a:cs typeface="Segoe UI" panose="020B0502040204020203" pitchFamily="34" charset="0"/>
                </a:rPr>
                <a:t>Connectivity Subscription (Global)</a:t>
              </a:r>
            </a:p>
            <a:p>
              <a:r>
                <a:rPr lang="en-US" sz="900">
                  <a:latin typeface="Segoe UI" panose="020B0502040204020203" pitchFamily="34" charset="0"/>
                  <a:cs typeface="Segoe UI" panose="020B0502040204020203" pitchFamily="34" charset="0"/>
                </a:rPr>
                <a:t>Regions: North Europe </a:t>
              </a:r>
              <a:r>
                <a:rPr lang="en-US" sz="900" i="1">
                  <a:latin typeface="Segoe UI" panose="020B0502040204020203" pitchFamily="34" charset="0"/>
                  <a:cs typeface="Segoe UI" panose="020B0502040204020203" pitchFamily="34" charset="0"/>
                </a:rPr>
                <a:t>(neu)</a:t>
              </a:r>
              <a:r>
                <a:rPr lang="en-US" sz="900">
                  <a:latin typeface="Segoe UI" panose="020B0502040204020203" pitchFamily="34" charset="0"/>
                  <a:cs typeface="Segoe UI" panose="020B0502040204020203" pitchFamily="34" charset="0"/>
                </a:rPr>
                <a:t>, West Europe </a:t>
              </a:r>
              <a:r>
                <a:rPr lang="en-US" sz="900" i="1">
                  <a:latin typeface="Segoe UI" panose="020B0502040204020203" pitchFamily="34" charset="0"/>
                  <a:cs typeface="Segoe UI" panose="020B0502040204020203" pitchFamily="34" charset="0"/>
                </a:rPr>
                <a:t>(</a:t>
              </a:r>
              <a:r>
                <a:rPr lang="en-US" sz="900" i="1" err="1">
                  <a:latin typeface="Segoe UI" panose="020B0502040204020203" pitchFamily="34" charset="0"/>
                  <a:cs typeface="Segoe UI" panose="020B0502040204020203" pitchFamily="34" charset="0"/>
                </a:rPr>
                <a:t>weu</a:t>
              </a:r>
              <a:r>
                <a:rPr lang="en-US" sz="900" i="1">
                  <a:latin typeface="Segoe UI" panose="020B0502040204020203" pitchFamily="34" charset="0"/>
                  <a:cs typeface="Segoe UI" panose="020B0502040204020203" pitchFamily="34" charset="0"/>
                </a:rPr>
                <a:t>)</a:t>
              </a:r>
              <a:r>
                <a:rPr lang="en-US" sz="900">
                  <a:latin typeface="Segoe UI" panose="020B0502040204020203" pitchFamily="34" charset="0"/>
                  <a:cs typeface="Segoe UI" panose="020B0502040204020203" pitchFamily="34" charset="0"/>
                </a:rPr>
                <a:t>, North Central US </a:t>
              </a:r>
              <a:r>
                <a:rPr lang="en-US" sz="900" i="1">
                  <a:latin typeface="Segoe UI" panose="020B0502040204020203" pitchFamily="34" charset="0"/>
                  <a:cs typeface="Segoe UI" panose="020B0502040204020203" pitchFamily="34" charset="0"/>
                </a:rPr>
                <a:t>(</a:t>
              </a:r>
              <a:r>
                <a:rPr lang="en-US" sz="900" i="1" err="1">
                  <a:latin typeface="Segoe UI" panose="020B0502040204020203" pitchFamily="34" charset="0"/>
                  <a:cs typeface="Segoe UI" panose="020B0502040204020203" pitchFamily="34" charset="0"/>
                </a:rPr>
                <a:t>ncus</a:t>
              </a:r>
              <a:r>
                <a:rPr lang="en-US" sz="900" i="1">
                  <a:latin typeface="Segoe UI" panose="020B0502040204020203" pitchFamily="34" charset="0"/>
                  <a:cs typeface="Segoe UI" panose="020B0502040204020203" pitchFamily="34" charset="0"/>
                </a:rPr>
                <a:t>)</a:t>
              </a:r>
            </a:p>
          </p:txBody>
        </p:sp>
        <p:grpSp>
          <p:nvGrpSpPr>
            <p:cNvPr id="21" name="Group 20">
              <a:extLst>
                <a:ext uri="{FF2B5EF4-FFF2-40B4-BE49-F238E27FC236}">
                  <a16:creationId xmlns:a16="http://schemas.microsoft.com/office/drawing/2014/main" id="{32E20646-39AD-41F4-A6C3-5685D2A89E55}"/>
                </a:ext>
              </a:extLst>
            </p:cNvPr>
            <p:cNvGrpSpPr/>
            <p:nvPr/>
          </p:nvGrpSpPr>
          <p:grpSpPr>
            <a:xfrm>
              <a:off x="7801482" y="3362820"/>
              <a:ext cx="678074" cy="600852"/>
              <a:chOff x="2141790" y="2147365"/>
              <a:chExt cx="678074" cy="600852"/>
            </a:xfrm>
          </p:grpSpPr>
          <p:pic>
            <p:nvPicPr>
              <p:cNvPr id="64" name="Graphic 63">
                <a:extLst>
                  <a:ext uri="{FF2B5EF4-FFF2-40B4-BE49-F238E27FC236}">
                    <a16:creationId xmlns:a16="http://schemas.microsoft.com/office/drawing/2014/main" id="{4E4F1F10-F043-4B00-B9C1-0ADC6C0797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06855" y="2147365"/>
                <a:ext cx="338088" cy="338088"/>
              </a:xfrm>
              <a:prstGeom prst="rect">
                <a:avLst/>
              </a:prstGeom>
            </p:spPr>
          </p:pic>
          <p:sp>
            <p:nvSpPr>
              <p:cNvPr id="65" name="TextBox 64">
                <a:extLst>
                  <a:ext uri="{FF2B5EF4-FFF2-40B4-BE49-F238E27FC236}">
                    <a16:creationId xmlns:a16="http://schemas.microsoft.com/office/drawing/2014/main" id="{11D0DC0D-5A53-4743-B003-AB4B31167BF9}"/>
                  </a:ext>
                </a:extLst>
              </p:cNvPr>
              <p:cNvSpPr txBox="1"/>
              <p:nvPr/>
            </p:nvSpPr>
            <p:spPr>
              <a:xfrm>
                <a:off x="2141790" y="2440440"/>
                <a:ext cx="678074"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Network Watcher</a:t>
                </a:r>
              </a:p>
            </p:txBody>
          </p:sp>
        </p:grpSp>
        <p:grpSp>
          <p:nvGrpSpPr>
            <p:cNvPr id="22" name="Group 21">
              <a:extLst>
                <a:ext uri="{FF2B5EF4-FFF2-40B4-BE49-F238E27FC236}">
                  <a16:creationId xmlns:a16="http://schemas.microsoft.com/office/drawing/2014/main" id="{8C0D8EBA-DF2A-4B77-A658-39B74244ED78}"/>
                </a:ext>
              </a:extLst>
            </p:cNvPr>
            <p:cNvGrpSpPr/>
            <p:nvPr/>
          </p:nvGrpSpPr>
          <p:grpSpPr>
            <a:xfrm>
              <a:off x="6975217" y="3596597"/>
              <a:ext cx="599173" cy="605322"/>
              <a:chOff x="1558714" y="2147365"/>
              <a:chExt cx="599173" cy="605322"/>
            </a:xfrm>
          </p:grpSpPr>
          <p:pic>
            <p:nvPicPr>
              <p:cNvPr id="62" name="Graphic 61">
                <a:extLst>
                  <a:ext uri="{FF2B5EF4-FFF2-40B4-BE49-F238E27FC236}">
                    <a16:creationId xmlns:a16="http://schemas.microsoft.com/office/drawing/2014/main" id="{32103CAD-58E5-4A01-88C1-1B878127C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96100" y="2147365"/>
                <a:ext cx="338088" cy="338088"/>
              </a:xfrm>
              <a:prstGeom prst="rect">
                <a:avLst/>
              </a:prstGeom>
            </p:spPr>
          </p:pic>
          <p:sp>
            <p:nvSpPr>
              <p:cNvPr id="63" name="TextBox 62">
                <a:extLst>
                  <a:ext uri="{FF2B5EF4-FFF2-40B4-BE49-F238E27FC236}">
                    <a16:creationId xmlns:a16="http://schemas.microsoft.com/office/drawing/2014/main" id="{030AE149-2A2C-4DC9-B201-0663CC1D6FAC}"/>
                  </a:ext>
                </a:extLst>
              </p:cNvPr>
              <p:cNvSpPr txBox="1"/>
              <p:nvPr/>
            </p:nvSpPr>
            <p:spPr>
              <a:xfrm>
                <a:off x="1558714" y="2444910"/>
                <a:ext cx="599173"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Security Center</a:t>
                </a:r>
              </a:p>
            </p:txBody>
          </p:sp>
        </p:grpSp>
        <p:grpSp>
          <p:nvGrpSpPr>
            <p:cNvPr id="23" name="Group 22">
              <a:extLst>
                <a:ext uri="{FF2B5EF4-FFF2-40B4-BE49-F238E27FC236}">
                  <a16:creationId xmlns:a16="http://schemas.microsoft.com/office/drawing/2014/main" id="{A05CE51B-56F4-41CC-9C8D-C50B6831AE8D}"/>
                </a:ext>
              </a:extLst>
            </p:cNvPr>
            <p:cNvGrpSpPr/>
            <p:nvPr/>
          </p:nvGrpSpPr>
          <p:grpSpPr>
            <a:xfrm>
              <a:off x="6971250" y="2973902"/>
              <a:ext cx="626827" cy="599961"/>
              <a:chOff x="940975" y="2147365"/>
              <a:chExt cx="626827" cy="599961"/>
            </a:xfrm>
          </p:grpSpPr>
          <p:pic>
            <p:nvPicPr>
              <p:cNvPr id="60" name="Graphic 59">
                <a:extLst>
                  <a:ext uri="{FF2B5EF4-FFF2-40B4-BE49-F238E27FC236}">
                    <a16:creationId xmlns:a16="http://schemas.microsoft.com/office/drawing/2014/main" id="{2ED5E3B8-A3DD-4FC2-AABF-F96DB84BAC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5345" y="2147365"/>
                <a:ext cx="338088" cy="338088"/>
              </a:xfrm>
              <a:prstGeom prst="rect">
                <a:avLst/>
              </a:prstGeom>
            </p:spPr>
          </p:pic>
          <p:sp>
            <p:nvSpPr>
              <p:cNvPr id="61" name="TextBox 60">
                <a:extLst>
                  <a:ext uri="{FF2B5EF4-FFF2-40B4-BE49-F238E27FC236}">
                    <a16:creationId xmlns:a16="http://schemas.microsoft.com/office/drawing/2014/main" id="{B1DE80D7-646E-481E-8DBF-F74395A5166E}"/>
                  </a:ext>
                </a:extLst>
              </p:cNvPr>
              <p:cNvSpPr txBox="1"/>
              <p:nvPr/>
            </p:nvSpPr>
            <p:spPr>
              <a:xfrm>
                <a:off x="940975" y="2439549"/>
                <a:ext cx="626827"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Azure Monitor</a:t>
                </a:r>
              </a:p>
            </p:txBody>
          </p:sp>
        </p:grpSp>
        <p:pic>
          <p:nvPicPr>
            <p:cNvPr id="24" name="Graphic 23">
              <a:extLst>
                <a:ext uri="{FF2B5EF4-FFF2-40B4-BE49-F238E27FC236}">
                  <a16:creationId xmlns:a16="http://schemas.microsoft.com/office/drawing/2014/main" id="{148D7AF7-C023-4681-B81A-F48B6A917B3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12952" y="1731673"/>
              <a:ext cx="307406" cy="307406"/>
            </a:xfrm>
            <a:prstGeom prst="rect">
              <a:avLst/>
            </a:prstGeom>
          </p:spPr>
        </p:pic>
        <p:sp>
          <p:nvSpPr>
            <p:cNvPr id="25" name="TextBox 24">
              <a:extLst>
                <a:ext uri="{FF2B5EF4-FFF2-40B4-BE49-F238E27FC236}">
                  <a16:creationId xmlns:a16="http://schemas.microsoft.com/office/drawing/2014/main" id="{CC1809AC-A5D2-44CE-B631-C21868457188}"/>
                </a:ext>
              </a:extLst>
            </p:cNvPr>
            <p:cNvSpPr txBox="1"/>
            <p:nvPr/>
          </p:nvSpPr>
          <p:spPr>
            <a:xfrm>
              <a:off x="7529951" y="1828565"/>
              <a:ext cx="1571557"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vwan</a:t>
              </a:r>
              <a:endParaRPr lang="en-US" sz="700">
                <a:latin typeface="Segoe UI" panose="020B0502040204020203" pitchFamily="34" charset="0"/>
                <a:cs typeface="Segoe UI" panose="020B0502040204020203" pitchFamily="34" charset="0"/>
              </a:endParaRPr>
            </a:p>
          </p:txBody>
        </p:sp>
        <p:pic>
          <p:nvPicPr>
            <p:cNvPr id="26" name="Graphic 25">
              <a:extLst>
                <a:ext uri="{FF2B5EF4-FFF2-40B4-BE49-F238E27FC236}">
                  <a16:creationId xmlns:a16="http://schemas.microsoft.com/office/drawing/2014/main" id="{05ACC28F-918F-4F19-AABC-E61A509A7A9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54813" y="2109048"/>
              <a:ext cx="336530" cy="336530"/>
            </a:xfrm>
            <a:prstGeom prst="rect">
              <a:avLst/>
            </a:prstGeom>
          </p:spPr>
        </p:pic>
        <p:sp>
          <p:nvSpPr>
            <p:cNvPr id="27" name="TextBox 26">
              <a:extLst>
                <a:ext uri="{FF2B5EF4-FFF2-40B4-BE49-F238E27FC236}">
                  <a16:creationId xmlns:a16="http://schemas.microsoft.com/office/drawing/2014/main" id="{A1A6177B-CED6-4DEB-9990-324854EB2720}"/>
                </a:ext>
              </a:extLst>
            </p:cNvPr>
            <p:cNvSpPr txBox="1"/>
            <p:nvPr/>
          </p:nvSpPr>
          <p:spPr>
            <a:xfrm>
              <a:off x="7612825" y="2411199"/>
              <a:ext cx="626827" cy="307777"/>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contoso-vwan</a:t>
              </a:r>
              <a:endParaRPr lang="en-US" sz="700">
                <a:latin typeface="Segoe UI" panose="020B0502040204020203" pitchFamily="34" charset="0"/>
                <a:cs typeface="Segoe UI" panose="020B0502040204020203" pitchFamily="34" charset="0"/>
              </a:endParaRPr>
            </a:p>
          </p:txBody>
        </p:sp>
        <p:grpSp>
          <p:nvGrpSpPr>
            <p:cNvPr id="28" name="Group 27">
              <a:extLst>
                <a:ext uri="{FF2B5EF4-FFF2-40B4-BE49-F238E27FC236}">
                  <a16:creationId xmlns:a16="http://schemas.microsoft.com/office/drawing/2014/main" id="{9E95AD23-3C64-4AC9-AAA5-77127A5E721E}"/>
                </a:ext>
              </a:extLst>
            </p:cNvPr>
            <p:cNvGrpSpPr/>
            <p:nvPr/>
          </p:nvGrpSpPr>
          <p:grpSpPr>
            <a:xfrm>
              <a:off x="9364730" y="2114086"/>
              <a:ext cx="353305" cy="344926"/>
              <a:chOff x="8290140" y="890302"/>
              <a:chExt cx="353305" cy="344926"/>
            </a:xfrm>
          </p:grpSpPr>
          <p:pic>
            <p:nvPicPr>
              <p:cNvPr id="57" name="Graphic 56">
                <a:extLst>
                  <a:ext uri="{FF2B5EF4-FFF2-40B4-BE49-F238E27FC236}">
                    <a16:creationId xmlns:a16="http://schemas.microsoft.com/office/drawing/2014/main" id="{C9B2EEF2-560A-4C99-BDAF-7518B6DF674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7332" y="890302"/>
                <a:ext cx="256113" cy="256113"/>
              </a:xfrm>
              <a:prstGeom prst="rect">
                <a:avLst/>
              </a:prstGeom>
            </p:spPr>
          </p:pic>
          <p:pic>
            <p:nvPicPr>
              <p:cNvPr id="58" name="Graphic 57">
                <a:extLst>
                  <a:ext uri="{FF2B5EF4-FFF2-40B4-BE49-F238E27FC236}">
                    <a16:creationId xmlns:a16="http://schemas.microsoft.com/office/drawing/2014/main" id="{6804E6D2-91CB-4A7E-81D4-13153DBDE3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43377" y="931724"/>
                <a:ext cx="256113" cy="256113"/>
              </a:xfrm>
              <a:prstGeom prst="rect">
                <a:avLst/>
              </a:prstGeom>
            </p:spPr>
          </p:pic>
          <p:pic>
            <p:nvPicPr>
              <p:cNvPr id="59" name="Graphic 58">
                <a:extLst>
                  <a:ext uri="{FF2B5EF4-FFF2-40B4-BE49-F238E27FC236}">
                    <a16:creationId xmlns:a16="http://schemas.microsoft.com/office/drawing/2014/main" id="{B3F3D53D-1C1D-436B-87EA-0EFC99D3D5F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90140" y="979115"/>
                <a:ext cx="256113" cy="256113"/>
              </a:xfrm>
              <a:prstGeom prst="rect">
                <a:avLst/>
              </a:prstGeom>
            </p:spPr>
          </p:pic>
        </p:grpSp>
        <p:sp>
          <p:nvSpPr>
            <p:cNvPr id="29" name="TextBox 28">
              <a:extLst>
                <a:ext uri="{FF2B5EF4-FFF2-40B4-BE49-F238E27FC236}">
                  <a16:creationId xmlns:a16="http://schemas.microsoft.com/office/drawing/2014/main" id="{46385195-CD95-497D-A480-F266C698B5AA}"/>
                </a:ext>
              </a:extLst>
            </p:cNvPr>
            <p:cNvSpPr txBox="1"/>
            <p:nvPr/>
          </p:nvSpPr>
          <p:spPr>
            <a:xfrm>
              <a:off x="8662777" y="2398576"/>
              <a:ext cx="626827"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fw</a:t>
              </a:r>
              <a:r>
                <a:rPr lang="en-US" sz="700">
                  <a:latin typeface="Segoe UI" panose="020B0502040204020203" pitchFamily="34" charset="0"/>
                  <a:cs typeface="Segoe UI" panose="020B0502040204020203" pitchFamily="34" charset="0"/>
                </a:rPr>
                <a:t>-policy-global</a:t>
              </a:r>
            </a:p>
          </p:txBody>
        </p:sp>
        <p:sp>
          <p:nvSpPr>
            <p:cNvPr id="30" name="TextBox 29">
              <a:extLst>
                <a:ext uri="{FF2B5EF4-FFF2-40B4-BE49-F238E27FC236}">
                  <a16:creationId xmlns:a16="http://schemas.microsoft.com/office/drawing/2014/main" id="{DE1EA157-06EE-4ED9-8F7A-5D79E9064492}"/>
                </a:ext>
              </a:extLst>
            </p:cNvPr>
            <p:cNvSpPr txBox="1"/>
            <p:nvPr/>
          </p:nvSpPr>
          <p:spPr>
            <a:xfrm>
              <a:off x="9182195" y="2415688"/>
              <a:ext cx="701921"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contoso-</a:t>
              </a:r>
              <a:r>
                <a:rPr lang="en-US" sz="700" err="1">
                  <a:latin typeface="Segoe UI" panose="020B0502040204020203" pitchFamily="34" charset="0"/>
                  <a:cs typeface="Segoe UI" panose="020B0502040204020203" pitchFamily="34" charset="0"/>
                </a:rPr>
                <a:t>fw</a:t>
              </a:r>
              <a:r>
                <a:rPr lang="en-US" sz="700">
                  <a:latin typeface="Segoe UI" panose="020B0502040204020203" pitchFamily="34" charset="0"/>
                  <a:cs typeface="Segoe UI" panose="020B0502040204020203" pitchFamily="34" charset="0"/>
                </a:rPr>
                <a:t>-&lt;region&gt;</a:t>
              </a:r>
            </a:p>
          </p:txBody>
        </p:sp>
        <p:grpSp>
          <p:nvGrpSpPr>
            <p:cNvPr id="31" name="Group 30">
              <a:extLst>
                <a:ext uri="{FF2B5EF4-FFF2-40B4-BE49-F238E27FC236}">
                  <a16:creationId xmlns:a16="http://schemas.microsoft.com/office/drawing/2014/main" id="{6E92E5F7-648C-47E2-98AE-5D82307DCEE8}"/>
                </a:ext>
              </a:extLst>
            </p:cNvPr>
            <p:cNvGrpSpPr/>
            <p:nvPr/>
          </p:nvGrpSpPr>
          <p:grpSpPr>
            <a:xfrm>
              <a:off x="8298597" y="2138908"/>
              <a:ext cx="271961" cy="272288"/>
              <a:chOff x="7916837" y="917122"/>
              <a:chExt cx="384997" cy="432246"/>
            </a:xfrm>
          </p:grpSpPr>
          <p:pic>
            <p:nvPicPr>
              <p:cNvPr id="53" name="Graphic 52">
                <a:extLst>
                  <a:ext uri="{FF2B5EF4-FFF2-40B4-BE49-F238E27FC236}">
                    <a16:creationId xmlns:a16="http://schemas.microsoft.com/office/drawing/2014/main" id="{85E399B0-B9F7-471C-A050-156CF0E0D84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16837" y="1052277"/>
                <a:ext cx="156304" cy="156304"/>
              </a:xfrm>
              <a:prstGeom prst="rect">
                <a:avLst/>
              </a:prstGeom>
            </p:spPr>
          </p:pic>
          <p:pic>
            <p:nvPicPr>
              <p:cNvPr id="54" name="Graphic 53">
                <a:extLst>
                  <a:ext uri="{FF2B5EF4-FFF2-40B4-BE49-F238E27FC236}">
                    <a16:creationId xmlns:a16="http://schemas.microsoft.com/office/drawing/2014/main" id="{6B00D299-4DC3-42A9-9295-010AC076AA2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27939" y="917122"/>
                <a:ext cx="156304" cy="156304"/>
              </a:xfrm>
              <a:prstGeom prst="rect">
                <a:avLst/>
              </a:prstGeom>
            </p:spPr>
          </p:pic>
          <p:pic>
            <p:nvPicPr>
              <p:cNvPr id="55" name="Graphic 54">
                <a:extLst>
                  <a:ext uri="{FF2B5EF4-FFF2-40B4-BE49-F238E27FC236}">
                    <a16:creationId xmlns:a16="http://schemas.microsoft.com/office/drawing/2014/main" id="{07E283B3-ADF9-4E6B-AA60-FAB9F76A853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5530" y="1045196"/>
                <a:ext cx="156304" cy="156304"/>
              </a:xfrm>
              <a:prstGeom prst="rect">
                <a:avLst/>
              </a:prstGeom>
            </p:spPr>
          </p:pic>
          <p:pic>
            <p:nvPicPr>
              <p:cNvPr id="56" name="Graphic 55">
                <a:extLst>
                  <a:ext uri="{FF2B5EF4-FFF2-40B4-BE49-F238E27FC236}">
                    <a16:creationId xmlns:a16="http://schemas.microsoft.com/office/drawing/2014/main" id="{FC25DE4A-01FD-438D-B9F2-5AD9F478969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32494" y="1193064"/>
                <a:ext cx="156304" cy="156304"/>
              </a:xfrm>
              <a:prstGeom prst="rect">
                <a:avLst/>
              </a:prstGeom>
            </p:spPr>
          </p:pic>
        </p:grpSp>
        <p:sp>
          <p:nvSpPr>
            <p:cNvPr id="32" name="TextBox 31">
              <a:extLst>
                <a:ext uri="{FF2B5EF4-FFF2-40B4-BE49-F238E27FC236}">
                  <a16:creationId xmlns:a16="http://schemas.microsoft.com/office/drawing/2014/main" id="{DC96A8E7-FBE0-4A22-B47B-0EF2ECE4B96B}"/>
                </a:ext>
              </a:extLst>
            </p:cNvPr>
            <p:cNvSpPr txBox="1"/>
            <p:nvPr/>
          </p:nvSpPr>
          <p:spPr>
            <a:xfrm>
              <a:off x="8133597" y="2390378"/>
              <a:ext cx="626827"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contoso-vhub</a:t>
              </a:r>
              <a:r>
                <a:rPr lang="en-US" sz="700">
                  <a:latin typeface="Segoe UI" panose="020B0502040204020203" pitchFamily="34" charset="0"/>
                  <a:cs typeface="Segoe UI" panose="020B0502040204020203" pitchFamily="34" charset="0"/>
                </a:rPr>
                <a:t>-&lt;region&gt;</a:t>
              </a:r>
            </a:p>
          </p:txBody>
        </p:sp>
        <p:grpSp>
          <p:nvGrpSpPr>
            <p:cNvPr id="33" name="Group 32">
              <a:extLst>
                <a:ext uri="{FF2B5EF4-FFF2-40B4-BE49-F238E27FC236}">
                  <a16:creationId xmlns:a16="http://schemas.microsoft.com/office/drawing/2014/main" id="{480384DA-C262-435C-A6F1-AFEC69E3C8A4}"/>
                </a:ext>
              </a:extLst>
            </p:cNvPr>
            <p:cNvGrpSpPr/>
            <p:nvPr/>
          </p:nvGrpSpPr>
          <p:grpSpPr>
            <a:xfrm>
              <a:off x="10636548" y="3354357"/>
              <a:ext cx="372205" cy="357764"/>
              <a:chOff x="8198690" y="924042"/>
              <a:chExt cx="372205" cy="357764"/>
            </a:xfrm>
          </p:grpSpPr>
          <p:pic>
            <p:nvPicPr>
              <p:cNvPr id="50" name="Graphic 49">
                <a:extLst>
                  <a:ext uri="{FF2B5EF4-FFF2-40B4-BE49-F238E27FC236}">
                    <a16:creationId xmlns:a16="http://schemas.microsoft.com/office/drawing/2014/main" id="{863C6EE1-5A93-4112-B0C9-4B86123DD7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489" y="924042"/>
                <a:ext cx="305406" cy="305406"/>
              </a:xfrm>
              <a:prstGeom prst="rect">
                <a:avLst/>
              </a:prstGeom>
            </p:spPr>
          </p:pic>
          <p:pic>
            <p:nvPicPr>
              <p:cNvPr id="51" name="Graphic 50">
                <a:extLst>
                  <a:ext uri="{FF2B5EF4-FFF2-40B4-BE49-F238E27FC236}">
                    <a16:creationId xmlns:a16="http://schemas.microsoft.com/office/drawing/2014/main" id="{813C2FF9-12D7-4B7E-AB5A-C9DEBC7AD16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35694" y="943137"/>
                <a:ext cx="305406" cy="305406"/>
              </a:xfrm>
              <a:prstGeom prst="rect">
                <a:avLst/>
              </a:prstGeom>
            </p:spPr>
          </p:pic>
          <p:pic>
            <p:nvPicPr>
              <p:cNvPr id="52" name="Graphic 51">
                <a:extLst>
                  <a:ext uri="{FF2B5EF4-FFF2-40B4-BE49-F238E27FC236}">
                    <a16:creationId xmlns:a16="http://schemas.microsoft.com/office/drawing/2014/main" id="{CB0354C1-FC66-42E7-AF18-EB7502CB2CC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98690" y="976400"/>
                <a:ext cx="305406" cy="305406"/>
              </a:xfrm>
              <a:prstGeom prst="rect">
                <a:avLst/>
              </a:prstGeom>
            </p:spPr>
          </p:pic>
        </p:grpSp>
        <p:sp>
          <p:nvSpPr>
            <p:cNvPr id="34" name="TextBox 33">
              <a:extLst>
                <a:ext uri="{FF2B5EF4-FFF2-40B4-BE49-F238E27FC236}">
                  <a16:creationId xmlns:a16="http://schemas.microsoft.com/office/drawing/2014/main" id="{CDA769AD-C235-46A1-9F62-8E4D03023016}"/>
                </a:ext>
              </a:extLst>
            </p:cNvPr>
            <p:cNvSpPr txBox="1"/>
            <p:nvPr/>
          </p:nvSpPr>
          <p:spPr>
            <a:xfrm>
              <a:off x="10452940" y="3654797"/>
              <a:ext cx="736016"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er</a:t>
              </a:r>
              <a:r>
                <a:rPr lang="en-US" sz="700">
                  <a:latin typeface="Segoe UI" panose="020B0502040204020203" pitchFamily="34" charset="0"/>
                  <a:cs typeface="Segoe UI" panose="020B0502040204020203" pitchFamily="34" charset="0"/>
                </a:rPr>
                <a:t>-circuit-&lt;region&gt;</a:t>
              </a:r>
            </a:p>
          </p:txBody>
        </p:sp>
        <p:pic>
          <p:nvPicPr>
            <p:cNvPr id="35" name="Picture 34">
              <a:extLst>
                <a:ext uri="{FF2B5EF4-FFF2-40B4-BE49-F238E27FC236}">
                  <a16:creationId xmlns:a16="http://schemas.microsoft.com/office/drawing/2014/main" id="{BAF42D26-DCB7-4B0C-A423-91C07DF408BF}"/>
                </a:ext>
              </a:extLst>
            </p:cNvPr>
            <p:cNvPicPr>
              <a:picLocks noChangeAspect="1"/>
            </p:cNvPicPr>
            <p:nvPr/>
          </p:nvPicPr>
          <p:blipFill>
            <a:blip r:embed="rId5"/>
            <a:stretch>
              <a:fillRect/>
            </a:stretch>
          </p:blipFill>
          <p:spPr>
            <a:xfrm>
              <a:off x="10167180" y="1865089"/>
              <a:ext cx="1276312" cy="977501"/>
            </a:xfrm>
            <a:prstGeom prst="rect">
              <a:avLst/>
            </a:prstGeom>
          </p:spPr>
        </p:pic>
        <p:pic>
          <p:nvPicPr>
            <p:cNvPr id="36" name="Graphic 35">
              <a:extLst>
                <a:ext uri="{FF2B5EF4-FFF2-40B4-BE49-F238E27FC236}">
                  <a16:creationId xmlns:a16="http://schemas.microsoft.com/office/drawing/2014/main" id="{C306200E-F9D9-4518-BACF-BB2ABCF0AB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92171" y="1735980"/>
              <a:ext cx="307406" cy="307406"/>
            </a:xfrm>
            <a:prstGeom prst="rect">
              <a:avLst/>
            </a:prstGeom>
          </p:spPr>
        </p:pic>
        <p:sp>
          <p:nvSpPr>
            <p:cNvPr id="37" name="TextBox 36">
              <a:extLst>
                <a:ext uri="{FF2B5EF4-FFF2-40B4-BE49-F238E27FC236}">
                  <a16:creationId xmlns:a16="http://schemas.microsoft.com/office/drawing/2014/main" id="{BA5D131A-1C4F-4D5B-968F-2C5AE86CE6FE}"/>
                </a:ext>
              </a:extLst>
            </p:cNvPr>
            <p:cNvSpPr txBox="1"/>
            <p:nvPr/>
          </p:nvSpPr>
          <p:spPr>
            <a:xfrm>
              <a:off x="10182570" y="1824256"/>
              <a:ext cx="1390119"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ddos</a:t>
              </a:r>
              <a:endParaRPr lang="en-US" sz="900">
                <a:latin typeface="Segoe UI" panose="020B0502040204020203" pitchFamily="34" charset="0"/>
                <a:cs typeface="Segoe UI" panose="020B0502040204020203" pitchFamily="34" charset="0"/>
              </a:endParaRPr>
            </a:p>
          </p:txBody>
        </p:sp>
        <p:pic>
          <p:nvPicPr>
            <p:cNvPr id="38" name="Graphic 37">
              <a:extLst>
                <a:ext uri="{FF2B5EF4-FFF2-40B4-BE49-F238E27FC236}">
                  <a16:creationId xmlns:a16="http://schemas.microsoft.com/office/drawing/2014/main" id="{3C9696A8-EC12-4898-BFF8-0F68B3563E3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36548" y="2108266"/>
              <a:ext cx="336090" cy="336090"/>
            </a:xfrm>
            <a:prstGeom prst="rect">
              <a:avLst/>
            </a:prstGeom>
          </p:spPr>
        </p:pic>
        <p:sp>
          <p:nvSpPr>
            <p:cNvPr id="39" name="TextBox 38">
              <a:extLst>
                <a:ext uri="{FF2B5EF4-FFF2-40B4-BE49-F238E27FC236}">
                  <a16:creationId xmlns:a16="http://schemas.microsoft.com/office/drawing/2014/main" id="{3E50F665-08B8-4424-9583-031BBF12A195}"/>
                </a:ext>
              </a:extLst>
            </p:cNvPr>
            <p:cNvSpPr txBox="1"/>
            <p:nvPr/>
          </p:nvSpPr>
          <p:spPr>
            <a:xfrm>
              <a:off x="10426172" y="2435667"/>
              <a:ext cx="797784" cy="307777"/>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ddos</a:t>
              </a:r>
              <a:r>
                <a:rPr lang="en-US" sz="700">
                  <a:latin typeface="Segoe UI" panose="020B0502040204020203" pitchFamily="34" charset="0"/>
                  <a:cs typeface="Segoe UI" panose="020B0502040204020203" pitchFamily="34" charset="0"/>
                </a:rPr>
                <a:t>-std-plan</a:t>
              </a:r>
            </a:p>
          </p:txBody>
        </p:sp>
        <p:pic>
          <p:nvPicPr>
            <p:cNvPr id="40" name="Picture 39">
              <a:extLst>
                <a:ext uri="{FF2B5EF4-FFF2-40B4-BE49-F238E27FC236}">
                  <a16:creationId xmlns:a16="http://schemas.microsoft.com/office/drawing/2014/main" id="{2AFF19C9-8043-48C1-A19D-A0992E45ABD4}"/>
                </a:ext>
              </a:extLst>
            </p:cNvPr>
            <p:cNvPicPr>
              <a:picLocks noChangeAspect="1"/>
            </p:cNvPicPr>
            <p:nvPr/>
          </p:nvPicPr>
          <p:blipFill>
            <a:blip r:embed="rId5"/>
            <a:stretch>
              <a:fillRect/>
            </a:stretch>
          </p:blipFill>
          <p:spPr>
            <a:xfrm>
              <a:off x="8908961" y="3090672"/>
              <a:ext cx="1105922" cy="977501"/>
            </a:xfrm>
            <a:prstGeom prst="rect">
              <a:avLst/>
            </a:prstGeom>
          </p:spPr>
        </p:pic>
        <p:pic>
          <p:nvPicPr>
            <p:cNvPr id="41" name="Graphic 40">
              <a:extLst>
                <a:ext uri="{FF2B5EF4-FFF2-40B4-BE49-F238E27FC236}">
                  <a16:creationId xmlns:a16="http://schemas.microsoft.com/office/drawing/2014/main" id="{4574E50C-7A61-475E-A045-1A474223EF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33952" y="2961563"/>
              <a:ext cx="307406" cy="307406"/>
            </a:xfrm>
            <a:prstGeom prst="rect">
              <a:avLst/>
            </a:prstGeom>
          </p:spPr>
        </p:pic>
        <p:sp>
          <p:nvSpPr>
            <p:cNvPr id="42" name="TextBox 41">
              <a:extLst>
                <a:ext uri="{FF2B5EF4-FFF2-40B4-BE49-F238E27FC236}">
                  <a16:creationId xmlns:a16="http://schemas.microsoft.com/office/drawing/2014/main" id="{8B8F882E-9734-4DF8-A905-46B00F9C786C}"/>
                </a:ext>
              </a:extLst>
            </p:cNvPr>
            <p:cNvSpPr txBox="1"/>
            <p:nvPr/>
          </p:nvSpPr>
          <p:spPr>
            <a:xfrm>
              <a:off x="8856910" y="3055831"/>
              <a:ext cx="1409302"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dns</a:t>
              </a:r>
              <a:endParaRPr lang="en-US" sz="700">
                <a:latin typeface="Segoe UI" panose="020B0502040204020203" pitchFamily="34" charset="0"/>
                <a:cs typeface="Segoe UI" panose="020B0502040204020203" pitchFamily="34" charset="0"/>
              </a:endParaRPr>
            </a:p>
          </p:txBody>
        </p:sp>
        <p:pic>
          <p:nvPicPr>
            <p:cNvPr id="43" name="Graphic 42">
              <a:extLst>
                <a:ext uri="{FF2B5EF4-FFF2-40B4-BE49-F238E27FC236}">
                  <a16:creationId xmlns:a16="http://schemas.microsoft.com/office/drawing/2014/main" id="{CC8BD63E-6625-4980-A811-E6DB8676CE4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41935" y="3383426"/>
              <a:ext cx="307406" cy="307406"/>
            </a:xfrm>
            <a:prstGeom prst="rect">
              <a:avLst/>
            </a:prstGeom>
          </p:spPr>
        </p:pic>
        <p:sp>
          <p:nvSpPr>
            <p:cNvPr id="44" name="TextBox 43">
              <a:extLst>
                <a:ext uri="{FF2B5EF4-FFF2-40B4-BE49-F238E27FC236}">
                  <a16:creationId xmlns:a16="http://schemas.microsoft.com/office/drawing/2014/main" id="{8AF88F20-AEC3-4354-8AC6-C2A1A8B02087}"/>
                </a:ext>
              </a:extLst>
            </p:cNvPr>
            <p:cNvSpPr txBox="1"/>
            <p:nvPr/>
          </p:nvSpPr>
          <p:spPr>
            <a:xfrm>
              <a:off x="8997646" y="3695695"/>
              <a:ext cx="1017236" cy="200055"/>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azure.contoso.com</a:t>
              </a:r>
            </a:p>
          </p:txBody>
        </p:sp>
        <p:pic>
          <p:nvPicPr>
            <p:cNvPr id="45" name="Graphic 44">
              <a:extLst>
                <a:ext uri="{FF2B5EF4-FFF2-40B4-BE49-F238E27FC236}">
                  <a16:creationId xmlns:a16="http://schemas.microsoft.com/office/drawing/2014/main" id="{4A177170-A83C-40F6-BE1B-460EC7276C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54574" y="2962719"/>
              <a:ext cx="307406" cy="307406"/>
            </a:xfrm>
            <a:prstGeom prst="rect">
              <a:avLst/>
            </a:prstGeom>
          </p:spPr>
        </p:pic>
        <p:sp>
          <p:nvSpPr>
            <p:cNvPr id="46" name="TextBox 45">
              <a:extLst>
                <a:ext uri="{FF2B5EF4-FFF2-40B4-BE49-F238E27FC236}">
                  <a16:creationId xmlns:a16="http://schemas.microsoft.com/office/drawing/2014/main" id="{15EC3A6F-146D-4169-8284-F89592C5E5A8}"/>
                </a:ext>
              </a:extLst>
            </p:cNvPr>
            <p:cNvSpPr txBox="1"/>
            <p:nvPr/>
          </p:nvSpPr>
          <p:spPr>
            <a:xfrm>
              <a:off x="7563086" y="3047716"/>
              <a:ext cx="1409302"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NetworkWatcherRG</a:t>
              </a:r>
              <a:endParaRPr lang="en-US" sz="700">
                <a:latin typeface="Segoe UI" panose="020B0502040204020203" pitchFamily="34" charset="0"/>
                <a:cs typeface="Segoe UI" panose="020B0502040204020203" pitchFamily="34" charset="0"/>
              </a:endParaRPr>
            </a:p>
          </p:txBody>
        </p:sp>
        <p:pic>
          <p:nvPicPr>
            <p:cNvPr id="47" name="Graphic 46">
              <a:extLst>
                <a:ext uri="{FF2B5EF4-FFF2-40B4-BE49-F238E27FC236}">
                  <a16:creationId xmlns:a16="http://schemas.microsoft.com/office/drawing/2014/main" id="{E741F832-81D9-4773-91C9-552B667E834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846692" y="2160464"/>
              <a:ext cx="254940" cy="254940"/>
            </a:xfrm>
            <a:prstGeom prst="rect">
              <a:avLst/>
            </a:prstGeom>
          </p:spPr>
        </p:pic>
        <p:pic>
          <p:nvPicPr>
            <p:cNvPr id="48" name="Graphic 47">
              <a:extLst>
                <a:ext uri="{FF2B5EF4-FFF2-40B4-BE49-F238E27FC236}">
                  <a16:creationId xmlns:a16="http://schemas.microsoft.com/office/drawing/2014/main" id="{C981A6AC-D58E-4FB3-A281-F249A9B179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94063" y="2994826"/>
              <a:ext cx="307406" cy="307406"/>
            </a:xfrm>
            <a:prstGeom prst="rect">
              <a:avLst/>
            </a:prstGeom>
          </p:spPr>
        </p:pic>
        <p:sp>
          <p:nvSpPr>
            <p:cNvPr id="49" name="TextBox 48">
              <a:extLst>
                <a:ext uri="{FF2B5EF4-FFF2-40B4-BE49-F238E27FC236}">
                  <a16:creationId xmlns:a16="http://schemas.microsoft.com/office/drawing/2014/main" id="{CD8C16A4-C9B1-44FA-BCF5-65829F9BBC02}"/>
                </a:ext>
              </a:extLst>
            </p:cNvPr>
            <p:cNvSpPr txBox="1"/>
            <p:nvPr/>
          </p:nvSpPr>
          <p:spPr>
            <a:xfrm>
              <a:off x="10151482" y="3085767"/>
              <a:ext cx="1390119"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er</a:t>
              </a:r>
              <a:r>
                <a:rPr lang="en-US" sz="700">
                  <a:latin typeface="Segoe UI" panose="020B0502040204020203" pitchFamily="34" charset="0"/>
                  <a:cs typeface="Segoe UI" panose="020B0502040204020203" pitchFamily="34" charset="0"/>
                </a:rPr>
                <a:t>-circuits</a:t>
              </a:r>
              <a:endParaRPr lang="en-US" sz="90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119808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IP Addressing</a:t>
            </a:r>
            <a:endParaRPr lang="en-GB"/>
          </a:p>
        </p:txBody>
      </p:sp>
      <p:pic>
        <p:nvPicPr>
          <p:cNvPr id="10" name="Picture 9">
            <a:extLst>
              <a:ext uri="{FF2B5EF4-FFF2-40B4-BE49-F238E27FC236}">
                <a16:creationId xmlns:a16="http://schemas.microsoft.com/office/drawing/2014/main" id="{449B60C5-C8AF-4ADC-AC76-80D73C115712}"/>
              </a:ext>
            </a:extLst>
          </p:cNvPr>
          <p:cNvPicPr>
            <a:picLocks noChangeAspect="1"/>
          </p:cNvPicPr>
          <p:nvPr/>
        </p:nvPicPr>
        <p:blipFill>
          <a:blip r:embed="rId5"/>
          <a:stretch>
            <a:fillRect/>
          </a:stretch>
        </p:blipFill>
        <p:spPr>
          <a:xfrm>
            <a:off x="4360929" y="748064"/>
            <a:ext cx="7447851" cy="4815511"/>
          </a:xfrm>
          <a:prstGeom prst="rect">
            <a:avLst/>
          </a:prstGeom>
        </p:spPr>
      </p:pic>
      <p:sp>
        <p:nvSpPr>
          <p:cNvPr id="12" name="TextBox 11">
            <a:extLst>
              <a:ext uri="{FF2B5EF4-FFF2-40B4-BE49-F238E27FC236}">
                <a16:creationId xmlns:a16="http://schemas.microsoft.com/office/drawing/2014/main" id="{F7A16038-3B5D-4CB5-9A58-645708D86B92}"/>
              </a:ext>
            </a:extLst>
          </p:cNvPr>
          <p:cNvSpPr txBox="1"/>
          <p:nvPr/>
        </p:nvSpPr>
        <p:spPr>
          <a:xfrm>
            <a:off x="7191023" y="594175"/>
            <a:ext cx="345440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Azure Region = 10.200.0.0/16</a:t>
            </a:r>
          </a:p>
        </p:txBody>
      </p:sp>
      <p:sp>
        <p:nvSpPr>
          <p:cNvPr id="2" name="Rectangle: Rounded Corners 1">
            <a:extLst>
              <a:ext uri="{FF2B5EF4-FFF2-40B4-BE49-F238E27FC236}">
                <a16:creationId xmlns:a16="http://schemas.microsoft.com/office/drawing/2014/main" id="{BFE0A060-C9B3-4044-B771-A8C9C6C528A7}"/>
              </a:ext>
            </a:extLst>
          </p:cNvPr>
          <p:cNvSpPr/>
          <p:nvPr/>
        </p:nvSpPr>
        <p:spPr bwMode="auto">
          <a:xfrm>
            <a:off x="601397" y="5246120"/>
            <a:ext cx="793564"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D2</a:t>
            </a:r>
          </a:p>
        </p:txBody>
      </p:sp>
    </p:spTree>
    <p:extLst>
      <p:ext uri="{BB962C8B-B14F-4D97-AF65-F5344CB8AC3E}">
        <p14:creationId xmlns:p14="http://schemas.microsoft.com/office/powerpoint/2010/main" val="30537542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DNS</a:t>
            </a:r>
            <a:endParaRPr lang="en-GB"/>
          </a:p>
        </p:txBody>
      </p:sp>
      <p:sp>
        <p:nvSpPr>
          <p:cNvPr id="4" name="TextBox 3">
            <a:extLst>
              <a:ext uri="{FF2B5EF4-FFF2-40B4-BE49-F238E27FC236}">
                <a16:creationId xmlns:a16="http://schemas.microsoft.com/office/drawing/2014/main" id="{D47E26CE-912F-4B6F-B35B-E0522AE74330}"/>
              </a:ext>
            </a:extLst>
          </p:cNvPr>
          <p:cNvSpPr txBox="1"/>
          <p:nvPr/>
        </p:nvSpPr>
        <p:spPr>
          <a:xfrm>
            <a:off x="4938315" y="428978"/>
            <a:ext cx="6531195" cy="553998"/>
          </a:xfrm>
          <a:prstGeom prst="rect">
            <a:avLst/>
          </a:prstGeom>
          <a:noFill/>
        </p:spPr>
        <p:txBody>
          <a:bodyPr wrap="square" lIns="0" tIns="0" rIns="0" bIns="0" rtlCol="0">
            <a:spAutoFit/>
          </a:bodyPr>
          <a:lstStyle/>
          <a:p>
            <a:r>
              <a:rPr lang="en-US"/>
              <a:t>Example: DNS resolution flow when a VM in a VNET tries to resolve private endpoint:</a:t>
            </a:r>
            <a:endParaRPr lang="en-US" sz="200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EBA1D47A-CD20-47E3-8C7C-DDFFCBF8F48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11618" y="1115377"/>
            <a:ext cx="6261100" cy="4627245"/>
          </a:xfrm>
          <a:prstGeom prst="rect">
            <a:avLst/>
          </a:prstGeom>
          <a:noFill/>
        </p:spPr>
      </p:pic>
      <p:sp>
        <p:nvSpPr>
          <p:cNvPr id="2" name="Rectangle: Rounded Corners 1">
            <a:extLst>
              <a:ext uri="{FF2B5EF4-FFF2-40B4-BE49-F238E27FC236}">
                <a16:creationId xmlns:a16="http://schemas.microsoft.com/office/drawing/2014/main" id="{857C9007-88E1-47E4-AB83-FB7AD9FF6C60}"/>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D3</a:t>
            </a:r>
          </a:p>
        </p:txBody>
      </p:sp>
    </p:spTree>
    <p:extLst>
      <p:ext uri="{BB962C8B-B14F-4D97-AF65-F5344CB8AC3E}">
        <p14:creationId xmlns:p14="http://schemas.microsoft.com/office/powerpoint/2010/main" val="9598786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Virtual Wan</a:t>
            </a:r>
            <a:endParaRPr lang="en-GB"/>
          </a:p>
        </p:txBody>
      </p:sp>
      <p:sp>
        <p:nvSpPr>
          <p:cNvPr id="9" name="Text Placeholder 1">
            <a:extLst>
              <a:ext uri="{FF2B5EF4-FFF2-40B4-BE49-F238E27FC236}">
                <a16:creationId xmlns:a16="http://schemas.microsoft.com/office/drawing/2014/main" id="{6543297E-5C1F-48DE-83CF-F2184DE9BCC5}"/>
              </a:ext>
            </a:extLst>
          </p:cNvPr>
          <p:cNvSpPr>
            <a:spLocks noGrp="1"/>
          </p:cNvSpPr>
          <p:nvPr>
            <p:ph type="body" sz="quarter" idx="10"/>
          </p:nvPr>
        </p:nvSpPr>
        <p:spPr>
          <a:xfrm>
            <a:off x="4938315" y="841296"/>
            <a:ext cx="6669658" cy="430901"/>
          </a:xfrm>
        </p:spPr>
        <p:txBody>
          <a:bodyPr/>
          <a:lstStyle/>
          <a:p>
            <a:r>
              <a:rPr lang="en-US"/>
              <a:t>Virtual WAN Global Transit Network</a:t>
            </a:r>
          </a:p>
        </p:txBody>
      </p:sp>
      <p:pic>
        <p:nvPicPr>
          <p:cNvPr id="2" name="Graphic 1">
            <a:extLst>
              <a:ext uri="{FF2B5EF4-FFF2-40B4-BE49-F238E27FC236}">
                <a16:creationId xmlns:a16="http://schemas.microsoft.com/office/drawing/2014/main" id="{D7709198-4672-4888-984B-FAE09C1B3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984" y="1780943"/>
            <a:ext cx="7373021" cy="3647705"/>
          </a:xfrm>
          <a:prstGeom prst="rect">
            <a:avLst/>
          </a:prstGeom>
        </p:spPr>
      </p:pic>
      <p:sp>
        <p:nvSpPr>
          <p:cNvPr id="4" name="Rectangle: Rounded Corners 3">
            <a:extLst>
              <a:ext uri="{FF2B5EF4-FFF2-40B4-BE49-F238E27FC236}">
                <a16:creationId xmlns:a16="http://schemas.microsoft.com/office/drawing/2014/main" id="{EFE143BD-3C09-482C-BCEE-D20120350258}"/>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D4</a:t>
            </a:r>
          </a:p>
        </p:txBody>
      </p:sp>
    </p:spTree>
    <p:extLst>
      <p:ext uri="{BB962C8B-B14F-4D97-AF65-F5344CB8AC3E}">
        <p14:creationId xmlns:p14="http://schemas.microsoft.com/office/powerpoint/2010/main" val="30442173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Virtual Wan</a:t>
            </a:r>
            <a:endParaRPr lang="en-GB"/>
          </a:p>
        </p:txBody>
      </p:sp>
      <p:sp>
        <p:nvSpPr>
          <p:cNvPr id="9" name="Text Placeholder 1">
            <a:extLst>
              <a:ext uri="{FF2B5EF4-FFF2-40B4-BE49-F238E27FC236}">
                <a16:creationId xmlns:a16="http://schemas.microsoft.com/office/drawing/2014/main" id="{6543297E-5C1F-48DE-83CF-F2184DE9BCC5}"/>
              </a:ext>
            </a:extLst>
          </p:cNvPr>
          <p:cNvSpPr>
            <a:spLocks noGrp="1"/>
          </p:cNvSpPr>
          <p:nvPr>
            <p:ph type="body" sz="quarter" idx="10"/>
          </p:nvPr>
        </p:nvSpPr>
        <p:spPr>
          <a:xfrm>
            <a:off x="4938315" y="841296"/>
            <a:ext cx="6669658" cy="430901"/>
          </a:xfrm>
        </p:spPr>
        <p:txBody>
          <a:bodyPr/>
          <a:lstStyle/>
          <a:p>
            <a:r>
              <a:rPr lang="en-US"/>
              <a:t>Virtual WAN Global Transit Network</a:t>
            </a:r>
          </a:p>
        </p:txBody>
      </p:sp>
      <p:pic>
        <p:nvPicPr>
          <p:cNvPr id="2" name="Graphic 1">
            <a:extLst>
              <a:ext uri="{FF2B5EF4-FFF2-40B4-BE49-F238E27FC236}">
                <a16:creationId xmlns:a16="http://schemas.microsoft.com/office/drawing/2014/main" id="{D7709198-4672-4888-984B-FAE09C1B3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984" y="1780943"/>
            <a:ext cx="7373021" cy="3647705"/>
          </a:xfrm>
          <a:prstGeom prst="rect">
            <a:avLst/>
          </a:prstGeom>
        </p:spPr>
      </p:pic>
    </p:spTree>
    <p:extLst>
      <p:ext uri="{BB962C8B-B14F-4D97-AF65-F5344CB8AC3E}">
        <p14:creationId xmlns:p14="http://schemas.microsoft.com/office/powerpoint/2010/main" val="536201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Hub and Spoke</a:t>
            </a:r>
            <a:endParaRPr lang="en-GB"/>
          </a:p>
        </p:txBody>
      </p:sp>
      <p:pic>
        <p:nvPicPr>
          <p:cNvPr id="4" name="Graphic 3">
            <a:extLst>
              <a:ext uri="{FF2B5EF4-FFF2-40B4-BE49-F238E27FC236}">
                <a16:creationId xmlns:a16="http://schemas.microsoft.com/office/drawing/2014/main" id="{C664F2FA-10F7-4276-8068-676E5D7CA0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439" y="1707260"/>
            <a:ext cx="7334537" cy="3904269"/>
          </a:xfrm>
          <a:prstGeom prst="rect">
            <a:avLst/>
          </a:prstGeom>
        </p:spPr>
      </p:pic>
      <p:sp>
        <p:nvSpPr>
          <p:cNvPr id="2" name="Rectangle: Rounded Corners 1">
            <a:extLst>
              <a:ext uri="{FF2B5EF4-FFF2-40B4-BE49-F238E27FC236}">
                <a16:creationId xmlns:a16="http://schemas.microsoft.com/office/drawing/2014/main" id="{DCD811E8-BB1B-40C9-8C7B-2D8F90F7B968}"/>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D5</a:t>
            </a:r>
          </a:p>
        </p:txBody>
      </p:sp>
    </p:spTree>
    <p:extLst>
      <p:ext uri="{BB962C8B-B14F-4D97-AF65-F5344CB8AC3E}">
        <p14:creationId xmlns:p14="http://schemas.microsoft.com/office/powerpoint/2010/main" val="22893416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Choose</a:t>
            </a:r>
            <a:endParaRPr lang="en-GB"/>
          </a:p>
        </p:txBody>
      </p:sp>
      <p:sp>
        <p:nvSpPr>
          <p:cNvPr id="9" name="Text Placeholder 1">
            <a:extLst>
              <a:ext uri="{FF2B5EF4-FFF2-40B4-BE49-F238E27FC236}">
                <a16:creationId xmlns:a16="http://schemas.microsoft.com/office/drawing/2014/main" id="{30C38106-ABEB-4D8F-B82B-3B4C561C1F40}"/>
              </a:ext>
            </a:extLst>
          </p:cNvPr>
          <p:cNvSpPr>
            <a:spLocks noGrp="1"/>
          </p:cNvSpPr>
          <p:nvPr>
            <p:ph type="body" sz="quarter" idx="10"/>
          </p:nvPr>
        </p:nvSpPr>
        <p:spPr>
          <a:xfrm>
            <a:off x="5633153" y="1177362"/>
            <a:ext cx="6347351" cy="1532727"/>
          </a:xfrm>
        </p:spPr>
        <p:txBody>
          <a:bodyPr/>
          <a:lstStyle/>
          <a:p>
            <a:r>
              <a:rPr lang="en-US"/>
              <a:t>Is there a need for branch to branch connectivity?</a:t>
            </a:r>
          </a:p>
          <a:p>
            <a:endParaRPr lang="en-US"/>
          </a:p>
        </p:txBody>
      </p:sp>
      <p:pic>
        <p:nvPicPr>
          <p:cNvPr id="10" name="Picture 9">
            <a:extLst>
              <a:ext uri="{FF2B5EF4-FFF2-40B4-BE49-F238E27FC236}">
                <a16:creationId xmlns:a16="http://schemas.microsoft.com/office/drawing/2014/main" id="{63C5DF87-2A88-486D-8EDB-9752A9052CFE}"/>
              </a:ext>
            </a:extLst>
          </p:cNvPr>
          <p:cNvPicPr>
            <a:picLocks noChangeAspect="1"/>
          </p:cNvPicPr>
          <p:nvPr/>
        </p:nvPicPr>
        <p:blipFill>
          <a:blip r:embed="rId5"/>
          <a:stretch>
            <a:fillRect/>
          </a:stretch>
        </p:blipFill>
        <p:spPr>
          <a:xfrm>
            <a:off x="8549745" y="1760009"/>
            <a:ext cx="1323975" cy="1238250"/>
          </a:xfrm>
          <a:prstGeom prst="rect">
            <a:avLst/>
          </a:prstGeom>
        </p:spPr>
      </p:pic>
      <p:sp>
        <p:nvSpPr>
          <p:cNvPr id="11" name="Text Placeholder 1">
            <a:extLst>
              <a:ext uri="{FF2B5EF4-FFF2-40B4-BE49-F238E27FC236}">
                <a16:creationId xmlns:a16="http://schemas.microsoft.com/office/drawing/2014/main" id="{E4F1DF79-B272-4929-8496-7450C5150350}"/>
              </a:ext>
            </a:extLst>
          </p:cNvPr>
          <p:cNvSpPr txBox="1">
            <a:spLocks/>
          </p:cNvSpPr>
          <p:nvPr/>
        </p:nvSpPr>
        <p:spPr>
          <a:xfrm>
            <a:off x="5633153" y="3452859"/>
            <a:ext cx="6347351" cy="1532727"/>
          </a:xfrm>
          <a:prstGeom prst="rect">
            <a:avLst/>
          </a:prstGeom>
        </p:spPr>
        <p:txBody>
          <a:bodyPr vert="horz" wrap="square" lIns="0" tIns="0" rIns="0" bIns="0" rtlCol="0" anchor="ctr" anchorCtr="0">
            <a:sp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Is there a need granular control of connectivity?</a:t>
            </a:r>
          </a:p>
          <a:p>
            <a:endParaRPr lang="en-US"/>
          </a:p>
        </p:txBody>
      </p:sp>
      <p:pic>
        <p:nvPicPr>
          <p:cNvPr id="12" name="Picture 11">
            <a:extLst>
              <a:ext uri="{FF2B5EF4-FFF2-40B4-BE49-F238E27FC236}">
                <a16:creationId xmlns:a16="http://schemas.microsoft.com/office/drawing/2014/main" id="{9F0D363F-1866-4518-B5F0-24B5C645F4A3}"/>
              </a:ext>
            </a:extLst>
          </p:cNvPr>
          <p:cNvPicPr>
            <a:picLocks noChangeAspect="1"/>
          </p:cNvPicPr>
          <p:nvPr/>
        </p:nvPicPr>
        <p:blipFill>
          <a:blip r:embed="rId6"/>
          <a:stretch>
            <a:fillRect/>
          </a:stretch>
        </p:blipFill>
        <p:spPr>
          <a:xfrm>
            <a:off x="8218311" y="4290534"/>
            <a:ext cx="1986842" cy="1390104"/>
          </a:xfrm>
          <a:prstGeom prst="rect">
            <a:avLst/>
          </a:prstGeom>
        </p:spPr>
      </p:pic>
    </p:spTree>
    <p:extLst>
      <p:ext uri="{BB962C8B-B14F-4D97-AF65-F5344CB8AC3E}">
        <p14:creationId xmlns:p14="http://schemas.microsoft.com/office/powerpoint/2010/main" val="489583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Connectivity to Azure</a:t>
            </a:r>
            <a:endParaRPr lang="en-GB"/>
          </a:p>
        </p:txBody>
      </p:sp>
      <p:sp>
        <p:nvSpPr>
          <p:cNvPr id="14" name="Text Placeholder 1">
            <a:extLst>
              <a:ext uri="{FF2B5EF4-FFF2-40B4-BE49-F238E27FC236}">
                <a16:creationId xmlns:a16="http://schemas.microsoft.com/office/drawing/2014/main" id="{95CE3632-45BE-458B-A8BC-87D27ECC6D1C}"/>
              </a:ext>
            </a:extLst>
          </p:cNvPr>
          <p:cNvSpPr txBox="1">
            <a:spLocks/>
          </p:cNvSpPr>
          <p:nvPr/>
        </p:nvSpPr>
        <p:spPr>
          <a:xfrm>
            <a:off x="4895765" y="1386960"/>
            <a:ext cx="7048673" cy="3305520"/>
          </a:xfrm>
          <a:prstGeom prst="rect">
            <a:avLst/>
          </a:prstGeom>
        </p:spPr>
        <p:txBody>
          <a:bodyPr vert="horz" wrap="square" lIns="0" tIns="0" rIns="0" bIns="0" rtlCol="0" anchor="ctr" anchorCtr="0">
            <a:sp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Use ExpressRoute as the primary connectivity </a:t>
            </a:r>
          </a:p>
          <a:p>
            <a:r>
              <a:rPr lang="en-US"/>
              <a:t>When over 10gbps is needed use ExpressRoute Direct</a:t>
            </a:r>
          </a:p>
          <a:p>
            <a:r>
              <a:rPr lang="en-US"/>
              <a:t>Use multiple peering locations for resiliency</a:t>
            </a:r>
          </a:p>
          <a:p>
            <a:r>
              <a:rPr lang="en-US"/>
              <a:t>Enable Fast Path to lower latency</a:t>
            </a:r>
          </a:p>
        </p:txBody>
      </p:sp>
      <p:sp>
        <p:nvSpPr>
          <p:cNvPr id="2" name="Rectangle: Rounded Corners 1">
            <a:extLst>
              <a:ext uri="{FF2B5EF4-FFF2-40B4-BE49-F238E27FC236}">
                <a16:creationId xmlns:a16="http://schemas.microsoft.com/office/drawing/2014/main" id="{622F3738-1EEC-43DB-B9A5-79A71EBD238A}"/>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D6</a:t>
            </a:r>
          </a:p>
        </p:txBody>
      </p:sp>
    </p:spTree>
    <p:extLst>
      <p:ext uri="{BB962C8B-B14F-4D97-AF65-F5344CB8AC3E}">
        <p14:creationId xmlns:p14="http://schemas.microsoft.com/office/powerpoint/2010/main" val="25768327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339403"/>
            <a:ext cx="3375682" cy="86177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Connectivity to PaaS services</a:t>
            </a:r>
            <a:endParaRPr lang="en-GB"/>
          </a:p>
        </p:txBody>
      </p:sp>
      <p:pic>
        <p:nvPicPr>
          <p:cNvPr id="13" name="Picture 12">
            <a:extLst>
              <a:ext uri="{FF2B5EF4-FFF2-40B4-BE49-F238E27FC236}">
                <a16:creationId xmlns:a16="http://schemas.microsoft.com/office/drawing/2014/main" id="{1C8B63A9-C4BC-4216-8AC9-B628ACBC685F}"/>
              </a:ext>
            </a:extLst>
          </p:cNvPr>
          <p:cNvPicPr>
            <a:picLocks noChangeAspect="1"/>
          </p:cNvPicPr>
          <p:nvPr/>
        </p:nvPicPr>
        <p:blipFill>
          <a:blip r:embed="rId5"/>
          <a:stretch>
            <a:fillRect/>
          </a:stretch>
        </p:blipFill>
        <p:spPr>
          <a:xfrm>
            <a:off x="5009262" y="966787"/>
            <a:ext cx="6505575" cy="4514850"/>
          </a:xfrm>
          <a:prstGeom prst="rect">
            <a:avLst/>
          </a:prstGeom>
        </p:spPr>
      </p:pic>
      <p:sp>
        <p:nvSpPr>
          <p:cNvPr id="2" name="Rectangle: Rounded Corners 1">
            <a:extLst>
              <a:ext uri="{FF2B5EF4-FFF2-40B4-BE49-F238E27FC236}">
                <a16:creationId xmlns:a16="http://schemas.microsoft.com/office/drawing/2014/main" id="{0CF0E921-DD46-4937-B83A-9D2BF92DC5F9}"/>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D7</a:t>
            </a:r>
          </a:p>
        </p:txBody>
      </p:sp>
    </p:spTree>
    <p:extLst>
      <p:ext uri="{BB962C8B-B14F-4D97-AF65-F5344CB8AC3E}">
        <p14:creationId xmlns:p14="http://schemas.microsoft.com/office/powerpoint/2010/main" val="20857853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Internet Connectivity</a:t>
            </a:r>
            <a:endParaRPr lang="en-GB"/>
          </a:p>
        </p:txBody>
      </p:sp>
      <p:sp>
        <p:nvSpPr>
          <p:cNvPr id="9" name="Text Placeholder 1">
            <a:extLst>
              <a:ext uri="{FF2B5EF4-FFF2-40B4-BE49-F238E27FC236}">
                <a16:creationId xmlns:a16="http://schemas.microsoft.com/office/drawing/2014/main" id="{06523D90-3881-45FC-B694-7569D26B11E3}"/>
              </a:ext>
            </a:extLst>
          </p:cNvPr>
          <p:cNvSpPr>
            <a:spLocks noGrp="1"/>
          </p:cNvSpPr>
          <p:nvPr>
            <p:ph type="body" sz="quarter" idx="10"/>
          </p:nvPr>
        </p:nvSpPr>
        <p:spPr>
          <a:xfrm>
            <a:off x="4735115" y="443371"/>
            <a:ext cx="6669658" cy="430887"/>
          </a:xfrm>
        </p:spPr>
        <p:txBody>
          <a:bodyPr/>
          <a:lstStyle/>
          <a:p>
            <a:r>
              <a:rPr lang="en-US"/>
              <a:t>Azure Firewall and WAF</a:t>
            </a:r>
          </a:p>
        </p:txBody>
      </p:sp>
      <p:pic>
        <p:nvPicPr>
          <p:cNvPr id="10" name="Picture 9">
            <a:extLst>
              <a:ext uri="{FF2B5EF4-FFF2-40B4-BE49-F238E27FC236}">
                <a16:creationId xmlns:a16="http://schemas.microsoft.com/office/drawing/2014/main" id="{0A61883D-7CE6-4D73-AE54-15C6B085BB75}"/>
              </a:ext>
            </a:extLst>
          </p:cNvPr>
          <p:cNvPicPr>
            <a:picLocks noChangeAspect="1"/>
          </p:cNvPicPr>
          <p:nvPr/>
        </p:nvPicPr>
        <p:blipFill>
          <a:blip r:embed="rId5"/>
          <a:stretch>
            <a:fillRect/>
          </a:stretch>
        </p:blipFill>
        <p:spPr>
          <a:xfrm>
            <a:off x="5207000" y="1222203"/>
            <a:ext cx="4891112" cy="3184698"/>
          </a:xfrm>
          <a:prstGeom prst="rect">
            <a:avLst/>
          </a:prstGeom>
        </p:spPr>
      </p:pic>
      <p:pic>
        <p:nvPicPr>
          <p:cNvPr id="11" name="Picture 10">
            <a:extLst>
              <a:ext uri="{FF2B5EF4-FFF2-40B4-BE49-F238E27FC236}">
                <a16:creationId xmlns:a16="http://schemas.microsoft.com/office/drawing/2014/main" id="{06C723D4-5F8A-4C46-91E9-6E4A9A563240}"/>
              </a:ext>
            </a:extLst>
          </p:cNvPr>
          <p:cNvPicPr>
            <a:picLocks noChangeAspect="1"/>
          </p:cNvPicPr>
          <p:nvPr/>
        </p:nvPicPr>
        <p:blipFill>
          <a:blip r:embed="rId6"/>
          <a:stretch>
            <a:fillRect/>
          </a:stretch>
        </p:blipFill>
        <p:spPr>
          <a:xfrm>
            <a:off x="7937500" y="4083902"/>
            <a:ext cx="4038600" cy="2474060"/>
          </a:xfrm>
          <a:prstGeom prst="rect">
            <a:avLst/>
          </a:prstGeom>
        </p:spPr>
      </p:pic>
      <p:sp>
        <p:nvSpPr>
          <p:cNvPr id="2" name="Rectangle: Rounded Corners 1">
            <a:extLst>
              <a:ext uri="{FF2B5EF4-FFF2-40B4-BE49-F238E27FC236}">
                <a16:creationId xmlns:a16="http://schemas.microsoft.com/office/drawing/2014/main" id="{B7FF83BD-8EC7-4A90-9C1F-A77420BB5DA9}"/>
              </a:ext>
            </a:extLst>
          </p:cNvPr>
          <p:cNvSpPr/>
          <p:nvPr/>
        </p:nvSpPr>
        <p:spPr bwMode="auto">
          <a:xfrm>
            <a:off x="601397" y="5246120"/>
            <a:ext cx="8135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D8</a:t>
            </a:r>
          </a:p>
        </p:txBody>
      </p:sp>
    </p:spTree>
    <p:extLst>
      <p:ext uri="{BB962C8B-B14F-4D97-AF65-F5344CB8AC3E}">
        <p14:creationId xmlns:p14="http://schemas.microsoft.com/office/powerpoint/2010/main" val="33711848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F635499-72D3-4E92-B7B6-D6F36648581F}"/>
              </a:ext>
            </a:extLst>
          </p:cNvPr>
          <p:cNvSpPr/>
          <p:nvPr/>
        </p:nvSpPr>
        <p:spPr bwMode="auto">
          <a:xfrm>
            <a:off x="6290780" y="1483360"/>
            <a:ext cx="5421964" cy="473101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C991835-DAF8-43A2-9C21-5DD7BFC218E5}"/>
              </a:ext>
            </a:extLst>
          </p:cNvPr>
          <p:cNvSpPr/>
          <p:nvPr/>
        </p:nvSpPr>
        <p:spPr bwMode="auto">
          <a:xfrm>
            <a:off x="487947" y="1483360"/>
            <a:ext cx="5421964" cy="473101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p:txBody>
          <a:bodyPr>
            <a:noAutofit/>
          </a:bodyPr>
          <a:lstStyle/>
          <a:p>
            <a:r>
              <a:rPr lang="en-US" b="1" spc="0">
                <a:ln>
                  <a:noFill/>
                </a:ln>
                <a:solidFill>
                  <a:prstClr val="black"/>
                </a:solidFill>
                <a:ea typeface="等线" panose="02010600030101010101" pitchFamily="2" charset="-122"/>
              </a:rPr>
              <a:t>Azure landing zone</a:t>
            </a:r>
            <a:r>
              <a:rPr lang="en-US" b="1">
                <a:solidFill>
                  <a:prstClr val="black"/>
                </a:solidFill>
                <a:ea typeface="等线" panose="02010600030101010101" pitchFamily="2" charset="-122"/>
              </a:rPr>
              <a:t>: Workshop Objective</a:t>
            </a: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929557" y="1658428"/>
            <a:ext cx="4538743" cy="5878532"/>
          </a:xfrm>
          <a:ln>
            <a:noFill/>
          </a:ln>
        </p:spPr>
        <p:txBody>
          <a:bodyPr/>
          <a:lstStyle/>
          <a:p>
            <a:r>
              <a:rPr lang="en-GB" b="1">
                <a:solidFill>
                  <a:schemeClr val="bg1"/>
                </a:solidFill>
                <a:ea typeface="Segoe UI" pitchFamily="34" charset="0"/>
              </a:rPr>
              <a:t>Review</a:t>
            </a:r>
          </a:p>
          <a:p>
            <a:pPr lvl="1"/>
            <a:endParaRPr lang="en-GB">
              <a:solidFill>
                <a:schemeClr val="bg1"/>
              </a:solidFill>
              <a:ea typeface="Segoe UI" pitchFamily="34" charset="0"/>
            </a:endParaRPr>
          </a:p>
          <a:p>
            <a:pPr lvl="1"/>
            <a:r>
              <a:rPr lang="en-GB">
                <a:solidFill>
                  <a:schemeClr val="bg1"/>
                </a:solidFill>
                <a:ea typeface="Segoe UI" pitchFamily="34" charset="0"/>
              </a:rPr>
              <a:t>Deep understanding of customer environment, workloads, and technical constraints</a:t>
            </a:r>
            <a:br>
              <a:rPr lang="en-GB">
                <a:solidFill>
                  <a:schemeClr val="bg1"/>
                </a:solidFill>
                <a:ea typeface="Segoe UI" pitchFamily="34" charset="0"/>
              </a:rPr>
            </a:br>
            <a:endParaRPr lang="en-GB">
              <a:solidFill>
                <a:schemeClr val="bg1"/>
              </a:solidFill>
              <a:ea typeface="Segoe UI" pitchFamily="34" charset="0"/>
            </a:endParaRPr>
          </a:p>
          <a:p>
            <a:r>
              <a:rPr lang="en-GB" b="1">
                <a:solidFill>
                  <a:schemeClr val="bg1"/>
                </a:solidFill>
                <a:ea typeface="Segoe UI" pitchFamily="34" charset="0"/>
              </a:rPr>
              <a:t>Success Criteria</a:t>
            </a:r>
          </a:p>
          <a:p>
            <a:endParaRPr lang="en-GB">
              <a:solidFill>
                <a:schemeClr val="bg1"/>
              </a:solidFill>
              <a:cs typeface="Segoe UI" pitchFamily="34" charset="0"/>
            </a:endParaRPr>
          </a:p>
          <a:p>
            <a:pPr lvl="1"/>
            <a:r>
              <a:rPr lang="en-GB">
                <a:solidFill>
                  <a:schemeClr val="bg1"/>
                </a:solidFill>
                <a:cs typeface="Segoe UI" pitchFamily="34" charset="0"/>
              </a:rPr>
              <a:t>Document and plan all technical requirements to build customers Azure environment are understood and captured.</a:t>
            </a:r>
          </a:p>
          <a:p>
            <a:pPr lvl="1"/>
            <a:r>
              <a:rPr lang="en-GB">
                <a:solidFill>
                  <a:schemeClr val="bg1"/>
                </a:solidFill>
                <a:cs typeface="Segoe UI" pitchFamily="34" charset="0"/>
              </a:rPr>
              <a:t>First Production workload deployed</a:t>
            </a:r>
          </a:p>
          <a:p>
            <a:pPr lvl="1"/>
            <a:endParaRPr lang="en-GB">
              <a:solidFill>
                <a:schemeClr val="bg1"/>
              </a:solidFill>
              <a:ea typeface="Segoe UI" pitchFamily="34" charset="0"/>
            </a:endParaRPr>
          </a:p>
          <a:p>
            <a:endParaRPr lang="en-GB">
              <a:solidFill>
                <a:schemeClr val="bg1"/>
              </a:solidFill>
            </a:endParaRPr>
          </a:p>
        </p:txBody>
      </p:sp>
      <p:sp>
        <p:nvSpPr>
          <p:cNvPr id="6" name="Text Placeholder 7">
            <a:extLst>
              <a:ext uri="{FF2B5EF4-FFF2-40B4-BE49-F238E27FC236}">
                <a16:creationId xmlns:a16="http://schemas.microsoft.com/office/drawing/2014/main" id="{AE524AF1-BA46-40F3-B4A5-6A075205BDAB}"/>
              </a:ext>
            </a:extLst>
          </p:cNvPr>
          <p:cNvSpPr txBox="1">
            <a:spLocks/>
          </p:cNvSpPr>
          <p:nvPr/>
        </p:nvSpPr>
        <p:spPr>
          <a:xfrm>
            <a:off x="6840890" y="1658428"/>
            <a:ext cx="4321743" cy="4339650"/>
          </a:xfrm>
          <a:prstGeom prst="rect">
            <a:avLst/>
          </a:prstGeom>
          <a:ln>
            <a:noFill/>
          </a:ln>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a:solidFill>
                  <a:schemeClr val="bg1"/>
                </a:solidFill>
                <a:latin typeface="Segoe UI"/>
                <a:cs typeface="Segoe UI"/>
              </a:rPr>
              <a:t>Design</a:t>
            </a:r>
          </a:p>
          <a:p>
            <a:pPr marL="255270" lvl="1"/>
            <a:endParaRPr lang="en-GB">
              <a:solidFill>
                <a:schemeClr val="bg1"/>
              </a:solidFill>
              <a:cs typeface="Segoe UI"/>
            </a:endParaRPr>
          </a:p>
          <a:p>
            <a:pPr marL="255270" lvl="1"/>
            <a:r>
              <a:rPr lang="en-GB">
                <a:solidFill>
                  <a:schemeClr val="bg1"/>
                </a:solidFill>
              </a:rPr>
              <a:t>Target platform architecture is designed that is aligned with Azure landing zone conceptual architecture and aligned with customer Azure environment requirements.</a:t>
            </a:r>
          </a:p>
          <a:p>
            <a:r>
              <a:rPr lang="en-GB" b="1">
                <a:solidFill>
                  <a:schemeClr val="bg1"/>
                </a:solidFill>
                <a:latin typeface="Segoe UI"/>
                <a:ea typeface="Segoe UI" pitchFamily="34" charset="0"/>
                <a:cs typeface="Segoe UI"/>
              </a:rPr>
              <a:t>Success Criteria</a:t>
            </a:r>
          </a:p>
          <a:p>
            <a:pPr marL="255270" lvl="1"/>
            <a:endParaRPr lang="en-GB">
              <a:solidFill>
                <a:schemeClr val="bg1"/>
              </a:solidFill>
              <a:cs typeface="Segoe UI" pitchFamily="34" charset="0"/>
            </a:endParaRPr>
          </a:p>
          <a:p>
            <a:pPr marL="255270" lvl="1"/>
            <a:r>
              <a:rPr lang="en-GB">
                <a:solidFill>
                  <a:schemeClr val="bg1"/>
                </a:solidFill>
                <a:cs typeface="Segoe UI"/>
              </a:rPr>
              <a:t>Target platform architecture design agreed and documented.</a:t>
            </a:r>
          </a:p>
        </p:txBody>
      </p:sp>
    </p:spTree>
    <p:extLst>
      <p:ext uri="{BB962C8B-B14F-4D97-AF65-F5344CB8AC3E}">
        <p14:creationId xmlns:p14="http://schemas.microsoft.com/office/powerpoint/2010/main" val="15786748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Segmentation</a:t>
            </a:r>
            <a:endParaRPr lang="en-GB"/>
          </a:p>
        </p:txBody>
      </p:sp>
      <p:sp>
        <p:nvSpPr>
          <p:cNvPr id="9" name="Text Placeholder 1">
            <a:extLst>
              <a:ext uri="{FF2B5EF4-FFF2-40B4-BE49-F238E27FC236}">
                <a16:creationId xmlns:a16="http://schemas.microsoft.com/office/drawing/2014/main" id="{F4570330-0ED4-41AA-BB1B-A4EA195959EE}"/>
              </a:ext>
            </a:extLst>
          </p:cNvPr>
          <p:cNvSpPr>
            <a:spLocks noGrp="1"/>
          </p:cNvSpPr>
          <p:nvPr>
            <p:ph type="body" sz="quarter" idx="10"/>
          </p:nvPr>
        </p:nvSpPr>
        <p:spPr>
          <a:xfrm>
            <a:off x="4934079" y="1167585"/>
            <a:ext cx="6669658" cy="3976473"/>
          </a:xfrm>
        </p:spPr>
        <p:txBody>
          <a:bodyPr/>
          <a:lstStyle/>
          <a:p>
            <a:r>
              <a:rPr lang="en-US"/>
              <a:t>Landing zone owners should be able to create subnets and manage NSGs</a:t>
            </a:r>
          </a:p>
          <a:p>
            <a:r>
              <a:rPr lang="en-US"/>
              <a:t>Use NSG flow logs and traffic analytics</a:t>
            </a:r>
          </a:p>
          <a:p>
            <a:r>
              <a:rPr lang="en-US"/>
              <a:t>Use ASGs for intra-</a:t>
            </a:r>
            <a:r>
              <a:rPr lang="en-US" err="1"/>
              <a:t>vnet</a:t>
            </a:r>
            <a:r>
              <a:rPr lang="en-US"/>
              <a:t> controls</a:t>
            </a:r>
          </a:p>
          <a:p>
            <a:r>
              <a:rPr lang="en-US"/>
              <a:t>Inter-landing zone traffic can be NSG, Azure Firewall or NVA</a:t>
            </a:r>
          </a:p>
          <a:p>
            <a:r>
              <a:rPr lang="en-US"/>
              <a:t>Deploy WAFs inside landing zones</a:t>
            </a:r>
          </a:p>
        </p:txBody>
      </p:sp>
      <p:sp>
        <p:nvSpPr>
          <p:cNvPr id="2" name="Rectangle: Rounded Corners 1">
            <a:extLst>
              <a:ext uri="{FF2B5EF4-FFF2-40B4-BE49-F238E27FC236}">
                <a16:creationId xmlns:a16="http://schemas.microsoft.com/office/drawing/2014/main" id="{A706D066-E565-4CAA-8350-26FA4609F04B}"/>
              </a:ext>
            </a:extLst>
          </p:cNvPr>
          <p:cNvSpPr/>
          <p:nvPr/>
        </p:nvSpPr>
        <p:spPr bwMode="auto">
          <a:xfrm>
            <a:off x="601397" y="5246120"/>
            <a:ext cx="1494381"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D9 – D10</a:t>
            </a:r>
          </a:p>
        </p:txBody>
      </p:sp>
    </p:spTree>
    <p:extLst>
      <p:ext uri="{BB962C8B-B14F-4D97-AF65-F5344CB8AC3E}">
        <p14:creationId xmlns:p14="http://schemas.microsoft.com/office/powerpoint/2010/main" val="26901964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Encryption Options</a:t>
            </a:r>
            <a:endParaRPr lang="en-GB"/>
          </a:p>
        </p:txBody>
      </p:sp>
      <p:sp>
        <p:nvSpPr>
          <p:cNvPr id="12" name="Text Placeholder 1">
            <a:extLst>
              <a:ext uri="{FF2B5EF4-FFF2-40B4-BE49-F238E27FC236}">
                <a16:creationId xmlns:a16="http://schemas.microsoft.com/office/drawing/2014/main" id="{83E5441C-AE8C-416F-BEDB-67265E8C5355}"/>
              </a:ext>
            </a:extLst>
          </p:cNvPr>
          <p:cNvSpPr>
            <a:spLocks noGrp="1"/>
          </p:cNvSpPr>
          <p:nvPr>
            <p:ph type="body" sz="quarter" idx="10"/>
          </p:nvPr>
        </p:nvSpPr>
        <p:spPr>
          <a:xfrm>
            <a:off x="4934079" y="2884315"/>
            <a:ext cx="6669658" cy="3305520"/>
          </a:xfrm>
        </p:spPr>
        <p:txBody>
          <a:bodyPr/>
          <a:lstStyle/>
          <a:p>
            <a:r>
              <a:rPr lang="en-US"/>
              <a:t>Use MACSEC for ER Direct customers</a:t>
            </a:r>
          </a:p>
          <a:p>
            <a:r>
              <a:rPr lang="en-US"/>
              <a:t>IPSEC over ExpressRoute without MSFT peering is coming soon (NDA)</a:t>
            </a:r>
          </a:p>
          <a:p>
            <a:r>
              <a:rPr lang="en-US"/>
              <a:t>VNET to VNET VPN for inter-landing zone encryption</a:t>
            </a:r>
          </a:p>
          <a:p>
            <a:endParaRPr lang="en-US"/>
          </a:p>
        </p:txBody>
      </p:sp>
      <p:pic>
        <p:nvPicPr>
          <p:cNvPr id="2" name="Graphic 1">
            <a:extLst>
              <a:ext uri="{FF2B5EF4-FFF2-40B4-BE49-F238E27FC236}">
                <a16:creationId xmlns:a16="http://schemas.microsoft.com/office/drawing/2014/main" id="{588E177E-818B-4075-85A6-5FB11F4B91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8609" y="312071"/>
            <a:ext cx="7302197" cy="2077561"/>
          </a:xfrm>
          <a:prstGeom prst="rect">
            <a:avLst/>
          </a:prstGeom>
        </p:spPr>
      </p:pic>
      <p:sp>
        <p:nvSpPr>
          <p:cNvPr id="4" name="Rectangle: Rounded Corners 3">
            <a:extLst>
              <a:ext uri="{FF2B5EF4-FFF2-40B4-BE49-F238E27FC236}">
                <a16:creationId xmlns:a16="http://schemas.microsoft.com/office/drawing/2014/main" id="{A484361C-6906-4497-8D06-C5AEF3E5BA13}"/>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D11</a:t>
            </a:r>
          </a:p>
        </p:txBody>
      </p:sp>
    </p:spTree>
    <p:extLst>
      <p:ext uri="{BB962C8B-B14F-4D97-AF65-F5344CB8AC3E}">
        <p14:creationId xmlns:p14="http://schemas.microsoft.com/office/powerpoint/2010/main" val="33720120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42765" y="261128"/>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12" name="Rectangle 11" descr="Box spanning 4 things:&#10;Azure billing &amp; AD tenant&#10;Identity and access management&#10;Resource organization&#10;Network topology and connectivity">
            <a:extLst>
              <a:ext uri="{FF2B5EF4-FFF2-40B4-BE49-F238E27FC236}">
                <a16:creationId xmlns:a16="http://schemas.microsoft.com/office/drawing/2014/main" id="{4540F6FB-AEA7-4F7B-8E95-6B0F8F5B3D9C}"/>
              </a:ext>
              <a:ext uri="{C183D7F6-B498-43B3-948B-1728B52AA6E4}">
                <adec:decorative xmlns:adec="http://schemas.microsoft.com/office/drawing/2017/decorative" val="0"/>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078931"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27969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descr="Box spanning 4 things:&#10;Security&#10;Governance&#10;Management&#10;Platform automation and devops">
            <a:extLst>
              <a:ext uri="{FF2B5EF4-FFF2-40B4-BE49-F238E27FC236}">
                <a16:creationId xmlns:a16="http://schemas.microsoft.com/office/drawing/2014/main" id="{50DD9164-D489-4189-A4A7-C5300F2A343E}"/>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721691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1.66667E-6 0.19768 L 1.66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589044" y="457622"/>
            <a:ext cx="11016957" cy="553920"/>
          </a:xfrm>
          <a:prstGeom prst="rect">
            <a:avLst/>
          </a:prstGeom>
        </p:spPr>
        <p:txBody>
          <a:bodyPr wrap="square" anchor="t">
            <a:normAutofit fontScale="90000"/>
          </a:bodyPr>
          <a:lstStyle/>
          <a:p>
            <a:r>
              <a:rPr lang="en-US"/>
              <a:t>8 Critical Design Areas</a:t>
            </a:r>
            <a:endParaRPr lang="en-GB"/>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1150600400"/>
              </p:ext>
            </p:extLst>
          </p:nvPr>
        </p:nvGraphicFramePr>
        <p:xfrm>
          <a:off x="584982" y="143538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16877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a:t>
            </a:r>
            <a:br>
              <a:rPr lang="en-GB"/>
            </a:br>
            <a:endParaRPr lang="en-GB"/>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1554272"/>
          </a:xfrm>
          <a:prstGeom prst="rect">
            <a:avLst/>
          </a:prstGeom>
          <a:noFill/>
        </p:spPr>
        <p:txBody>
          <a:bodyPr wrap="square">
            <a:spAutoFit/>
          </a:bodyPr>
          <a:lstStyle/>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Log Analytics workspace </a:t>
            </a:r>
            <a:r>
              <a:rPr lang="en-US" b="0" i="0">
                <a:solidFill>
                  <a:srgbClr val="24292E"/>
                </a:solidFill>
                <a:effectLst/>
                <a:latin typeface="Segoe UI" panose="020B0502040204020203" pitchFamily="34" charset="0"/>
                <a:cs typeface="Segoe UI" panose="020B0502040204020203" pitchFamily="34" charset="0"/>
              </a:rPr>
              <a:t>is an administrative boundary</a:t>
            </a:r>
            <a:br>
              <a:rPr lang="en-US">
                <a:latin typeface="Segoe UI" panose="020B0502040204020203" pitchFamily="34" charset="0"/>
                <a:cs typeface="Segoe UI" panose="020B0502040204020203" pitchFamily="34" charset="0"/>
              </a:rPr>
            </a:br>
            <a:r>
              <a:rPr lang="en-US" b="0" i="0">
                <a:solidFill>
                  <a:srgbClr val="24292E"/>
                </a:solidFill>
                <a:effectLst/>
                <a:latin typeface="Segoe UI" panose="020B0502040204020203" pitchFamily="34" charset="0"/>
                <a:cs typeface="Segoe UI" panose="020B0502040204020203" pitchFamily="34" charset="0"/>
              </a:rPr>
              <a:t>Security audit logging and achieving a horizontal security lens across the entire customer Azure estate</a:t>
            </a:r>
          </a:p>
          <a:p>
            <a:pPr marL="285750" indent="-285750">
              <a:spcAft>
                <a:spcPts val="600"/>
              </a:spcAft>
              <a:buFont typeface="Wingdings" panose="05000000000000000000" pitchFamily="2" charset="2"/>
              <a:buChar char="q"/>
            </a:pPr>
            <a:r>
              <a:rPr lang="en-US" b="1" i="0">
                <a:solidFill>
                  <a:srgbClr val="24292E"/>
                </a:solidFill>
                <a:effectLst/>
                <a:latin typeface="Segoe UI" panose="020B0502040204020203" pitchFamily="34" charset="0"/>
                <a:cs typeface="Segoe UI" panose="020B0502040204020203" pitchFamily="34" charset="0"/>
              </a:rPr>
              <a:t>Azure data retention thresholds </a:t>
            </a:r>
            <a:r>
              <a:rPr lang="en-US" b="0" i="0">
                <a:solidFill>
                  <a:srgbClr val="24292E"/>
                </a:solidFill>
                <a:effectLst/>
                <a:latin typeface="Segoe UI" panose="020B0502040204020203" pitchFamily="34" charset="0"/>
                <a:cs typeface="Segoe UI" panose="020B0502040204020203" pitchFamily="34" charset="0"/>
              </a:rPr>
              <a:t>and requirements for archiving</a:t>
            </a:r>
            <a:endParaRPr lang="en-US" b="1" i="0">
              <a:solidFill>
                <a:srgbClr val="24292E"/>
              </a:solidFill>
              <a:effectLst/>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24112" y="3395375"/>
            <a:ext cx="3506102" cy="2246769"/>
          </a:xfrm>
          <a:prstGeom prst="rect">
            <a:avLst/>
          </a:prstGeom>
          <a:noFill/>
        </p:spPr>
        <p:txBody>
          <a:bodyPr wrap="square">
            <a:spAutoFit/>
          </a:bodyPr>
          <a:lstStyle/>
          <a:p>
            <a:pPr algn="l"/>
            <a:r>
              <a:rPr lang="en-US" sz="2800" b="1" i="0">
                <a:solidFill>
                  <a:srgbClr val="0078D4"/>
                </a:solidFill>
                <a:effectLst/>
                <a:latin typeface="+mj-lt"/>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29991B71-1CAB-4484-BDF8-AAFE13A91C81}"/>
              </a:ext>
            </a:extLst>
          </p:cNvPr>
          <p:cNvSpPr/>
          <p:nvPr/>
        </p:nvSpPr>
        <p:spPr bwMode="auto">
          <a:xfrm>
            <a:off x="544022" y="5707544"/>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F1</a:t>
            </a: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523220"/>
          </a:xfrm>
          <a:prstGeom prst="rect">
            <a:avLst/>
          </a:prstGeom>
          <a:noFill/>
        </p:spPr>
        <p:txBody>
          <a:bodyPr wrap="square">
            <a:spAutoFit/>
          </a:bodyPr>
          <a:lstStyle/>
          <a:p>
            <a:pPr algn="l"/>
            <a:r>
              <a:rPr lang="en-US" sz="2800" b="1" i="0">
                <a:solidFill>
                  <a:srgbClr val="0078D4"/>
                </a:solidFill>
                <a:effectLst/>
                <a:latin typeface="+mj-lt"/>
              </a:rPr>
              <a:t>Workspace design</a:t>
            </a:r>
          </a:p>
        </p:txBody>
      </p:sp>
      <p:sp>
        <p:nvSpPr>
          <p:cNvPr id="12" name="Text Placeholder 1">
            <a:extLst>
              <a:ext uri="{FF2B5EF4-FFF2-40B4-BE49-F238E27FC236}">
                <a16:creationId xmlns:a16="http://schemas.microsoft.com/office/drawing/2014/main" id="{773AA28A-E9F8-4290-B9DD-0BF0A0DA616A}"/>
              </a:ext>
            </a:extLst>
          </p:cNvPr>
          <p:cNvSpPr>
            <a:spLocks noGrp="1"/>
          </p:cNvSpPr>
          <p:nvPr>
            <p:ph type="body" sz="quarter" idx="10"/>
          </p:nvPr>
        </p:nvSpPr>
        <p:spPr>
          <a:xfrm>
            <a:off x="4938315" y="1219152"/>
            <a:ext cx="6669658" cy="4416530"/>
          </a:xfrm>
        </p:spPr>
        <p:txBody>
          <a:bodyPr/>
          <a:lstStyle/>
          <a:p>
            <a:r>
              <a:rPr lang="en-US"/>
              <a:t>Azure Monitor Logs workspace for platform logging</a:t>
            </a:r>
          </a:p>
          <a:p>
            <a:pPr marL="457200" indent="-457200">
              <a:buFont typeface="Arial" panose="020B0604020202020204" pitchFamily="34" charset="0"/>
              <a:buChar char="•"/>
            </a:pPr>
            <a:r>
              <a:rPr lang="en-US"/>
              <a:t>Minimize number of workspaces</a:t>
            </a:r>
          </a:p>
          <a:p>
            <a:pPr marL="685756" lvl="1" indent="-457200">
              <a:buFont typeface="Arial" panose="020B0604020202020204" pitchFamily="34" charset="0"/>
              <a:buChar char="•"/>
            </a:pPr>
            <a:r>
              <a:rPr lang="en-US"/>
              <a:t>Recommended single workspace design</a:t>
            </a:r>
          </a:p>
          <a:p>
            <a:pPr marL="685756" lvl="1" indent="-457200">
              <a:buFont typeface="Arial" panose="020B0604020202020204" pitchFamily="34" charset="0"/>
              <a:buChar char="•"/>
            </a:pPr>
            <a:r>
              <a:rPr lang="en-US"/>
              <a:t>Adjust according to sovereignty and compliance requirements</a:t>
            </a:r>
          </a:p>
          <a:p>
            <a:pPr marL="457200" indent="-457200">
              <a:buFont typeface="Arial" panose="020B0604020202020204" pitchFamily="34" charset="0"/>
              <a:buChar char="•"/>
            </a:pPr>
            <a:r>
              <a:rPr lang="en-US"/>
              <a:t>Sentinel integration</a:t>
            </a:r>
          </a:p>
          <a:p>
            <a:pPr marL="457200" indent="-457200">
              <a:buFont typeface="Arial" panose="020B0604020202020204" pitchFamily="34" charset="0"/>
              <a:buChar char="•"/>
            </a:pPr>
            <a:r>
              <a:rPr lang="en-US"/>
              <a:t>Azure Automation integration</a:t>
            </a:r>
          </a:p>
          <a:p>
            <a:pPr marL="685756" lvl="1" indent="-457200">
              <a:buFont typeface="Arial" panose="020B0604020202020204" pitchFamily="34" charset="0"/>
              <a:buChar char="•"/>
            </a:pPr>
            <a:endParaRPr lang="en-US"/>
          </a:p>
        </p:txBody>
      </p:sp>
      <p:sp>
        <p:nvSpPr>
          <p:cNvPr id="3" name="Rectangle: Rounded Corners 2">
            <a:extLst>
              <a:ext uri="{FF2B5EF4-FFF2-40B4-BE49-F238E27FC236}">
                <a16:creationId xmlns:a16="http://schemas.microsoft.com/office/drawing/2014/main" id="{2236874E-DB33-4CBD-8059-29970A02B091}"/>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F1.1</a:t>
            </a:r>
          </a:p>
        </p:txBody>
      </p:sp>
    </p:spTree>
    <p:extLst>
      <p:ext uri="{BB962C8B-B14F-4D97-AF65-F5344CB8AC3E}">
        <p14:creationId xmlns:p14="http://schemas.microsoft.com/office/powerpoint/2010/main" val="3749463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1384995"/>
          </a:xfrm>
          <a:prstGeom prst="rect">
            <a:avLst/>
          </a:prstGeom>
          <a:noFill/>
        </p:spPr>
        <p:txBody>
          <a:bodyPr wrap="square">
            <a:spAutoFit/>
          </a:bodyPr>
          <a:lstStyle/>
          <a:p>
            <a:pPr algn="l"/>
            <a:r>
              <a:rPr lang="en-US" sz="2800" b="1" i="0">
                <a:solidFill>
                  <a:srgbClr val="0078D4"/>
                </a:solidFill>
                <a:effectLst/>
                <a:latin typeface="+mj-lt"/>
              </a:rPr>
              <a:t>Policies for Management and Monitoring</a:t>
            </a:r>
          </a:p>
        </p:txBody>
      </p:sp>
      <p:sp>
        <p:nvSpPr>
          <p:cNvPr id="10" name="Text Placeholder 1">
            <a:extLst>
              <a:ext uri="{FF2B5EF4-FFF2-40B4-BE49-F238E27FC236}">
                <a16:creationId xmlns:a16="http://schemas.microsoft.com/office/drawing/2014/main" id="{2DE98C29-7BEA-4DEE-A53A-B73AD5594026}"/>
              </a:ext>
            </a:extLst>
          </p:cNvPr>
          <p:cNvSpPr>
            <a:spLocks noGrp="1"/>
          </p:cNvSpPr>
          <p:nvPr>
            <p:ph type="body" sz="quarter" idx="10"/>
          </p:nvPr>
        </p:nvSpPr>
        <p:spPr>
          <a:xfrm>
            <a:off x="4934079" y="1034049"/>
            <a:ext cx="6669658" cy="1772793"/>
          </a:xfrm>
        </p:spPr>
        <p:txBody>
          <a:bodyPr/>
          <a:lstStyle/>
          <a:p>
            <a:r>
              <a:rPr lang="en-US"/>
              <a:t>Operational guard rails</a:t>
            </a:r>
          </a:p>
          <a:p>
            <a:pPr marL="457200" indent="-457200">
              <a:buFont typeface="Arial" panose="020B0604020202020204" pitchFamily="34" charset="0"/>
              <a:buChar char="•"/>
            </a:pPr>
            <a:r>
              <a:rPr lang="en-US"/>
              <a:t>Management-as-code</a:t>
            </a:r>
          </a:p>
          <a:p>
            <a:pPr marL="457200" indent="-457200">
              <a:buFont typeface="Arial" panose="020B0604020202020204" pitchFamily="34" charset="0"/>
              <a:buChar char="•"/>
            </a:pPr>
            <a:r>
              <a:rPr lang="en-US"/>
              <a:t>Management on by default</a:t>
            </a:r>
          </a:p>
        </p:txBody>
      </p:sp>
      <p:pic>
        <p:nvPicPr>
          <p:cNvPr id="11" name="Picture 10">
            <a:extLst>
              <a:ext uri="{FF2B5EF4-FFF2-40B4-BE49-F238E27FC236}">
                <a16:creationId xmlns:a16="http://schemas.microsoft.com/office/drawing/2014/main" id="{36D7F836-9E79-454D-93A9-7E2B036E70D7}"/>
              </a:ext>
            </a:extLst>
          </p:cNvPr>
          <p:cNvPicPr>
            <a:picLocks noChangeAspect="1"/>
          </p:cNvPicPr>
          <p:nvPr/>
        </p:nvPicPr>
        <p:blipFill>
          <a:blip r:embed="rId5"/>
          <a:stretch>
            <a:fillRect/>
          </a:stretch>
        </p:blipFill>
        <p:spPr>
          <a:xfrm>
            <a:off x="4934079" y="3429000"/>
            <a:ext cx="6354762" cy="2984251"/>
          </a:xfrm>
          <a:prstGeom prst="rect">
            <a:avLst/>
          </a:prstGeom>
        </p:spPr>
      </p:pic>
      <p:sp>
        <p:nvSpPr>
          <p:cNvPr id="3" name="Rectangle: Rounded Corners 2">
            <a:extLst>
              <a:ext uri="{FF2B5EF4-FFF2-40B4-BE49-F238E27FC236}">
                <a16:creationId xmlns:a16="http://schemas.microsoft.com/office/drawing/2014/main" id="{88A38040-CD92-448A-AD0A-19A6B2D564E5}"/>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F1.3</a:t>
            </a:r>
          </a:p>
        </p:txBody>
      </p:sp>
    </p:spTree>
    <p:extLst>
      <p:ext uri="{BB962C8B-B14F-4D97-AF65-F5344CB8AC3E}">
        <p14:creationId xmlns:p14="http://schemas.microsoft.com/office/powerpoint/2010/main" val="30574315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523220"/>
          </a:xfrm>
          <a:prstGeom prst="rect">
            <a:avLst/>
          </a:prstGeom>
          <a:noFill/>
        </p:spPr>
        <p:txBody>
          <a:bodyPr wrap="square">
            <a:spAutoFit/>
          </a:bodyPr>
          <a:lstStyle/>
          <a:p>
            <a:pPr algn="l"/>
            <a:r>
              <a:rPr lang="en-US" sz="2800" b="1">
                <a:solidFill>
                  <a:srgbClr val="0078D4"/>
                </a:solidFill>
                <a:latin typeface="+mj-lt"/>
              </a:rPr>
              <a:t>VM Backup</a:t>
            </a:r>
            <a:endParaRPr lang="en-US" sz="2800" b="1" i="0">
              <a:solidFill>
                <a:srgbClr val="0078D4"/>
              </a:solidFill>
              <a:effectLst/>
              <a:latin typeface="+mj-lt"/>
            </a:endParaRPr>
          </a:p>
        </p:txBody>
      </p:sp>
      <p:sp>
        <p:nvSpPr>
          <p:cNvPr id="10" name="Text Placeholder 1">
            <a:extLst>
              <a:ext uri="{FF2B5EF4-FFF2-40B4-BE49-F238E27FC236}">
                <a16:creationId xmlns:a16="http://schemas.microsoft.com/office/drawing/2014/main" id="{D1EAB924-1714-4EB0-94A8-184D4E45A282}"/>
              </a:ext>
            </a:extLst>
          </p:cNvPr>
          <p:cNvSpPr>
            <a:spLocks noGrp="1"/>
          </p:cNvSpPr>
          <p:nvPr>
            <p:ph type="body" sz="quarter" idx="10"/>
          </p:nvPr>
        </p:nvSpPr>
        <p:spPr>
          <a:xfrm>
            <a:off x="4934079" y="553358"/>
            <a:ext cx="6669658" cy="3598806"/>
          </a:xfrm>
        </p:spPr>
        <p:txBody>
          <a:bodyPr/>
          <a:lstStyle/>
          <a:p>
            <a:r>
              <a:rPr lang="en-US"/>
              <a:t>Application VM backup on by default</a:t>
            </a:r>
          </a:p>
          <a:p>
            <a:pPr marL="457200" indent="-457200">
              <a:buFont typeface="Arial" panose="020B0604020202020204" pitchFamily="34" charset="0"/>
              <a:buChar char="•"/>
            </a:pPr>
            <a:r>
              <a:rPr lang="en-US"/>
              <a:t>Policy driven backup schedules</a:t>
            </a:r>
          </a:p>
          <a:p>
            <a:pPr marL="685756" lvl="1" indent="-457200">
              <a:buFont typeface="Arial" panose="020B0604020202020204" pitchFamily="34" charset="0"/>
              <a:buChar char="•"/>
            </a:pPr>
            <a:r>
              <a:rPr lang="en-US"/>
              <a:t>On by default</a:t>
            </a:r>
          </a:p>
          <a:p>
            <a:pPr marL="457200" indent="-457200">
              <a:buFont typeface="Arial" panose="020B0604020202020204" pitchFamily="34" charset="0"/>
              <a:buChar char="•"/>
            </a:pPr>
            <a:r>
              <a:rPr lang="en-US"/>
              <a:t>Policy driven vault deployment</a:t>
            </a:r>
          </a:p>
          <a:p>
            <a:pPr marL="685756" lvl="1" indent="-457200">
              <a:buFont typeface="Arial" panose="020B0604020202020204" pitchFamily="34" charset="0"/>
              <a:buChar char="•"/>
            </a:pPr>
            <a:r>
              <a:rPr lang="en-US"/>
              <a:t>Diagnostics on by default</a:t>
            </a:r>
          </a:p>
          <a:p>
            <a:pPr marL="457200" indent="-457200">
              <a:buFont typeface="Arial" panose="020B0604020202020204" pitchFamily="34" charset="0"/>
              <a:buChar char="•"/>
            </a:pPr>
            <a:r>
              <a:rPr lang="en-US"/>
              <a:t>Workbooks provide holistic view across estate</a:t>
            </a:r>
          </a:p>
        </p:txBody>
      </p:sp>
      <p:pic>
        <p:nvPicPr>
          <p:cNvPr id="11" name="Picture 10">
            <a:extLst>
              <a:ext uri="{FF2B5EF4-FFF2-40B4-BE49-F238E27FC236}">
                <a16:creationId xmlns:a16="http://schemas.microsoft.com/office/drawing/2014/main" id="{628933CD-2A92-43FF-96AA-220E4FA39980}"/>
              </a:ext>
            </a:extLst>
          </p:cNvPr>
          <p:cNvPicPr>
            <a:picLocks noChangeAspect="1"/>
          </p:cNvPicPr>
          <p:nvPr/>
        </p:nvPicPr>
        <p:blipFill>
          <a:blip r:embed="rId5"/>
          <a:stretch>
            <a:fillRect/>
          </a:stretch>
        </p:blipFill>
        <p:spPr>
          <a:xfrm>
            <a:off x="4934078" y="4853581"/>
            <a:ext cx="6665441" cy="1451061"/>
          </a:xfrm>
          <a:prstGeom prst="rect">
            <a:avLst/>
          </a:prstGeom>
        </p:spPr>
      </p:pic>
      <p:sp>
        <p:nvSpPr>
          <p:cNvPr id="3" name="Rectangle: Rounded Corners 2">
            <a:extLst>
              <a:ext uri="{FF2B5EF4-FFF2-40B4-BE49-F238E27FC236}">
                <a16:creationId xmlns:a16="http://schemas.microsoft.com/office/drawing/2014/main" id="{CF0B009D-83DE-466D-ABB9-2D656C57DF00}"/>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F1.3</a:t>
            </a:r>
          </a:p>
        </p:txBody>
      </p:sp>
    </p:spTree>
    <p:extLst>
      <p:ext uri="{BB962C8B-B14F-4D97-AF65-F5344CB8AC3E}">
        <p14:creationId xmlns:p14="http://schemas.microsoft.com/office/powerpoint/2010/main" val="3771351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954107"/>
          </a:xfrm>
          <a:prstGeom prst="rect">
            <a:avLst/>
          </a:prstGeom>
          <a:noFill/>
        </p:spPr>
        <p:txBody>
          <a:bodyPr wrap="square">
            <a:spAutoFit/>
          </a:bodyPr>
          <a:lstStyle/>
          <a:p>
            <a:pPr algn="l"/>
            <a:r>
              <a:rPr lang="en-US" sz="2800" b="1">
                <a:solidFill>
                  <a:srgbClr val="0078D4"/>
                </a:solidFill>
                <a:latin typeface="+mj-lt"/>
              </a:rPr>
              <a:t>Application Monitoring</a:t>
            </a:r>
            <a:endParaRPr lang="en-US" sz="2800" b="1" i="0">
              <a:solidFill>
                <a:srgbClr val="0078D4"/>
              </a:solidFill>
              <a:effectLst/>
              <a:latin typeface="+mj-lt"/>
            </a:endParaRPr>
          </a:p>
        </p:txBody>
      </p:sp>
      <p:sp>
        <p:nvSpPr>
          <p:cNvPr id="12" name="Text Placeholder 1">
            <a:extLst>
              <a:ext uri="{FF2B5EF4-FFF2-40B4-BE49-F238E27FC236}">
                <a16:creationId xmlns:a16="http://schemas.microsoft.com/office/drawing/2014/main" id="{7CE14107-CC56-4791-AD3D-4BE7B7DD3159}"/>
              </a:ext>
            </a:extLst>
          </p:cNvPr>
          <p:cNvSpPr>
            <a:spLocks noGrp="1"/>
          </p:cNvSpPr>
          <p:nvPr>
            <p:ph type="body" sz="quarter" idx="10"/>
          </p:nvPr>
        </p:nvSpPr>
        <p:spPr>
          <a:xfrm>
            <a:off x="4938315" y="1507980"/>
            <a:ext cx="6669658" cy="3838871"/>
          </a:xfrm>
        </p:spPr>
        <p:txBody>
          <a:bodyPr/>
          <a:lstStyle/>
          <a:p>
            <a:r>
              <a:rPr lang="en-US"/>
              <a:t>Application VM monitoring on by default</a:t>
            </a:r>
          </a:p>
          <a:p>
            <a:pPr marL="457200" indent="-457200">
              <a:buFont typeface="Arial" panose="020B0604020202020204" pitchFamily="34" charset="0"/>
              <a:buChar char="•"/>
            </a:pPr>
            <a:r>
              <a:rPr lang="en-US"/>
              <a:t>VM Insights</a:t>
            </a:r>
          </a:p>
          <a:p>
            <a:pPr marL="685756" lvl="1" indent="-457200">
              <a:buFont typeface="Arial" panose="020B0604020202020204" pitchFamily="34" charset="0"/>
              <a:buChar char="•"/>
            </a:pPr>
            <a:r>
              <a:rPr lang="en-US"/>
              <a:t>Service Map</a:t>
            </a:r>
          </a:p>
          <a:p>
            <a:pPr marL="685756" lvl="1" indent="-457200">
              <a:buFont typeface="Arial" panose="020B0604020202020204" pitchFamily="34" charset="0"/>
              <a:buChar char="•"/>
            </a:pPr>
            <a:r>
              <a:rPr lang="en-US"/>
              <a:t>Performance Monitoring</a:t>
            </a:r>
          </a:p>
          <a:p>
            <a:pPr marL="457200" indent="-457200">
              <a:buFont typeface="Arial" panose="020B0604020202020204" pitchFamily="34" charset="0"/>
              <a:buChar char="•"/>
            </a:pPr>
            <a:r>
              <a:rPr lang="en-US"/>
              <a:t>Inventory Tracking</a:t>
            </a:r>
          </a:p>
          <a:p>
            <a:pPr marL="457200" indent="-457200">
              <a:buFont typeface="Arial" panose="020B0604020202020204" pitchFamily="34" charset="0"/>
              <a:buChar char="•"/>
            </a:pPr>
            <a:r>
              <a:rPr lang="en-US"/>
              <a:t>Change Tracking</a:t>
            </a:r>
          </a:p>
          <a:p>
            <a:pPr marL="457200" indent="-457200">
              <a:buFont typeface="Arial" panose="020B0604020202020204" pitchFamily="34" charset="0"/>
              <a:buChar char="•"/>
            </a:pPr>
            <a:r>
              <a:rPr lang="en-US"/>
              <a:t>Security Center</a:t>
            </a:r>
          </a:p>
        </p:txBody>
      </p:sp>
      <p:pic>
        <p:nvPicPr>
          <p:cNvPr id="13" name="Picture 12">
            <a:extLst>
              <a:ext uri="{FF2B5EF4-FFF2-40B4-BE49-F238E27FC236}">
                <a16:creationId xmlns:a16="http://schemas.microsoft.com/office/drawing/2014/main" id="{753119E9-3614-4E24-B398-BF65D1C7DFD7}"/>
              </a:ext>
            </a:extLst>
          </p:cNvPr>
          <p:cNvPicPr>
            <a:picLocks noChangeAspect="1"/>
          </p:cNvPicPr>
          <p:nvPr/>
        </p:nvPicPr>
        <p:blipFill>
          <a:blip r:embed="rId5"/>
          <a:stretch>
            <a:fillRect/>
          </a:stretch>
        </p:blipFill>
        <p:spPr>
          <a:xfrm>
            <a:off x="8964890" y="2525827"/>
            <a:ext cx="2927576" cy="3945673"/>
          </a:xfrm>
          <a:prstGeom prst="rect">
            <a:avLst/>
          </a:prstGeom>
        </p:spPr>
      </p:pic>
      <p:sp>
        <p:nvSpPr>
          <p:cNvPr id="3" name="Rectangle: Rounded Corners 2">
            <a:extLst>
              <a:ext uri="{FF2B5EF4-FFF2-40B4-BE49-F238E27FC236}">
                <a16:creationId xmlns:a16="http://schemas.microsoft.com/office/drawing/2014/main" id="{86008A14-C2E5-4894-A504-19FF0A57CE34}"/>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F2</a:t>
            </a:r>
          </a:p>
        </p:txBody>
      </p:sp>
    </p:spTree>
    <p:extLst>
      <p:ext uri="{BB962C8B-B14F-4D97-AF65-F5344CB8AC3E}">
        <p14:creationId xmlns:p14="http://schemas.microsoft.com/office/powerpoint/2010/main" val="23673973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fontScale="90000"/>
          </a:bodyPr>
          <a:lstStyle/>
          <a:p>
            <a:r>
              <a:rPr lang="en-GB"/>
              <a:t>Management: Business Continuity &amp; Disaster Recovery</a:t>
            </a:r>
            <a:br>
              <a:rPr lang="en-GB"/>
            </a:br>
            <a:endParaRPr lang="en-GB"/>
          </a:p>
        </p:txBody>
      </p:sp>
      <p:sp>
        <p:nvSpPr>
          <p:cNvPr id="6" name="TextBox 5">
            <a:extLst>
              <a:ext uri="{FF2B5EF4-FFF2-40B4-BE49-F238E27FC236}">
                <a16:creationId xmlns:a16="http://schemas.microsoft.com/office/drawing/2014/main" id="{13652C33-6913-4946-A58A-AF744D18BF78}"/>
              </a:ext>
            </a:extLst>
          </p:cNvPr>
          <p:cNvSpPr txBox="1"/>
          <p:nvPr/>
        </p:nvSpPr>
        <p:spPr>
          <a:xfrm>
            <a:off x="4499331" y="4374283"/>
            <a:ext cx="7346122" cy="2031325"/>
          </a:xfrm>
          <a:prstGeom prst="rect">
            <a:avLst/>
          </a:prstGeom>
          <a:noFill/>
        </p:spPr>
        <p:txBody>
          <a:bodyPr wrap="square">
            <a:spAutoFit/>
          </a:bodyPr>
          <a:lstStyle/>
          <a:p>
            <a:pPr algn="l"/>
            <a:r>
              <a:rPr lang="en-US" b="0" i="0">
                <a:solidFill>
                  <a:srgbClr val="24292E"/>
                </a:solidFill>
                <a:effectLst/>
              </a:rPr>
              <a:t>Application and data availability requirements:</a:t>
            </a:r>
          </a:p>
          <a:p>
            <a:pPr algn="l"/>
            <a:r>
              <a:rPr lang="en-US" b="0" i="0">
                <a:solidFill>
                  <a:srgbClr val="24292E"/>
                </a:solidFill>
                <a:effectLst/>
              </a:rPr>
              <a:t> </a:t>
            </a:r>
          </a:p>
          <a:p>
            <a:pPr marL="285750" indent="-285750" algn="l">
              <a:buFont typeface="Wingdings" panose="05000000000000000000" pitchFamily="2" charset="2"/>
              <a:buChar char="q"/>
            </a:pPr>
            <a:r>
              <a:rPr lang="en-US" b="1" i="0">
                <a:solidFill>
                  <a:srgbClr val="24292E"/>
                </a:solidFill>
                <a:effectLst/>
              </a:rPr>
              <a:t>BCDR for PaaS </a:t>
            </a:r>
            <a:r>
              <a:rPr lang="en-US" b="0" i="0">
                <a:solidFill>
                  <a:srgbClr val="24292E"/>
                </a:solidFill>
                <a:effectLst/>
              </a:rPr>
              <a:t>services and the availability of native DR and HA features</a:t>
            </a:r>
          </a:p>
          <a:p>
            <a:pPr marL="285750" indent="-285750" algn="l">
              <a:buFont typeface="Wingdings" panose="05000000000000000000" pitchFamily="2" charset="2"/>
              <a:buChar char="q"/>
            </a:pPr>
            <a:r>
              <a:rPr lang="en-US" b="0" i="0">
                <a:solidFill>
                  <a:srgbClr val="24292E"/>
                </a:solidFill>
                <a:effectLst/>
              </a:rPr>
              <a:t>Support for </a:t>
            </a:r>
            <a:r>
              <a:rPr lang="en-US" b="1" i="0">
                <a:solidFill>
                  <a:srgbClr val="24292E"/>
                </a:solidFill>
                <a:effectLst/>
              </a:rPr>
              <a:t>multi-region deployments </a:t>
            </a:r>
            <a:r>
              <a:rPr lang="en-US" b="0" i="0">
                <a:solidFill>
                  <a:srgbClr val="24292E"/>
                </a:solidFill>
                <a:effectLst/>
              </a:rPr>
              <a:t>for </a:t>
            </a:r>
            <a:r>
              <a:rPr lang="en-US" i="0">
                <a:solidFill>
                  <a:srgbClr val="24292E"/>
                </a:solidFill>
                <a:effectLst/>
              </a:rPr>
              <a:t>failover purposes</a:t>
            </a:r>
          </a:p>
          <a:p>
            <a:pPr marL="285750" indent="-285750" algn="l">
              <a:buFont typeface="Wingdings" panose="05000000000000000000" pitchFamily="2" charset="2"/>
              <a:buChar char="q"/>
            </a:pPr>
            <a:r>
              <a:rPr lang="en-US" b="0" i="0">
                <a:solidFill>
                  <a:srgbClr val="24292E"/>
                </a:solidFill>
                <a:effectLst/>
              </a:rPr>
              <a:t>Application operations with </a:t>
            </a:r>
            <a:r>
              <a:rPr lang="en-US" b="1" i="0">
                <a:solidFill>
                  <a:srgbClr val="24292E"/>
                </a:solidFill>
                <a:effectLst/>
              </a:rPr>
              <a:t>reduced functionality or degraded performance</a:t>
            </a:r>
            <a:r>
              <a:rPr lang="en-US" b="0" i="0">
                <a:solidFill>
                  <a:srgbClr val="24292E"/>
                </a:solidFill>
                <a:effectLst/>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7CB9BBA-2F88-4BB7-B227-95DD8E061E48}"/>
              </a:ext>
            </a:extLst>
          </p:cNvPr>
          <p:cNvSpPr/>
          <p:nvPr/>
        </p:nvSpPr>
        <p:spPr bwMode="auto">
          <a:xfrm>
            <a:off x="601398" y="5246120"/>
            <a:ext cx="740168"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F3</a:t>
            </a:r>
          </a:p>
        </p:txBody>
      </p:sp>
    </p:spTree>
    <p:extLst>
      <p:ext uri="{BB962C8B-B14F-4D97-AF65-F5344CB8AC3E}">
        <p14:creationId xmlns:p14="http://schemas.microsoft.com/office/powerpoint/2010/main" val="6116207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6" name="Straight Connector 245">
            <a:extLst>
              <a:ext uri="{FF2B5EF4-FFF2-40B4-BE49-F238E27FC236}">
                <a16:creationId xmlns:a16="http://schemas.microsoft.com/office/drawing/2014/main" id="{AD12B96D-2283-41BB-88B3-070F7CA01C4A}"/>
              </a:ext>
            </a:extLst>
          </p:cNvPr>
          <p:cNvCxnSpPr>
            <a:cxnSpLocks/>
          </p:cNvCxnSpPr>
          <p:nvPr/>
        </p:nvCxnSpPr>
        <p:spPr>
          <a:xfrm>
            <a:off x="428801" y="3145937"/>
            <a:ext cx="11294811" cy="599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202F83D-7EE0-488C-B819-A7EAA7557765}"/>
              </a:ext>
            </a:extLst>
          </p:cNvPr>
          <p:cNvSpPr txBox="1"/>
          <p:nvPr/>
        </p:nvSpPr>
        <p:spPr>
          <a:xfrm>
            <a:off x="167711" y="170059"/>
            <a:ext cx="12039753" cy="95410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Light" panose="020B0502040204020203" pitchFamily="34" charset="0"/>
                <a:ea typeface="等线" panose="02010600030101010101" pitchFamily="2" charset="-122"/>
                <a:cs typeface="Segoe UI Light" panose="020B0502040204020203" pitchFamily="34" charset="0"/>
              </a:rPr>
              <a:t>Azure landing </a:t>
            </a:r>
            <a:r>
              <a:rPr lang="en-US" sz="2800" dirty="0">
                <a:solidFill>
                  <a:prstClr val="black"/>
                </a:solidFill>
                <a:latin typeface="Segoe UI Light" panose="020B0502040204020203" pitchFamily="34" charset="0"/>
                <a:ea typeface="等线" panose="02010600030101010101" pitchFamily="2" charset="-122"/>
                <a:cs typeface="Segoe UI Light" panose="020B0502040204020203" pitchFamily="34" charset="0"/>
              </a:rPr>
              <a:t>z</a:t>
            </a:r>
            <a:r>
              <a:rPr kumimoji="0" lang="en-US" sz="2800" i="0" u="none" strike="noStrike" kern="1200" cap="none" spc="0" normalizeH="0" baseline="0" noProof="0" dirty="0">
                <a:ln>
                  <a:noFill/>
                </a:ln>
                <a:solidFill>
                  <a:prstClr val="black"/>
                </a:solidFill>
                <a:effectLst/>
                <a:uLnTx/>
                <a:uFillTx/>
                <a:latin typeface="Segoe UI Light" panose="020B0502040204020203" pitchFamily="34" charset="0"/>
                <a:ea typeface="等线" panose="02010600030101010101" pitchFamily="2" charset="-122"/>
                <a:cs typeface="Segoe UI Light" panose="020B0502040204020203" pitchFamily="34" charset="0"/>
              </a:rPr>
              <a:t>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Example EXECUTION GUIDANCE</a:t>
            </a:r>
          </a:p>
        </p:txBody>
      </p:sp>
      <p:sp>
        <p:nvSpPr>
          <p:cNvPr id="81" name="Rectangle 80">
            <a:extLst>
              <a:ext uri="{FF2B5EF4-FFF2-40B4-BE49-F238E27FC236}">
                <a16:creationId xmlns:a16="http://schemas.microsoft.com/office/drawing/2014/main" id="{8987B3DF-402D-4866-BE01-DD0EAC52E1AA}"/>
              </a:ext>
            </a:extLst>
          </p:cNvPr>
          <p:cNvSpPr/>
          <p:nvPr/>
        </p:nvSpPr>
        <p:spPr>
          <a:xfrm>
            <a:off x="292486" y="7820499"/>
            <a:ext cx="11790205" cy="14787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sp>
        <p:nvSpPr>
          <p:cNvPr id="163" name="TextBox 162">
            <a:extLst>
              <a:ext uri="{FF2B5EF4-FFF2-40B4-BE49-F238E27FC236}">
                <a16:creationId xmlns:a16="http://schemas.microsoft.com/office/drawing/2014/main" id="{8AFC81D5-C873-4596-B2A9-976570AC2F35}"/>
              </a:ext>
            </a:extLst>
          </p:cNvPr>
          <p:cNvSpPr txBox="1"/>
          <p:nvPr/>
        </p:nvSpPr>
        <p:spPr>
          <a:xfrm>
            <a:off x="3291485" y="2741203"/>
            <a:ext cx="1503938" cy="390107"/>
          </a:xfrm>
          <a:prstGeom prst="rect">
            <a:avLst/>
          </a:prstGeom>
          <a:noFill/>
        </p:spPr>
        <p:txBody>
          <a:bodyPr wrap="none"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Engagement Targeting &amp; </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Commitment</a:t>
            </a:r>
          </a:p>
        </p:txBody>
      </p:sp>
      <p:sp>
        <p:nvSpPr>
          <p:cNvPr id="180" name="TextBox 179">
            <a:extLst>
              <a:ext uri="{FF2B5EF4-FFF2-40B4-BE49-F238E27FC236}">
                <a16:creationId xmlns:a16="http://schemas.microsoft.com/office/drawing/2014/main" id="{BA6784FC-3538-459F-A9AF-8A80A10387AD}"/>
              </a:ext>
            </a:extLst>
          </p:cNvPr>
          <p:cNvSpPr txBox="1"/>
          <p:nvPr/>
        </p:nvSpPr>
        <p:spPr>
          <a:xfrm>
            <a:off x="6774503" y="2699764"/>
            <a:ext cx="1481496" cy="390107"/>
          </a:xfrm>
          <a:prstGeom prst="rect">
            <a:avLst/>
          </a:prstGeom>
          <a:noFill/>
        </p:spPr>
        <p:txBody>
          <a:bodyPr wrap="none"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Final Plan/Resourcing </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Confirm Timing &amp; Design</a:t>
            </a:r>
          </a:p>
        </p:txBody>
      </p:sp>
      <p:sp>
        <p:nvSpPr>
          <p:cNvPr id="188" name="TextBox 187">
            <a:extLst>
              <a:ext uri="{FF2B5EF4-FFF2-40B4-BE49-F238E27FC236}">
                <a16:creationId xmlns:a16="http://schemas.microsoft.com/office/drawing/2014/main" id="{3918DB0C-7981-456C-BFBD-D23E446F29CB}"/>
              </a:ext>
            </a:extLst>
          </p:cNvPr>
          <p:cNvSpPr txBox="1"/>
          <p:nvPr/>
        </p:nvSpPr>
        <p:spPr>
          <a:xfrm>
            <a:off x="8504801" y="2776936"/>
            <a:ext cx="1417320" cy="341632"/>
          </a:xfrm>
          <a:prstGeom prst="rect">
            <a:avLst/>
          </a:prstGeom>
          <a:noFill/>
        </p:spPr>
        <p:txBody>
          <a:bodyPr wrap="square"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Take action &amp; hands-on build architecture</a:t>
            </a:r>
          </a:p>
        </p:txBody>
      </p:sp>
      <p:sp>
        <p:nvSpPr>
          <p:cNvPr id="196" name="TextBox 195">
            <a:extLst>
              <a:ext uri="{FF2B5EF4-FFF2-40B4-BE49-F238E27FC236}">
                <a16:creationId xmlns:a16="http://schemas.microsoft.com/office/drawing/2014/main" id="{5D509193-CA5C-426F-8B22-DC146C1751E9}"/>
              </a:ext>
            </a:extLst>
          </p:cNvPr>
          <p:cNvSpPr txBox="1"/>
          <p:nvPr/>
        </p:nvSpPr>
        <p:spPr>
          <a:xfrm>
            <a:off x="10182503" y="2731574"/>
            <a:ext cx="1322308" cy="341632"/>
          </a:xfrm>
          <a:prstGeom prst="rect">
            <a:avLst/>
          </a:prstGeom>
          <a:noFill/>
        </p:spPr>
        <p:txBody>
          <a:bodyPr wrap="square"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Enhancement of Azure environment</a:t>
            </a:r>
          </a:p>
        </p:txBody>
      </p:sp>
      <p:sp>
        <p:nvSpPr>
          <p:cNvPr id="232" name="Rettangolo 29">
            <a:extLst>
              <a:ext uri="{FF2B5EF4-FFF2-40B4-BE49-F238E27FC236}">
                <a16:creationId xmlns:a16="http://schemas.microsoft.com/office/drawing/2014/main" id="{5F435A68-3294-443B-955D-CFFBE0E4B73A}"/>
              </a:ext>
            </a:extLst>
          </p:cNvPr>
          <p:cNvSpPr/>
          <p:nvPr/>
        </p:nvSpPr>
        <p:spPr>
          <a:xfrm>
            <a:off x="3516217" y="3564038"/>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rPr>
              <a:t>Specialist</a:t>
            </a:r>
          </a:p>
        </p:txBody>
      </p:sp>
      <p:sp>
        <p:nvSpPr>
          <p:cNvPr id="233" name="Rettangolo 29">
            <a:extLst>
              <a:ext uri="{FF2B5EF4-FFF2-40B4-BE49-F238E27FC236}">
                <a16:creationId xmlns:a16="http://schemas.microsoft.com/office/drawing/2014/main" id="{CD6B5D87-9E6B-47C4-9C07-54AE56209B26}"/>
              </a:ext>
            </a:extLst>
          </p:cNvPr>
          <p:cNvSpPr/>
          <p:nvPr/>
        </p:nvSpPr>
        <p:spPr>
          <a:xfrm>
            <a:off x="5208512" y="3558102"/>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rPr>
              <a:t>Cloud Solution Architect</a:t>
            </a:r>
          </a:p>
        </p:txBody>
      </p:sp>
      <p:sp>
        <p:nvSpPr>
          <p:cNvPr id="234" name="Rettangolo 29">
            <a:extLst>
              <a:ext uri="{FF2B5EF4-FFF2-40B4-BE49-F238E27FC236}">
                <a16:creationId xmlns:a16="http://schemas.microsoft.com/office/drawing/2014/main" id="{39A9DEF5-066D-4238-896F-F8AAEB083B54}"/>
              </a:ext>
            </a:extLst>
          </p:cNvPr>
          <p:cNvSpPr/>
          <p:nvPr/>
        </p:nvSpPr>
        <p:spPr>
          <a:xfrm>
            <a:off x="6903322" y="3559776"/>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rPr>
              <a:t>Cloud Solution Architect</a:t>
            </a:r>
          </a:p>
        </p:txBody>
      </p:sp>
      <p:sp>
        <p:nvSpPr>
          <p:cNvPr id="235" name="Rettangolo 29">
            <a:extLst>
              <a:ext uri="{FF2B5EF4-FFF2-40B4-BE49-F238E27FC236}">
                <a16:creationId xmlns:a16="http://schemas.microsoft.com/office/drawing/2014/main" id="{C7E9BE87-54FC-40E5-89D5-3AB513390BD3}"/>
              </a:ext>
            </a:extLst>
          </p:cNvPr>
          <p:cNvSpPr/>
          <p:nvPr/>
        </p:nvSpPr>
        <p:spPr>
          <a:xfrm>
            <a:off x="8622748" y="3559776"/>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rPr>
              <a:t>Cloud Solution Architect</a:t>
            </a:r>
          </a:p>
        </p:txBody>
      </p:sp>
      <p:sp>
        <p:nvSpPr>
          <p:cNvPr id="236" name="Rettangolo 29">
            <a:extLst>
              <a:ext uri="{FF2B5EF4-FFF2-40B4-BE49-F238E27FC236}">
                <a16:creationId xmlns:a16="http://schemas.microsoft.com/office/drawing/2014/main" id="{5386631A-E806-4C91-A16A-DEA400BDBFA8}"/>
              </a:ext>
            </a:extLst>
          </p:cNvPr>
          <p:cNvSpPr/>
          <p:nvPr/>
        </p:nvSpPr>
        <p:spPr>
          <a:xfrm>
            <a:off x="10329071" y="3557493"/>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rPr>
              <a:t>Cloud Solution Architect</a:t>
            </a:r>
          </a:p>
        </p:txBody>
      </p:sp>
      <p:sp>
        <p:nvSpPr>
          <p:cNvPr id="240" name="TextBox 239">
            <a:extLst>
              <a:ext uri="{FF2B5EF4-FFF2-40B4-BE49-F238E27FC236}">
                <a16:creationId xmlns:a16="http://schemas.microsoft.com/office/drawing/2014/main" id="{653B4A25-16A0-444C-8B6A-6CBE7C18C095}"/>
              </a:ext>
            </a:extLst>
          </p:cNvPr>
          <p:cNvSpPr txBox="1"/>
          <p:nvPr/>
        </p:nvSpPr>
        <p:spPr>
          <a:xfrm>
            <a:off x="3501937" y="3612989"/>
            <a:ext cx="128016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p:txBody>
      </p:sp>
      <p:sp>
        <p:nvSpPr>
          <p:cNvPr id="248" name="TextBox 247">
            <a:extLst>
              <a:ext uri="{FF2B5EF4-FFF2-40B4-BE49-F238E27FC236}">
                <a16:creationId xmlns:a16="http://schemas.microsoft.com/office/drawing/2014/main" id="{A1AA0CEE-A57A-4AAD-94EA-498F119FF8DA}"/>
              </a:ext>
            </a:extLst>
          </p:cNvPr>
          <p:cNvSpPr txBox="1"/>
          <p:nvPr/>
        </p:nvSpPr>
        <p:spPr>
          <a:xfrm>
            <a:off x="476955" y="3204430"/>
            <a:ext cx="6815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PRIMARY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prstClr val="black"/>
                </a:solidFill>
                <a:latin typeface="Segoe UI Light" panose="020B0502040204020203" pitchFamily="34" charset="0"/>
                <a:cs typeface="Segoe UI Light" panose="020B0502040204020203" pitchFamily="34" charset="0"/>
              </a:rPr>
              <a:t>ROLE</a:t>
            </a:r>
            <a:endPar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49" name="TextBox 248">
            <a:extLst>
              <a:ext uri="{FF2B5EF4-FFF2-40B4-BE49-F238E27FC236}">
                <a16:creationId xmlns:a16="http://schemas.microsoft.com/office/drawing/2014/main" id="{760BB5D0-A64F-4786-B8A1-2D6083D8ABDE}"/>
              </a:ext>
            </a:extLst>
          </p:cNvPr>
          <p:cNvSpPr txBox="1"/>
          <p:nvPr/>
        </p:nvSpPr>
        <p:spPr>
          <a:xfrm>
            <a:off x="445166" y="2843065"/>
            <a:ext cx="84510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OUTCOMES</a:t>
            </a:r>
          </a:p>
        </p:txBody>
      </p:sp>
      <p:cxnSp>
        <p:nvCxnSpPr>
          <p:cNvPr id="134" name="Straight Connector 133">
            <a:extLst>
              <a:ext uri="{FF2B5EF4-FFF2-40B4-BE49-F238E27FC236}">
                <a16:creationId xmlns:a16="http://schemas.microsoft.com/office/drawing/2014/main" id="{91ECD7A6-B8E8-4ACF-8E45-F76AC2B6B65D}"/>
              </a:ext>
            </a:extLst>
          </p:cNvPr>
          <p:cNvCxnSpPr/>
          <p:nvPr/>
        </p:nvCxnSpPr>
        <p:spPr>
          <a:xfrm>
            <a:off x="432678" y="4050306"/>
            <a:ext cx="11371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17D9798-585A-4E64-B6F4-3960674F5D28}"/>
              </a:ext>
            </a:extLst>
          </p:cNvPr>
          <p:cNvCxnSpPr>
            <a:cxnSpLocks/>
          </p:cNvCxnSpPr>
          <p:nvPr/>
        </p:nvCxnSpPr>
        <p:spPr>
          <a:xfrm flipH="1">
            <a:off x="5033112" y="4068630"/>
            <a:ext cx="16043" cy="27391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BD357F-F93B-40A8-A4F3-54F4FA59A30E}"/>
              </a:ext>
            </a:extLst>
          </p:cNvPr>
          <p:cNvCxnSpPr>
            <a:cxnSpLocks/>
          </p:cNvCxnSpPr>
          <p:nvPr/>
        </p:nvCxnSpPr>
        <p:spPr>
          <a:xfrm flipH="1">
            <a:off x="6740704" y="4068630"/>
            <a:ext cx="16045" cy="27391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9AEF4EF-F221-43E4-94CA-BC0CD55F4E00}"/>
              </a:ext>
            </a:extLst>
          </p:cNvPr>
          <p:cNvCxnSpPr>
            <a:cxnSpLocks/>
          </p:cNvCxnSpPr>
          <p:nvPr/>
        </p:nvCxnSpPr>
        <p:spPr>
          <a:xfrm>
            <a:off x="8448298" y="4087831"/>
            <a:ext cx="0" cy="271994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AC9A0C2-7293-4A8A-A0CA-45F4EAE5706E}"/>
              </a:ext>
            </a:extLst>
          </p:cNvPr>
          <p:cNvCxnSpPr>
            <a:cxnSpLocks/>
          </p:cNvCxnSpPr>
          <p:nvPr/>
        </p:nvCxnSpPr>
        <p:spPr>
          <a:xfrm>
            <a:off x="10104499" y="4043680"/>
            <a:ext cx="51395" cy="27640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459137-750C-4E08-8E7B-0CCC73BC78B6}"/>
              </a:ext>
            </a:extLst>
          </p:cNvPr>
          <p:cNvCxnSpPr>
            <a:cxnSpLocks/>
          </p:cNvCxnSpPr>
          <p:nvPr/>
        </p:nvCxnSpPr>
        <p:spPr>
          <a:xfrm>
            <a:off x="1617922" y="4068630"/>
            <a:ext cx="0" cy="27391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AE971AA7-E0AA-42C3-92DB-66BCF0E1F502}"/>
              </a:ext>
            </a:extLst>
          </p:cNvPr>
          <p:cNvSpPr txBox="1"/>
          <p:nvPr/>
        </p:nvSpPr>
        <p:spPr>
          <a:xfrm>
            <a:off x="431594" y="4671908"/>
            <a:ext cx="84350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prstClr val="black"/>
                </a:solidFill>
                <a:latin typeface="Segoe UI Light" panose="020B0502040204020203" pitchFamily="34" charset="0"/>
                <a:cs typeface="Segoe UI Light" panose="020B0502040204020203" pitchFamily="34" charset="0"/>
              </a:rPr>
              <a:t>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RESOURCES</a:t>
            </a:r>
          </a:p>
        </p:txBody>
      </p:sp>
      <p:sp>
        <p:nvSpPr>
          <p:cNvPr id="244" name="TextBox 243">
            <a:extLst>
              <a:ext uri="{FF2B5EF4-FFF2-40B4-BE49-F238E27FC236}">
                <a16:creationId xmlns:a16="http://schemas.microsoft.com/office/drawing/2014/main" id="{CEEF7793-49ED-4FFB-9CA7-F56758E1EB30}"/>
              </a:ext>
            </a:extLst>
          </p:cNvPr>
          <p:cNvSpPr txBox="1"/>
          <p:nvPr/>
        </p:nvSpPr>
        <p:spPr>
          <a:xfrm>
            <a:off x="5163128" y="3657024"/>
            <a:ext cx="1478614"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Light"/>
                <a:cs typeface="Segoe UI Light"/>
              </a:rPr>
              <a:t>w/ CSA, ATS, CSAM, Partner (</a:t>
            </a:r>
            <a:r>
              <a:rPr lang="en-US" sz="900">
                <a:latin typeface="Segoe UI Light"/>
                <a:cs typeface="Segoe UI Light"/>
              </a:rPr>
              <a:t>AMMP</a:t>
            </a:r>
            <a:r>
              <a:rPr kumimoji="0" lang="en-US" sz="900" b="0" i="0" u="none" strike="noStrike" kern="1200" cap="none" spc="0" normalizeH="0" baseline="0" noProof="0">
                <a:ln>
                  <a:noFill/>
                </a:ln>
                <a:effectLst/>
                <a:uLnTx/>
                <a:uFillTx/>
                <a:latin typeface="Segoe UI Light"/>
                <a:cs typeface="Segoe UI Light"/>
              </a:rPr>
              <a:t>)</a:t>
            </a:r>
          </a:p>
        </p:txBody>
      </p:sp>
      <p:sp>
        <p:nvSpPr>
          <p:cNvPr id="245" name="TextBox 244">
            <a:extLst>
              <a:ext uri="{FF2B5EF4-FFF2-40B4-BE49-F238E27FC236}">
                <a16:creationId xmlns:a16="http://schemas.microsoft.com/office/drawing/2014/main" id="{A9C22341-E45E-4E9A-ADCF-98C3A5679B35}"/>
              </a:ext>
            </a:extLst>
          </p:cNvPr>
          <p:cNvSpPr txBox="1"/>
          <p:nvPr/>
        </p:nvSpPr>
        <p:spPr>
          <a:xfrm>
            <a:off x="6784617" y="3657024"/>
            <a:ext cx="154109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 CSAM, Partner (AMMP)</a:t>
            </a:r>
          </a:p>
        </p:txBody>
      </p:sp>
      <p:sp>
        <p:nvSpPr>
          <p:cNvPr id="247" name="TextBox 246">
            <a:extLst>
              <a:ext uri="{FF2B5EF4-FFF2-40B4-BE49-F238E27FC236}">
                <a16:creationId xmlns:a16="http://schemas.microsoft.com/office/drawing/2014/main" id="{BF00174A-E464-44F6-9426-1460869843A5}"/>
              </a:ext>
            </a:extLst>
          </p:cNvPr>
          <p:cNvSpPr txBox="1"/>
          <p:nvPr/>
        </p:nvSpPr>
        <p:spPr>
          <a:xfrm>
            <a:off x="8577028" y="3657024"/>
            <a:ext cx="148137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 CSAM, Partner (AMMP)</a:t>
            </a:r>
          </a:p>
        </p:txBody>
      </p:sp>
      <p:sp>
        <p:nvSpPr>
          <p:cNvPr id="250" name="TextBox 249">
            <a:extLst>
              <a:ext uri="{FF2B5EF4-FFF2-40B4-BE49-F238E27FC236}">
                <a16:creationId xmlns:a16="http://schemas.microsoft.com/office/drawing/2014/main" id="{C0EA7641-7880-4200-BA3C-C55C32EA9D0F}"/>
              </a:ext>
            </a:extLst>
          </p:cNvPr>
          <p:cNvSpPr txBox="1"/>
          <p:nvPr/>
        </p:nvSpPr>
        <p:spPr>
          <a:xfrm>
            <a:off x="10288882" y="3657024"/>
            <a:ext cx="154109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 CSAM, Partner (AMMP)</a:t>
            </a:r>
          </a:p>
        </p:txBody>
      </p:sp>
      <p:sp>
        <p:nvSpPr>
          <p:cNvPr id="10" name="TextBox 9">
            <a:extLst>
              <a:ext uri="{FF2B5EF4-FFF2-40B4-BE49-F238E27FC236}">
                <a16:creationId xmlns:a16="http://schemas.microsoft.com/office/drawing/2014/main" id="{D9A9813C-FF3E-45B4-98E1-A5C8904968D9}"/>
              </a:ext>
            </a:extLst>
          </p:cNvPr>
          <p:cNvSpPr txBox="1"/>
          <p:nvPr/>
        </p:nvSpPr>
        <p:spPr>
          <a:xfrm>
            <a:off x="3359220" y="4653869"/>
            <a:ext cx="1656441" cy="103451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75000"/>
                  </a:srgbClr>
                </a:solidFill>
                <a:effectLst/>
                <a:uLnTx/>
                <a:uFillTx/>
                <a:latin typeface="Segoe UI Light" panose="020B0502040204020203" pitchFamily="34" charset="0"/>
                <a:ea typeface="+mn-ea"/>
                <a:cs typeface="Segoe UI Light" panose="020B0502040204020203" pitchFamily="34" charset="0"/>
              </a:rPr>
              <a:t>Engage with customer</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Deliver vision and scope for enterprise-scale landing zones project </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Secure customer commitment and sponsorship</a:t>
            </a:r>
          </a:p>
        </p:txBody>
      </p:sp>
      <p:cxnSp>
        <p:nvCxnSpPr>
          <p:cNvPr id="3" name="Straight Connector 2">
            <a:extLst>
              <a:ext uri="{FF2B5EF4-FFF2-40B4-BE49-F238E27FC236}">
                <a16:creationId xmlns:a16="http://schemas.microsoft.com/office/drawing/2014/main" id="{D89ABEC8-9C30-497C-8D8D-4858F3D1608C}"/>
              </a:ext>
            </a:extLst>
          </p:cNvPr>
          <p:cNvCxnSpPr>
            <a:cxnSpLocks/>
          </p:cNvCxnSpPr>
          <p:nvPr/>
        </p:nvCxnSpPr>
        <p:spPr>
          <a:xfrm>
            <a:off x="3325516" y="4043680"/>
            <a:ext cx="0" cy="27640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E8225E-8854-4778-B0FD-13B4D9CF6A2D}"/>
              </a:ext>
            </a:extLst>
          </p:cNvPr>
          <p:cNvSpPr txBox="1"/>
          <p:nvPr/>
        </p:nvSpPr>
        <p:spPr>
          <a:xfrm>
            <a:off x="1605119" y="4648888"/>
            <a:ext cx="1656441" cy="246219"/>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75000"/>
                  </a:srgbClr>
                </a:solidFill>
                <a:effectLst/>
                <a:uLnTx/>
                <a:uFillTx/>
                <a:latin typeface="Segoe UI Light" panose="020B0502040204020203" pitchFamily="34" charset="0"/>
                <a:ea typeface="+mn-ea"/>
                <a:cs typeface="Segoe UI Light" panose="020B0502040204020203" pitchFamily="34" charset="0"/>
              </a:rPr>
              <a:t>Mobilize internal team</a:t>
            </a:r>
          </a:p>
        </p:txBody>
      </p:sp>
      <p:sp>
        <p:nvSpPr>
          <p:cNvPr id="12" name="TextBox 11">
            <a:extLst>
              <a:ext uri="{FF2B5EF4-FFF2-40B4-BE49-F238E27FC236}">
                <a16:creationId xmlns:a16="http://schemas.microsoft.com/office/drawing/2014/main" id="{36186BB5-6A01-4C5D-A550-E107846F1E4F}"/>
              </a:ext>
            </a:extLst>
          </p:cNvPr>
          <p:cNvSpPr txBox="1"/>
          <p:nvPr/>
        </p:nvSpPr>
        <p:spPr>
          <a:xfrm>
            <a:off x="427615" y="4107646"/>
            <a:ext cx="8725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SUCCESS CRITERIA</a:t>
            </a:r>
          </a:p>
        </p:txBody>
      </p:sp>
      <p:sp>
        <p:nvSpPr>
          <p:cNvPr id="14" name="TextBox 13">
            <a:extLst>
              <a:ext uri="{FF2B5EF4-FFF2-40B4-BE49-F238E27FC236}">
                <a16:creationId xmlns:a16="http://schemas.microsoft.com/office/drawing/2014/main" id="{DB175A6E-74B4-4D61-84CC-1F4713B55818}"/>
              </a:ext>
            </a:extLst>
          </p:cNvPr>
          <p:cNvSpPr txBox="1"/>
          <p:nvPr/>
        </p:nvSpPr>
        <p:spPr>
          <a:xfrm>
            <a:off x="3436057" y="4130731"/>
            <a:ext cx="1554480" cy="35394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1"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Customer executive buy-in and sponsorship confirmed</a:t>
            </a:r>
          </a:p>
        </p:txBody>
      </p:sp>
      <p:sp>
        <p:nvSpPr>
          <p:cNvPr id="15" name="TextBox 14">
            <a:extLst>
              <a:ext uri="{FF2B5EF4-FFF2-40B4-BE49-F238E27FC236}">
                <a16:creationId xmlns:a16="http://schemas.microsoft.com/office/drawing/2014/main" id="{4EA089AD-07E0-4BA7-88AF-4601DE04281A}"/>
              </a:ext>
            </a:extLst>
          </p:cNvPr>
          <p:cNvSpPr txBox="1"/>
          <p:nvPr/>
        </p:nvSpPr>
        <p:spPr>
          <a:xfrm>
            <a:off x="3543089" y="3657024"/>
            <a:ext cx="1280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 SSP, ATS, </a:t>
            </a:r>
            <a:r>
              <a:rPr lang="en-US" sz="900">
                <a:solidFill>
                  <a:prstClr val="black"/>
                </a:solidFill>
                <a:latin typeface="Segoe UI Light" panose="020B0502040204020203" pitchFamily="34" charset="0"/>
                <a:cs typeface="Segoe UI Light" panose="020B0502040204020203" pitchFamily="34" charset="0"/>
              </a:rPr>
              <a:t>CSAM</a:t>
            </a: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Partner (AMMP)</a:t>
            </a:r>
          </a:p>
        </p:txBody>
      </p:sp>
      <p:sp>
        <p:nvSpPr>
          <p:cNvPr id="18" name="TextBox 17">
            <a:extLst>
              <a:ext uri="{FF2B5EF4-FFF2-40B4-BE49-F238E27FC236}">
                <a16:creationId xmlns:a16="http://schemas.microsoft.com/office/drawing/2014/main" id="{85B4EFD8-78CA-4DB3-B343-FA890378094F}"/>
              </a:ext>
            </a:extLst>
          </p:cNvPr>
          <p:cNvSpPr txBox="1"/>
          <p:nvPr/>
        </p:nvSpPr>
        <p:spPr>
          <a:xfrm>
            <a:off x="5057565" y="4655972"/>
            <a:ext cx="1656441" cy="1137104"/>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75000"/>
                  </a:srgbClr>
                </a:solidFill>
                <a:effectLst/>
                <a:uLnTx/>
                <a:uFillTx/>
                <a:latin typeface="Segoe UI Light" panose="020B0502040204020203" pitchFamily="34" charset="0"/>
                <a:ea typeface="+mn-ea"/>
                <a:cs typeface="Segoe UI Light" panose="020B0502040204020203" pitchFamily="34" charset="0"/>
              </a:rPr>
              <a:t>Review customer environment</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In-depth study of customer DC architecture</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Deliver Enterprise-scale Workshops with CSA Delivery Guide</a:t>
            </a:r>
          </a:p>
        </p:txBody>
      </p:sp>
      <p:sp>
        <p:nvSpPr>
          <p:cNvPr id="19" name="TextBox 18">
            <a:extLst>
              <a:ext uri="{FF2B5EF4-FFF2-40B4-BE49-F238E27FC236}">
                <a16:creationId xmlns:a16="http://schemas.microsoft.com/office/drawing/2014/main" id="{375F4177-6F84-41FD-803E-CA13F34D9DAE}"/>
              </a:ext>
            </a:extLst>
          </p:cNvPr>
          <p:cNvSpPr txBox="1"/>
          <p:nvPr/>
        </p:nvSpPr>
        <p:spPr>
          <a:xfrm>
            <a:off x="5134402" y="4130731"/>
            <a:ext cx="1554480" cy="35394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1"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Capture and understand all technical requirements</a:t>
            </a:r>
          </a:p>
        </p:txBody>
      </p:sp>
      <p:sp>
        <p:nvSpPr>
          <p:cNvPr id="20" name="TextBox 19">
            <a:extLst>
              <a:ext uri="{FF2B5EF4-FFF2-40B4-BE49-F238E27FC236}">
                <a16:creationId xmlns:a16="http://schemas.microsoft.com/office/drawing/2014/main" id="{97F9CA47-2BFE-4115-BE87-08E23A5908F1}"/>
              </a:ext>
            </a:extLst>
          </p:cNvPr>
          <p:cNvSpPr txBox="1"/>
          <p:nvPr/>
        </p:nvSpPr>
        <p:spPr>
          <a:xfrm>
            <a:off x="6756749" y="4639361"/>
            <a:ext cx="1656441" cy="1306125"/>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75000"/>
                  </a:srgbClr>
                </a:solidFill>
                <a:effectLst/>
                <a:uLnTx/>
                <a:uFillTx/>
                <a:latin typeface="Segoe UI Light" panose="020B0502040204020203" pitchFamily="34" charset="0"/>
                <a:ea typeface="+mn-ea"/>
                <a:cs typeface="Segoe UI Light" panose="020B0502040204020203" pitchFamily="34" charset="0"/>
              </a:rPr>
              <a:t>Agree on architecture design</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Coordinate customer working session to finalize design, review documented decision</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Leverage automated deployment of GitHub as needed</a:t>
            </a:r>
          </a:p>
        </p:txBody>
      </p:sp>
      <p:sp>
        <p:nvSpPr>
          <p:cNvPr id="21" name="TextBox 20">
            <a:extLst>
              <a:ext uri="{FF2B5EF4-FFF2-40B4-BE49-F238E27FC236}">
                <a16:creationId xmlns:a16="http://schemas.microsoft.com/office/drawing/2014/main" id="{02434759-75E4-4203-8A3B-2E10BB339A32}"/>
              </a:ext>
            </a:extLst>
          </p:cNvPr>
          <p:cNvSpPr txBox="1"/>
          <p:nvPr/>
        </p:nvSpPr>
        <p:spPr>
          <a:xfrm>
            <a:off x="6830593" y="4130731"/>
            <a:ext cx="1554480" cy="35394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1"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Customer agreement on architecture design</a:t>
            </a:r>
          </a:p>
        </p:txBody>
      </p:sp>
      <p:sp>
        <p:nvSpPr>
          <p:cNvPr id="24" name="TextBox 23">
            <a:extLst>
              <a:ext uri="{FF2B5EF4-FFF2-40B4-BE49-F238E27FC236}">
                <a16:creationId xmlns:a16="http://schemas.microsoft.com/office/drawing/2014/main" id="{061CD49B-0550-47EB-8676-0BA49A5AA364}"/>
              </a:ext>
            </a:extLst>
          </p:cNvPr>
          <p:cNvSpPr txBox="1"/>
          <p:nvPr/>
        </p:nvSpPr>
        <p:spPr>
          <a:xfrm>
            <a:off x="3334655" y="6034508"/>
            <a:ext cx="1680900" cy="646329"/>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Overview of </a:t>
            </a:r>
            <a:r>
              <a:rPr lang="en-US" sz="900" u="sng">
                <a:solidFill>
                  <a:srgbClr val="006BBD"/>
                </a:solidFill>
                <a:latin typeface="Segoe UI" panose="020B0502040204020203" pitchFamily="34" charset="0"/>
                <a:hlinkClick r:id="rId3"/>
              </a:rPr>
              <a:t>Azure</a:t>
            </a:r>
            <a:r>
              <a:rPr kumimoji="0" lang="en-US" sz="9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 landing zones using Cloud Adoption Framework Ready module</a:t>
            </a:r>
            <a:endParaRPr kumimoji="0" lang="en-US" sz="85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5" name="TextBox 24">
            <a:extLst>
              <a:ext uri="{FF2B5EF4-FFF2-40B4-BE49-F238E27FC236}">
                <a16:creationId xmlns:a16="http://schemas.microsoft.com/office/drawing/2014/main" id="{B7668B78-94B1-470F-9A65-AC4A83DECEE8}"/>
              </a:ext>
            </a:extLst>
          </p:cNvPr>
          <p:cNvSpPr txBox="1"/>
          <p:nvPr/>
        </p:nvSpPr>
        <p:spPr>
          <a:xfrm>
            <a:off x="5035743" y="6074549"/>
            <a:ext cx="1680900" cy="507829"/>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CSA Delivery Guide: </a:t>
            </a:r>
            <a:r>
              <a:rPr lang="en-US" sz="900" u="sng">
                <a:solidFill>
                  <a:srgbClr val="006BBD"/>
                </a:solidFill>
                <a:latin typeface="Segoe UI" panose="020B0502040204020203" pitchFamily="34" charset="0"/>
                <a:hlinkClick r:id="rId4"/>
              </a:rPr>
              <a:t>Azure landing zone</a:t>
            </a:r>
            <a:r>
              <a:rPr kumimoji="0" lang="en-US" sz="9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 within CAF Ready</a:t>
            </a:r>
            <a:endParaRPr kumimoji="0" lang="en-US" sz="85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7" name="TextBox 26">
            <a:extLst>
              <a:ext uri="{FF2B5EF4-FFF2-40B4-BE49-F238E27FC236}">
                <a16:creationId xmlns:a16="http://schemas.microsoft.com/office/drawing/2014/main" id="{C2CB1B7B-82F9-4C7B-9A4F-DE15AEB24B68}"/>
              </a:ext>
            </a:extLst>
          </p:cNvPr>
          <p:cNvSpPr txBox="1"/>
          <p:nvPr/>
        </p:nvSpPr>
        <p:spPr>
          <a:xfrm>
            <a:off x="6807734" y="6103757"/>
            <a:ext cx="1680900" cy="7848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5"/>
              </a:rPr>
              <a:t>Review Requirements Azure landing zone Accelerator User Guide environment setup tutorial (GitHub)</a:t>
            </a:r>
            <a:endParaRPr kumimoji="0" lang="en-US" sz="850" b="1"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71" name="TextBox 170">
            <a:extLst>
              <a:ext uri="{FF2B5EF4-FFF2-40B4-BE49-F238E27FC236}">
                <a16:creationId xmlns:a16="http://schemas.microsoft.com/office/drawing/2014/main" id="{67252852-4538-4804-957D-6F4E5AFCB1DD}"/>
              </a:ext>
            </a:extLst>
          </p:cNvPr>
          <p:cNvSpPr txBox="1"/>
          <p:nvPr/>
        </p:nvSpPr>
        <p:spPr>
          <a:xfrm>
            <a:off x="5160722" y="2674869"/>
            <a:ext cx="1204176" cy="390107"/>
          </a:xfrm>
          <a:prstGeom prst="rect">
            <a:avLst/>
          </a:prstGeom>
          <a:noFill/>
        </p:spPr>
        <p:txBody>
          <a:bodyPr wrap="none"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In-depth study with</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Discovery workshop</a:t>
            </a:r>
          </a:p>
        </p:txBody>
      </p:sp>
      <p:sp>
        <p:nvSpPr>
          <p:cNvPr id="30" name="TextBox 29">
            <a:extLst>
              <a:ext uri="{FF2B5EF4-FFF2-40B4-BE49-F238E27FC236}">
                <a16:creationId xmlns:a16="http://schemas.microsoft.com/office/drawing/2014/main" id="{6719F247-E8D8-4BFD-A95D-CF1AFC9F580D}"/>
              </a:ext>
            </a:extLst>
          </p:cNvPr>
          <p:cNvSpPr txBox="1"/>
          <p:nvPr/>
        </p:nvSpPr>
        <p:spPr>
          <a:xfrm>
            <a:off x="8476180" y="4631469"/>
            <a:ext cx="1656441" cy="1311126"/>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rgbClr val="4472C4">
                    <a:lumMod val="75000"/>
                  </a:srgbClr>
                </a:solidFill>
                <a:latin typeface="Segoe UI Light" panose="020B0502040204020203" pitchFamily="34" charset="0"/>
                <a:cs typeface="Segoe UI Light" panose="020B0502040204020203" pitchFamily="34" charset="0"/>
              </a:rPr>
              <a:t>Hands-on, Plan-to-build &amp; Build design architecture</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a:ea typeface="+mn-ea"/>
                <a:cs typeface="Segoe UI Light"/>
              </a:rPr>
              <a:t>Identify key roles/functions and responsibilities</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a:ea typeface="+mn-ea"/>
                <a:cs typeface="Segoe UI Light"/>
              </a:rPr>
              <a:t>Build sample platform (non-prod, throw-away)</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a:ea typeface="+mn-ea"/>
                <a:cs typeface="Segoe UI Light"/>
              </a:rPr>
              <a:t>Develop plans </a:t>
            </a:r>
          </a:p>
        </p:txBody>
      </p:sp>
      <p:sp>
        <p:nvSpPr>
          <p:cNvPr id="31" name="TextBox 30">
            <a:extLst>
              <a:ext uri="{FF2B5EF4-FFF2-40B4-BE49-F238E27FC236}">
                <a16:creationId xmlns:a16="http://schemas.microsoft.com/office/drawing/2014/main" id="{CCAB0C0F-AB50-40AE-8C5E-6EAB191D41EB}"/>
              </a:ext>
            </a:extLst>
          </p:cNvPr>
          <p:cNvSpPr txBox="1"/>
          <p:nvPr/>
        </p:nvSpPr>
        <p:spPr>
          <a:xfrm>
            <a:off x="8463358" y="6137236"/>
            <a:ext cx="1680900" cy="36933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u="sng">
                <a:solidFill>
                  <a:srgbClr val="006BBD"/>
                </a:solidFill>
                <a:latin typeface="Segoe UI" panose="020B0502040204020203" pitchFamily="34" charset="0"/>
              </a:rPr>
              <a:t>Azure landing zones Accelerator</a:t>
            </a:r>
          </a:p>
        </p:txBody>
      </p:sp>
      <p:sp>
        <p:nvSpPr>
          <p:cNvPr id="225" name="TextBox 224">
            <a:extLst>
              <a:ext uri="{FF2B5EF4-FFF2-40B4-BE49-F238E27FC236}">
                <a16:creationId xmlns:a16="http://schemas.microsoft.com/office/drawing/2014/main" id="{D10A0F26-31A7-44EA-A6CA-F1BBFEFD7F52}"/>
              </a:ext>
            </a:extLst>
          </p:cNvPr>
          <p:cNvSpPr txBox="1"/>
          <p:nvPr/>
        </p:nvSpPr>
        <p:spPr>
          <a:xfrm>
            <a:off x="8550019" y="4068630"/>
            <a:ext cx="1554480" cy="484746"/>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1"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Customer understands and agrees to build and operate cloud platform at scale</a:t>
            </a:r>
          </a:p>
        </p:txBody>
      </p:sp>
      <p:sp>
        <p:nvSpPr>
          <p:cNvPr id="227" name="TextBox 226">
            <a:extLst>
              <a:ext uri="{FF2B5EF4-FFF2-40B4-BE49-F238E27FC236}">
                <a16:creationId xmlns:a16="http://schemas.microsoft.com/office/drawing/2014/main" id="{F5FD6C53-B6CD-41C0-B357-2EC47255A360}"/>
              </a:ext>
            </a:extLst>
          </p:cNvPr>
          <p:cNvSpPr txBox="1"/>
          <p:nvPr/>
        </p:nvSpPr>
        <p:spPr>
          <a:xfrm>
            <a:off x="10182503" y="4644056"/>
            <a:ext cx="1656441" cy="95295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75000"/>
                  </a:srgbClr>
                </a:solidFill>
                <a:effectLst/>
                <a:uLnTx/>
                <a:uFillTx/>
                <a:latin typeface="Segoe UI Light" panose="020B0502040204020203" pitchFamily="34" charset="0"/>
                <a:ea typeface="+mn-ea"/>
                <a:cs typeface="Segoe UI Light" panose="020B0502040204020203" pitchFamily="34" charset="0"/>
              </a:rPr>
              <a:t>Confirm status &amp; identify new opportunities</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Validate implementation</a:t>
            </a:r>
          </a:p>
          <a:p>
            <a:pPr marL="0" marR="0" lvl="0" indent="0" algn="l" defTabSz="914400" rtl="0" eaLnBrk="1" fontAlgn="auto" latinLnBrk="0" hangingPunct="1">
              <a:lnSpc>
                <a:spcPct val="90000"/>
              </a:lnSpc>
              <a:spcBef>
                <a:spcPts val="600"/>
              </a:spcBef>
              <a:spcAft>
                <a:spcPct val="35000"/>
              </a:spcAft>
              <a:buClrTx/>
              <a:buSzTx/>
              <a:buFontTx/>
              <a:buNone/>
              <a:tabLst/>
              <a:defRPr/>
            </a:pPr>
            <a:r>
              <a:rPr kumimoji="0" lang="en-US" sz="850" b="0" i="0"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Identify new migration opportunities</a:t>
            </a:r>
          </a:p>
        </p:txBody>
      </p:sp>
      <p:sp>
        <p:nvSpPr>
          <p:cNvPr id="230" name="TextBox 229">
            <a:extLst>
              <a:ext uri="{FF2B5EF4-FFF2-40B4-BE49-F238E27FC236}">
                <a16:creationId xmlns:a16="http://schemas.microsoft.com/office/drawing/2014/main" id="{3F876394-2EC4-4539-83BB-126223149539}"/>
              </a:ext>
            </a:extLst>
          </p:cNvPr>
          <p:cNvSpPr txBox="1"/>
          <p:nvPr/>
        </p:nvSpPr>
        <p:spPr>
          <a:xfrm>
            <a:off x="10159317" y="6145034"/>
            <a:ext cx="1680900" cy="36933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171450" indent="-171450">
              <a:buFont typeface="Wingdings" panose="05000000000000000000" pitchFamily="2" charset="2"/>
              <a:buChar char="ü"/>
              <a:defRPr/>
            </a:pPr>
            <a:r>
              <a:rPr lang="en-US" sz="900" u="sng">
                <a:solidFill>
                  <a:srgbClr val="006BBD"/>
                </a:solidFill>
                <a:latin typeface="Segoe UI" panose="020B0502040204020203" pitchFamily="34" charset="0"/>
                <a:hlinkClick r:id="rId6">
                  <a:extLst>
                    <a:ext uri="{A12FA001-AC4F-418D-AE19-62706E023703}">
                      <ahyp:hlinkClr xmlns:ahyp="http://schemas.microsoft.com/office/drawing/2018/hyperlinkcolor" val="tx"/>
                    </a:ext>
                  </a:extLst>
                </a:hlinkClick>
              </a:rPr>
              <a:t>Azure landing zones reference implementation</a:t>
            </a:r>
            <a:endParaRPr lang="en-US" sz="900" u="sng">
              <a:solidFill>
                <a:srgbClr val="006BBD"/>
              </a:solidFill>
              <a:latin typeface="Segoe UI" panose="020B0502040204020203" pitchFamily="34" charset="0"/>
            </a:endParaRPr>
          </a:p>
        </p:txBody>
      </p:sp>
      <p:sp>
        <p:nvSpPr>
          <p:cNvPr id="241" name="TextBox 240">
            <a:extLst>
              <a:ext uri="{FF2B5EF4-FFF2-40B4-BE49-F238E27FC236}">
                <a16:creationId xmlns:a16="http://schemas.microsoft.com/office/drawing/2014/main" id="{2A71ED2A-B77C-4850-AF1B-7AC7D33342DD}"/>
              </a:ext>
            </a:extLst>
          </p:cNvPr>
          <p:cNvSpPr txBox="1"/>
          <p:nvPr/>
        </p:nvSpPr>
        <p:spPr>
          <a:xfrm>
            <a:off x="10256342" y="4087831"/>
            <a:ext cx="1554480" cy="35394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1" u="none" strike="noStrike" kern="1200" cap="none" spc="0" normalizeH="0" baseline="0" noProof="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Environment deployed and new opportunities identified</a:t>
            </a:r>
          </a:p>
        </p:txBody>
      </p:sp>
      <p:pic>
        <p:nvPicPr>
          <p:cNvPr id="16" name="Graphic 15" descr="Badge 1">
            <a:extLst>
              <a:ext uri="{FF2B5EF4-FFF2-40B4-BE49-F238E27FC236}">
                <a16:creationId xmlns:a16="http://schemas.microsoft.com/office/drawing/2014/main" id="{BFE59597-586E-4D1B-BB5C-93895E7EC7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81568" y="2366596"/>
            <a:ext cx="263457" cy="263457"/>
          </a:xfrm>
          <a:prstGeom prst="rect">
            <a:avLst/>
          </a:prstGeom>
        </p:spPr>
      </p:pic>
      <p:pic>
        <p:nvPicPr>
          <p:cNvPr id="22" name="Graphic 21" descr="Badge">
            <a:extLst>
              <a:ext uri="{FF2B5EF4-FFF2-40B4-BE49-F238E27FC236}">
                <a16:creationId xmlns:a16="http://schemas.microsoft.com/office/drawing/2014/main" id="{165B39F4-C573-44AC-B5F0-3FAAEA4A2E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6863" y="2379855"/>
            <a:ext cx="263457" cy="263457"/>
          </a:xfrm>
          <a:prstGeom prst="rect">
            <a:avLst/>
          </a:prstGeom>
        </p:spPr>
      </p:pic>
      <p:pic>
        <p:nvPicPr>
          <p:cNvPr id="28" name="Graphic 27" descr="Badge 3">
            <a:extLst>
              <a:ext uri="{FF2B5EF4-FFF2-40B4-BE49-F238E27FC236}">
                <a16:creationId xmlns:a16="http://schemas.microsoft.com/office/drawing/2014/main" id="{7B6BA98E-1520-44D2-B6A4-DF304DF3B8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3240" y="2410065"/>
            <a:ext cx="263457" cy="263457"/>
          </a:xfrm>
          <a:prstGeom prst="rect">
            <a:avLst/>
          </a:prstGeom>
        </p:spPr>
      </p:pic>
      <p:pic>
        <p:nvPicPr>
          <p:cNvPr id="32" name="Graphic 31" descr="Badge 4">
            <a:extLst>
              <a:ext uri="{FF2B5EF4-FFF2-40B4-BE49-F238E27FC236}">
                <a16:creationId xmlns:a16="http://schemas.microsoft.com/office/drawing/2014/main" id="{FB2B353C-A1BB-4BB2-A8E2-C4206AEB05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31099" y="2435434"/>
            <a:ext cx="263457" cy="263457"/>
          </a:xfrm>
          <a:prstGeom prst="rect">
            <a:avLst/>
          </a:prstGeom>
        </p:spPr>
      </p:pic>
      <p:pic>
        <p:nvPicPr>
          <p:cNvPr id="34" name="Graphic 33" descr="Badge 5">
            <a:extLst>
              <a:ext uri="{FF2B5EF4-FFF2-40B4-BE49-F238E27FC236}">
                <a16:creationId xmlns:a16="http://schemas.microsoft.com/office/drawing/2014/main" id="{CFEAC3FC-6AE8-498B-9874-69F51A163B5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05309" y="2449355"/>
            <a:ext cx="263457" cy="263457"/>
          </a:xfrm>
          <a:prstGeom prst="rect">
            <a:avLst/>
          </a:prstGeom>
        </p:spPr>
      </p:pic>
      <p:sp>
        <p:nvSpPr>
          <p:cNvPr id="121" name="TextBox 120">
            <a:extLst>
              <a:ext uri="{FF2B5EF4-FFF2-40B4-BE49-F238E27FC236}">
                <a16:creationId xmlns:a16="http://schemas.microsoft.com/office/drawing/2014/main" id="{BBDA7D4B-F225-40FC-9AA1-A5CB16D45F7A}"/>
              </a:ext>
            </a:extLst>
          </p:cNvPr>
          <p:cNvSpPr txBox="1"/>
          <p:nvPr/>
        </p:nvSpPr>
        <p:spPr>
          <a:xfrm>
            <a:off x="508789" y="2393045"/>
            <a:ext cx="4491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STEP</a:t>
            </a:r>
          </a:p>
        </p:txBody>
      </p:sp>
    </p:spTree>
    <p:extLst>
      <p:ext uri="{BB962C8B-B14F-4D97-AF65-F5344CB8AC3E}">
        <p14:creationId xmlns:p14="http://schemas.microsoft.com/office/powerpoint/2010/main" val="3065654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34750" cy="2839636"/>
          </a:xfrm>
          <a:prstGeom prst="rect">
            <a:avLst/>
          </a:prstGeom>
        </p:spPr>
        <p:txBody>
          <a:bodyPr wrap="square" anchor="ctr">
            <a:normAutofit fontScale="90000"/>
          </a:bodyPr>
          <a:lstStyle/>
          <a:p>
            <a:r>
              <a:rPr lang="en-GB"/>
              <a:t>Management: Business Continuity &amp; Disaster Recovery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346953" y="4241245"/>
            <a:ext cx="3629533" cy="954107"/>
          </a:xfrm>
          <a:prstGeom prst="rect">
            <a:avLst/>
          </a:prstGeom>
          <a:noFill/>
        </p:spPr>
        <p:txBody>
          <a:bodyPr wrap="square">
            <a:spAutoFit/>
          </a:bodyPr>
          <a:lstStyle/>
          <a:p>
            <a:pPr algn="l"/>
            <a:r>
              <a:rPr lang="en-US" sz="2800" b="1" i="0">
                <a:solidFill>
                  <a:srgbClr val="0078D4"/>
                </a:solidFill>
                <a:effectLst/>
                <a:latin typeface="+mj-lt"/>
              </a:rPr>
              <a:t>Business Continuity and </a:t>
            </a:r>
            <a:r>
              <a:rPr lang="en-US" sz="2800" b="1">
                <a:solidFill>
                  <a:srgbClr val="0078D4"/>
                </a:solidFill>
                <a:latin typeface="+mj-lt"/>
              </a:rPr>
              <a:t>d</a:t>
            </a:r>
            <a:r>
              <a:rPr lang="en-US" sz="2800" b="1" i="0">
                <a:solidFill>
                  <a:srgbClr val="0078D4"/>
                </a:solidFill>
                <a:effectLst/>
                <a:latin typeface="+mj-lt"/>
              </a:rPr>
              <a:t>isaster recovery</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C68C0D58-9596-4BFC-A623-59C2BDD63880}"/>
              </a:ext>
            </a:extLst>
          </p:cNvPr>
          <p:cNvSpPr txBox="1"/>
          <p:nvPr/>
        </p:nvSpPr>
        <p:spPr>
          <a:xfrm>
            <a:off x="4715298" y="1916529"/>
            <a:ext cx="7346122" cy="2400657"/>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292E"/>
                </a:solidFill>
                <a:effectLst/>
                <a:uLnTx/>
                <a:uFillTx/>
                <a:ea typeface="+mn-ea"/>
                <a:cs typeface="+mn-cs"/>
              </a:rPr>
              <a:t>Planning for BCDR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4292E"/>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q"/>
              <a:tabLst/>
              <a:defRPr/>
            </a:pPr>
            <a:r>
              <a:rPr kumimoji="0" lang="en-US" sz="1800" b="0" i="0" u="none" strike="noStrike" kern="1200" cap="none" spc="0" normalizeH="0" baseline="0" noProof="0">
                <a:ln>
                  <a:noFill/>
                </a:ln>
                <a:solidFill>
                  <a:srgbClr val="24292E"/>
                </a:solidFill>
                <a:effectLst/>
                <a:uLnTx/>
                <a:uFillTx/>
                <a:ea typeface="+mn-ea"/>
                <a:cs typeface="+mn-cs"/>
              </a:rPr>
              <a:t>BCDR for PaaS services and the availability of native DR and HA features.</a:t>
            </a:r>
            <a:endParaRPr lang="en-US" sz="1800" b="0" i="0" u="none" strike="noStrike" kern="1200" cap="none" spc="0" normalizeH="0" baseline="0" noProof="0">
              <a:ln>
                <a:noFill/>
              </a:ln>
              <a:solidFill>
                <a:srgbClr val="24292E"/>
              </a:solidFill>
              <a:effectLst/>
              <a:uLnTx/>
              <a:uFillTx/>
              <a:cs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a:buChar char="q"/>
              <a:tabLst/>
              <a:defRPr/>
            </a:pPr>
            <a:r>
              <a:rPr kumimoji="0" lang="en-US" sz="1800" b="0" i="0" u="none" strike="noStrike" kern="1200" cap="none" spc="0" normalizeH="0" baseline="0" noProof="0">
                <a:ln>
                  <a:noFill/>
                </a:ln>
                <a:solidFill>
                  <a:srgbClr val="24292E"/>
                </a:solidFill>
                <a:effectLst/>
                <a:uLnTx/>
                <a:uFillTx/>
                <a:ea typeface="+mn-ea"/>
                <a:cs typeface="+mn-cs"/>
              </a:rPr>
              <a:t>Support for multi-region deployments for failover purposes</a:t>
            </a:r>
            <a:endParaRPr lang="en-US">
              <a:solidFill>
                <a:srgbClr val="24292E"/>
              </a:solidFill>
            </a:endParaRPr>
          </a:p>
          <a:p>
            <a:pPr marL="285750" marR="0" lvl="0" indent="-285750" algn="l" defTabSz="914400" rtl="0" eaLnBrk="1" fontAlgn="auto" latinLnBrk="0" hangingPunct="1">
              <a:lnSpc>
                <a:spcPct val="100000"/>
              </a:lnSpc>
              <a:spcBef>
                <a:spcPts val="0"/>
              </a:spcBef>
              <a:spcAft>
                <a:spcPts val="0"/>
              </a:spcAft>
              <a:buClrTx/>
              <a:buSzTx/>
              <a:buFont typeface="Wingdings"/>
              <a:buChar char="q"/>
              <a:tabLst/>
              <a:defRPr/>
            </a:pPr>
            <a:r>
              <a:rPr lang="en-US" sz="1800" b="0" i="0" u="none" strike="noStrike" kern="1200" cap="none" spc="0" normalizeH="0" baseline="0" noProof="0">
                <a:ln>
                  <a:noFill/>
                </a:ln>
                <a:solidFill>
                  <a:srgbClr val="24292E"/>
                </a:solidFill>
                <a:effectLst/>
                <a:uLnTx/>
                <a:uFillTx/>
                <a:cs typeface="Segoe UI"/>
              </a:rPr>
              <a:t>Uses Azure Backup for Virtual Machines</a:t>
            </a:r>
          </a:p>
          <a:p>
            <a:pPr marL="285750" marR="0" lvl="0" indent="-285750" algn="l" defTabSz="914400" rtl="0" eaLnBrk="1" fontAlgn="auto" latinLnBrk="0" hangingPunct="1">
              <a:lnSpc>
                <a:spcPct val="100000"/>
              </a:lnSpc>
              <a:spcBef>
                <a:spcPts val="0"/>
              </a:spcBef>
              <a:spcAft>
                <a:spcPts val="0"/>
              </a:spcAft>
              <a:buClrTx/>
              <a:buSzTx/>
              <a:buFont typeface="Wingdings"/>
              <a:buChar char="q"/>
              <a:tabLst/>
              <a:defRPr/>
            </a:pPr>
            <a:r>
              <a:rPr lang="en-US">
                <a:solidFill>
                  <a:srgbClr val="24292E"/>
                </a:solidFill>
                <a:cs typeface="Segoe UI"/>
              </a:rPr>
              <a:t>Monitoring and Health Alerting for visibility into the health of resources</a:t>
            </a:r>
            <a:endParaRPr lang="en-US" sz="1800" b="0" i="0" u="none" strike="noStrike" kern="1200" cap="none" spc="0" normalizeH="0" baseline="0" noProof="0">
              <a:ln>
                <a:noFill/>
              </a:ln>
              <a:solidFill>
                <a:srgbClr val="24292E"/>
              </a:solidFill>
              <a:effectLst/>
              <a:uLnTx/>
              <a:uFillTx/>
              <a:cs typeface="Segoe UI"/>
            </a:endParaRPr>
          </a:p>
        </p:txBody>
      </p:sp>
      <p:sp>
        <p:nvSpPr>
          <p:cNvPr id="2" name="Rectangle: Rounded Corners 1">
            <a:extLst>
              <a:ext uri="{FF2B5EF4-FFF2-40B4-BE49-F238E27FC236}">
                <a16:creationId xmlns:a16="http://schemas.microsoft.com/office/drawing/2014/main" id="{63E4E487-671E-4373-8325-F48F5F2F1CF6}"/>
              </a:ext>
            </a:extLst>
          </p:cNvPr>
          <p:cNvSpPr/>
          <p:nvPr/>
        </p:nvSpPr>
        <p:spPr bwMode="auto">
          <a:xfrm>
            <a:off x="601397" y="5246120"/>
            <a:ext cx="947076"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G3.3</a:t>
            </a:r>
          </a:p>
        </p:txBody>
      </p:sp>
    </p:spTree>
    <p:extLst>
      <p:ext uri="{BB962C8B-B14F-4D97-AF65-F5344CB8AC3E}">
        <p14:creationId xmlns:p14="http://schemas.microsoft.com/office/powerpoint/2010/main" val="18297283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AFEFA-CB32-4EA8-A21B-7E0A9EDA9633}"/>
              </a:ext>
            </a:extLst>
          </p:cNvPr>
          <p:cNvSpPr>
            <a:spLocks noGrp="1"/>
          </p:cNvSpPr>
          <p:nvPr>
            <p:ph type="title"/>
          </p:nvPr>
        </p:nvSpPr>
        <p:spPr>
          <a:xfrm>
            <a:off x="503773" y="457200"/>
            <a:ext cx="11018520" cy="1107996"/>
          </a:xfrm>
        </p:spPr>
        <p:txBody>
          <a:bodyPr/>
          <a:lstStyle/>
          <a:p>
            <a:r>
              <a:rPr lang="de-DE"/>
              <a:t>Azure Governance Visualizer</a:t>
            </a:r>
            <a:br>
              <a:rPr lang="de-DE"/>
            </a:br>
            <a:r>
              <a:rPr lang="de-DE"/>
              <a:t>aka AzGovViz</a:t>
            </a:r>
          </a:p>
        </p:txBody>
      </p:sp>
      <p:pic>
        <p:nvPicPr>
          <p:cNvPr id="6" name="Picture 5" descr="Diagram, icon&#10;&#10;Description automatically generated">
            <a:extLst>
              <a:ext uri="{FF2B5EF4-FFF2-40B4-BE49-F238E27FC236}">
                <a16:creationId xmlns:a16="http://schemas.microsoft.com/office/drawing/2014/main" id="{1685AC01-BD61-4001-B73A-A6640D47A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7703" y="457200"/>
            <a:ext cx="3007821" cy="2389775"/>
          </a:xfrm>
          <a:prstGeom prst="rect">
            <a:avLst/>
          </a:prstGeom>
        </p:spPr>
      </p:pic>
      <p:sp>
        <p:nvSpPr>
          <p:cNvPr id="16" name="TextBox 15">
            <a:extLst>
              <a:ext uri="{FF2B5EF4-FFF2-40B4-BE49-F238E27FC236}">
                <a16:creationId xmlns:a16="http://schemas.microsoft.com/office/drawing/2014/main" id="{0182714A-155C-4DCF-8E2E-DC3FF4DA310F}"/>
              </a:ext>
            </a:extLst>
          </p:cNvPr>
          <p:cNvSpPr txBox="1"/>
          <p:nvPr/>
        </p:nvSpPr>
        <p:spPr>
          <a:xfrm>
            <a:off x="414320" y="1626275"/>
            <a:ext cx="6738330" cy="4832092"/>
          </a:xfrm>
          <a:prstGeom prst="rect">
            <a:avLst/>
          </a:prstGeom>
          <a:noFill/>
        </p:spPr>
        <p:txBody>
          <a:bodyPr wrap="square">
            <a:spAutoFit/>
          </a:bodyPr>
          <a:lstStyle/>
          <a:p>
            <a:pPr marL="0" indent="0">
              <a:buNone/>
            </a:pPr>
            <a:r>
              <a:rPr lang="en-GB" err="1">
                <a:solidFill>
                  <a:srgbClr val="24292E"/>
                </a:solidFill>
                <a:cs typeface="Segoe UI"/>
              </a:rPr>
              <a:t>AzGovViz</a:t>
            </a:r>
            <a:r>
              <a:rPr lang="en-GB">
                <a:solidFill>
                  <a:srgbClr val="24292E"/>
                </a:solidFill>
                <a:cs typeface="Segoe UI"/>
              </a:rPr>
              <a:t> is intended to help you to get a holistic overview on your technical Azure Governance implementation by connecting the dots.</a:t>
            </a:r>
          </a:p>
          <a:p>
            <a:pPr marL="0" indent="0">
              <a:buNone/>
            </a:pPr>
            <a:endParaRPr lang="en-GB" sz="1400">
              <a:solidFill>
                <a:srgbClr val="24292E"/>
              </a:solidFill>
              <a:cs typeface="Segoe UI"/>
            </a:endParaRPr>
          </a:p>
          <a:p>
            <a:r>
              <a:rPr lang="en-GB" sz="1800" b="0" i="0">
                <a:solidFill>
                  <a:srgbClr val="24292E"/>
                </a:solidFill>
                <a:effectLst/>
              </a:rPr>
              <a:t>The script is PowerShell based, it collects Azure </a:t>
            </a:r>
            <a:r>
              <a:rPr lang="en-GB" sz="1800">
                <a:solidFill>
                  <a:srgbClr val="24292E"/>
                </a:solidFill>
              </a:rPr>
              <a:t>G</a:t>
            </a:r>
            <a:r>
              <a:rPr lang="en-GB" sz="1800" b="0" i="0">
                <a:solidFill>
                  <a:srgbClr val="24292E"/>
                </a:solidFill>
                <a:effectLst/>
              </a:rPr>
              <a:t>overnance related information such as Azure Policy, RBAC (a lot more) by polling Azure ARM and Microsoft Graph APIs. </a:t>
            </a:r>
          </a:p>
          <a:p>
            <a:endParaRPr lang="en-GB" sz="1400" b="0" i="0">
              <a:solidFill>
                <a:srgbClr val="24292E"/>
              </a:solidFill>
              <a:effectLst/>
            </a:endParaRPr>
          </a:p>
          <a:p>
            <a:r>
              <a:rPr lang="en-GB">
                <a:solidFill>
                  <a:srgbClr val="24292E"/>
                </a:solidFill>
              </a:rPr>
              <a:t>From the collected date the following outputs will be generated:</a:t>
            </a:r>
            <a:endParaRPr lang="en-GB" sz="1800" b="0" i="0">
              <a:solidFill>
                <a:srgbClr val="24292E"/>
              </a:solidFill>
              <a:effectLst/>
            </a:endParaRPr>
          </a:p>
          <a:p>
            <a:pPr marL="285750" indent="-285750">
              <a:buFont typeface="Wingdings" panose="05000000000000000000" pitchFamily="2" charset="2"/>
              <a:buChar char="§"/>
            </a:pPr>
            <a:r>
              <a:rPr lang="de-DE" sz="1400" b="1">
                <a:solidFill>
                  <a:srgbClr val="0078D4"/>
                </a:solidFill>
                <a:latin typeface="+mj-lt"/>
              </a:rPr>
              <a:t>HTML</a:t>
            </a:r>
            <a:br>
              <a:rPr lang="de-DE" sz="1400">
                <a:solidFill>
                  <a:srgbClr val="24292E"/>
                </a:solidFill>
                <a:cs typeface="Segoe UI"/>
              </a:rPr>
            </a:br>
            <a:r>
              <a:rPr lang="de-DE" sz="1400" b="0" i="0">
                <a:effectLst/>
              </a:rPr>
              <a:t>Connects the dots by providing insights on </a:t>
            </a:r>
            <a:r>
              <a:rPr lang="de-DE" sz="1400" b="1" i="0">
                <a:effectLst/>
              </a:rPr>
              <a:t>HierarchyMap</a:t>
            </a:r>
            <a:r>
              <a:rPr lang="de-DE" sz="1400" b="0" i="0">
                <a:effectLst/>
              </a:rPr>
              <a:t>, </a:t>
            </a:r>
            <a:r>
              <a:rPr lang="de-DE" sz="1400" b="1"/>
              <a:t>T</a:t>
            </a:r>
            <a:r>
              <a:rPr lang="de-DE" sz="1400" b="1" i="0">
                <a:effectLst/>
              </a:rPr>
              <a:t>enant</a:t>
            </a:r>
            <a:r>
              <a:rPr lang="de-DE" sz="1400" b="1"/>
              <a:t>S</a:t>
            </a:r>
            <a:r>
              <a:rPr lang="de-DE" sz="1400" b="1" i="0">
                <a:effectLst/>
              </a:rPr>
              <a:t>ummary</a:t>
            </a:r>
            <a:r>
              <a:rPr lang="de-DE" sz="1400"/>
              <a:t>,</a:t>
            </a:r>
            <a:r>
              <a:rPr lang="de-DE" sz="1400" b="1" i="0">
                <a:effectLst/>
              </a:rPr>
              <a:t> DefinitionInsights </a:t>
            </a:r>
            <a:r>
              <a:rPr lang="de-DE" sz="1400" b="0" i="0">
                <a:effectLst/>
              </a:rPr>
              <a:t>and </a:t>
            </a:r>
            <a:r>
              <a:rPr lang="de-DE" sz="1400" b="1"/>
              <a:t>S</a:t>
            </a:r>
            <a:r>
              <a:rPr lang="de-DE" sz="1400" b="1" i="0">
                <a:effectLst/>
              </a:rPr>
              <a:t>copeInsights </a:t>
            </a:r>
            <a:r>
              <a:rPr lang="de-DE" sz="1400" b="0" i="0">
                <a:effectLst/>
              </a:rPr>
              <a:t>on Management Groups and Subscriptions</a:t>
            </a:r>
          </a:p>
          <a:p>
            <a:pPr marL="285750" indent="-285750">
              <a:buFont typeface="Wingdings" panose="05000000000000000000" pitchFamily="2" charset="2"/>
              <a:buChar char="§"/>
            </a:pPr>
            <a:r>
              <a:rPr lang="de-DE" sz="1400" b="1">
                <a:solidFill>
                  <a:srgbClr val="0078D4"/>
                </a:solidFill>
                <a:latin typeface="+mj-lt"/>
              </a:rPr>
              <a:t>JSON</a:t>
            </a:r>
            <a:br>
              <a:rPr lang="de-DE" sz="1400">
                <a:solidFill>
                  <a:srgbClr val="24292E"/>
                </a:solidFill>
                <a:cs typeface="Segoe UI"/>
              </a:rPr>
            </a:br>
            <a:r>
              <a:rPr lang="en-GB" sz="1400"/>
              <a:t>Export of Management Group Hierarchy including all MG/Sub Policy/RBAC definitions, Policy/RBAC assignments and some more relevant information </a:t>
            </a:r>
          </a:p>
          <a:p>
            <a:pPr marL="285750" indent="-285750">
              <a:buFont typeface="Wingdings" panose="05000000000000000000" pitchFamily="2" charset="2"/>
              <a:buChar char="§"/>
            </a:pPr>
            <a:r>
              <a:rPr lang="de-DE" sz="1400" b="1">
                <a:solidFill>
                  <a:srgbClr val="0078D4"/>
                </a:solidFill>
                <a:latin typeface="+mj-lt"/>
              </a:rPr>
              <a:t>CSV</a:t>
            </a:r>
            <a:br>
              <a:rPr lang="de-DE" sz="1400"/>
            </a:br>
            <a:r>
              <a:rPr lang="de-DE" sz="1400"/>
              <a:t>Enriched collected data available in CSV file</a:t>
            </a:r>
          </a:p>
          <a:p>
            <a:pPr marL="285750" indent="-285750">
              <a:buFont typeface="Wingdings" panose="05000000000000000000" pitchFamily="2" charset="2"/>
              <a:buChar char="§"/>
            </a:pPr>
            <a:r>
              <a:rPr lang="de-DE" sz="1400" b="1">
                <a:solidFill>
                  <a:srgbClr val="0078D4"/>
                </a:solidFill>
                <a:latin typeface="+mj-lt"/>
              </a:rPr>
              <a:t>MD</a:t>
            </a:r>
            <a:br>
              <a:rPr lang="de-DE" sz="1400"/>
            </a:br>
            <a:r>
              <a:rPr lang="de-DE" sz="1400"/>
              <a:t>Azure DevOps Wiki ‘Mermaid plugin‘ ready markdown file</a:t>
            </a:r>
          </a:p>
        </p:txBody>
      </p:sp>
      <p:pic>
        <p:nvPicPr>
          <p:cNvPr id="18" name="Picture 17">
            <a:extLst>
              <a:ext uri="{FF2B5EF4-FFF2-40B4-BE49-F238E27FC236}">
                <a16:creationId xmlns:a16="http://schemas.microsoft.com/office/drawing/2014/main" id="{3F9397F3-E8D7-42BB-9FE2-D5B156E5FB25}"/>
              </a:ext>
            </a:extLst>
          </p:cNvPr>
          <p:cNvPicPr>
            <a:picLocks noChangeAspect="1"/>
          </p:cNvPicPr>
          <p:nvPr/>
        </p:nvPicPr>
        <p:blipFill>
          <a:blip r:embed="rId3"/>
          <a:stretch>
            <a:fillRect/>
          </a:stretch>
        </p:blipFill>
        <p:spPr>
          <a:xfrm>
            <a:off x="7441832" y="146602"/>
            <a:ext cx="4642018" cy="6564796"/>
          </a:xfrm>
          <a:prstGeom prst="rect">
            <a:avLst/>
          </a:prstGeom>
        </p:spPr>
      </p:pic>
      <p:sp>
        <p:nvSpPr>
          <p:cNvPr id="19" name="Rectangle 18">
            <a:extLst>
              <a:ext uri="{FF2B5EF4-FFF2-40B4-BE49-F238E27FC236}">
                <a16:creationId xmlns:a16="http://schemas.microsoft.com/office/drawing/2014/main" id="{EBEACB6C-2D83-4C60-BFC8-08DFEB38DB7D}"/>
              </a:ext>
            </a:extLst>
          </p:cNvPr>
          <p:cNvSpPr/>
          <p:nvPr/>
        </p:nvSpPr>
        <p:spPr bwMode="auto">
          <a:xfrm>
            <a:off x="7237140" y="0"/>
            <a:ext cx="20469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20239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789030" cy="2839636"/>
          </a:xfrm>
          <a:prstGeom prst="rect">
            <a:avLst/>
          </a:prstGeom>
        </p:spPr>
        <p:txBody>
          <a:bodyPr wrap="square" anchor="ctr">
            <a:normAutofit/>
          </a:bodyPr>
          <a:lstStyle/>
          <a:p>
            <a:r>
              <a:rPr lang="en-GB"/>
              <a:t>Security</a:t>
            </a:r>
            <a:br>
              <a:rPr lang="en-GB"/>
            </a:br>
            <a:endParaRPr lang="en-GB"/>
          </a:p>
        </p:txBody>
      </p:sp>
      <p:sp>
        <p:nvSpPr>
          <p:cNvPr id="6" name="TextBox 5">
            <a:extLst>
              <a:ext uri="{FF2B5EF4-FFF2-40B4-BE49-F238E27FC236}">
                <a16:creationId xmlns:a16="http://schemas.microsoft.com/office/drawing/2014/main" id="{E6E3F25D-E845-4D50-A03D-ECE3EECBDC33}"/>
              </a:ext>
            </a:extLst>
          </p:cNvPr>
          <p:cNvSpPr txBox="1"/>
          <p:nvPr/>
        </p:nvSpPr>
        <p:spPr>
          <a:xfrm>
            <a:off x="4597580" y="3896256"/>
            <a:ext cx="7029909" cy="2308324"/>
          </a:xfrm>
          <a:prstGeom prst="rect">
            <a:avLst/>
          </a:prstGeom>
          <a:noFill/>
        </p:spPr>
        <p:txBody>
          <a:bodyPr wrap="square">
            <a:spAutoFit/>
          </a:bodyPr>
          <a:lstStyle/>
          <a:p>
            <a:pPr algn="l"/>
            <a:r>
              <a:rPr lang="en-US" sz="1600" b="1" i="0">
                <a:solidFill>
                  <a:srgbClr val="24292E"/>
                </a:solidFill>
                <a:effectLst/>
              </a:rPr>
              <a:t>Subscription and scale limits as they apply to Key Vault</a:t>
            </a:r>
          </a:p>
          <a:p>
            <a:pPr marL="742950" lvl="1" indent="-285750">
              <a:buFont typeface="Wingdings" panose="05000000000000000000" pitchFamily="2" charset="2"/>
              <a:buChar char="q"/>
            </a:pPr>
            <a:r>
              <a:rPr lang="en-US" sz="1600" b="0" i="0">
                <a:solidFill>
                  <a:srgbClr val="24292E"/>
                </a:solidFill>
                <a:effectLst/>
              </a:rPr>
              <a:t>Key Vault serves a security boundary since access permissions for keys, secrets and certificates are at the vault level</a:t>
            </a:r>
          </a:p>
          <a:p>
            <a:pPr marL="742950" lvl="1" indent="-285750">
              <a:buFont typeface="Wingdings" panose="05000000000000000000" pitchFamily="2" charset="2"/>
              <a:buChar char="q"/>
            </a:pPr>
            <a:r>
              <a:rPr lang="en-US" sz="1600" b="0" i="0">
                <a:solidFill>
                  <a:srgbClr val="24292E"/>
                </a:solidFill>
                <a:effectLst/>
              </a:rPr>
              <a:t>Premium SKU can be leveraged where HSM protected keys are required</a:t>
            </a:r>
          </a:p>
          <a:p>
            <a:pPr algn="l"/>
            <a:endParaRPr lang="en-US" sz="1600" b="1" i="0">
              <a:solidFill>
                <a:srgbClr val="24292E"/>
              </a:solidFill>
              <a:effectLst/>
            </a:endParaRPr>
          </a:p>
          <a:p>
            <a:pPr algn="l"/>
            <a:r>
              <a:rPr lang="en-US" sz="1600" b="1" i="0">
                <a:solidFill>
                  <a:srgbClr val="24292E"/>
                </a:solidFill>
                <a:effectLst/>
              </a:rPr>
              <a:t>Key rotation and secret expiration</a:t>
            </a:r>
          </a:p>
          <a:p>
            <a:pPr marL="742950" lvl="1" indent="-285750">
              <a:buFont typeface="Wingdings" panose="05000000000000000000" pitchFamily="2" charset="2"/>
              <a:buChar char="q"/>
            </a:pPr>
            <a:r>
              <a:rPr lang="en-US" sz="1600" b="0" i="0">
                <a:solidFill>
                  <a:srgbClr val="24292E"/>
                </a:solidFill>
                <a:effectLst/>
              </a:rPr>
              <a:t>Use a federated Key Vault model to avoid transaction scale limits</a:t>
            </a:r>
          </a:p>
          <a:p>
            <a:pPr marL="742950" lvl="1" indent="-285750">
              <a:buFont typeface="Wingdings" panose="05000000000000000000" pitchFamily="2" charset="2"/>
              <a:buChar char="q"/>
            </a:pPr>
            <a:r>
              <a:rPr lang="en-US" sz="1600" b="0" i="0">
                <a:solidFill>
                  <a:srgbClr val="24292E"/>
                </a:solidFill>
                <a:effectLst/>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A740995E-EBD9-495B-BD87-FF828606741A}"/>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G1</a:t>
            </a:r>
          </a:p>
        </p:txBody>
      </p:sp>
    </p:spTree>
    <p:extLst>
      <p:ext uri="{BB962C8B-B14F-4D97-AF65-F5344CB8AC3E}">
        <p14:creationId xmlns:p14="http://schemas.microsoft.com/office/powerpoint/2010/main" val="333414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34750"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5" name="Text Placeholder 1">
            <a:extLst>
              <a:ext uri="{FF2B5EF4-FFF2-40B4-BE49-F238E27FC236}">
                <a16:creationId xmlns:a16="http://schemas.microsoft.com/office/drawing/2014/main" id="{B0608F08-A1C3-48E5-8F6C-DA965D10A2DB}"/>
              </a:ext>
            </a:extLst>
          </p:cNvPr>
          <p:cNvSpPr>
            <a:spLocks noGrp="1"/>
          </p:cNvSpPr>
          <p:nvPr>
            <p:ph type="body" sz="quarter" idx="10"/>
          </p:nvPr>
        </p:nvSpPr>
        <p:spPr>
          <a:xfrm>
            <a:off x="4876800" y="987833"/>
            <a:ext cx="7099300" cy="4688463"/>
          </a:xfrm>
        </p:spPr>
        <p:txBody>
          <a:bodyPr/>
          <a:lstStyle/>
          <a:p>
            <a:r>
              <a:rPr lang="en-US">
                <a:cs typeface="Segoe UI"/>
              </a:rPr>
              <a:t>Secure by design</a:t>
            </a:r>
          </a:p>
          <a:p>
            <a:pPr marL="685668" lvl="1" indent="-457112">
              <a:buFont typeface="Wingdings" panose="05000000000000000000" pitchFamily="2" charset="2"/>
              <a:buChar char="§"/>
            </a:pPr>
            <a:r>
              <a:rPr lang="en-US"/>
              <a:t>Identity and access management (AAD, RBAC, MFA, PIM)</a:t>
            </a:r>
          </a:p>
          <a:p>
            <a:pPr marL="685668" lvl="1" indent="-457112">
              <a:buFont typeface="Wingdings" panose="05000000000000000000" pitchFamily="2" charset="2"/>
              <a:buChar char="§"/>
            </a:pPr>
            <a:r>
              <a:rPr lang="en-US"/>
              <a:t>Centralized management with Management Group Hierarchy</a:t>
            </a:r>
          </a:p>
          <a:p>
            <a:pPr marL="685668" lvl="1" indent="-457112">
              <a:buFont typeface="Wingdings" panose="05000000000000000000" pitchFamily="2" charset="2"/>
              <a:buChar char="§"/>
            </a:pPr>
            <a:r>
              <a:rPr lang="en-US"/>
              <a:t>Secure Network Design (NSG, Firewall, WAF, DDoS)</a:t>
            </a:r>
          </a:p>
          <a:p>
            <a:pPr marL="685668" lvl="1" indent="-457112">
              <a:buFont typeface="Wingdings" panose="05000000000000000000" pitchFamily="2" charset="2"/>
              <a:buChar char="§"/>
            </a:pPr>
            <a:r>
              <a:rPr lang="en-US"/>
              <a:t>Encryption / Key Management (SSE with MMK/CMK, Key Vault - Access Policies)</a:t>
            </a:r>
          </a:p>
          <a:p>
            <a:pPr marL="685668" lvl="1" indent="-457112">
              <a:buFont typeface="Wingdings" panose="05000000000000000000" pitchFamily="2" charset="2"/>
              <a:buChar char="§"/>
            </a:pPr>
            <a:r>
              <a:rPr lang="en-US">
                <a:cs typeface="Segoe UI"/>
              </a:rPr>
              <a:t>Centralized monitoring and auditing with Log Analytics, Azure Security Center, Sentinel</a:t>
            </a:r>
          </a:p>
          <a:p>
            <a:pPr marL="685668" lvl="1" indent="-457112">
              <a:buFont typeface="Wingdings" panose="05000000000000000000" pitchFamily="2" charset="2"/>
              <a:buChar char="§"/>
            </a:pPr>
            <a:r>
              <a:rPr lang="en-US"/>
              <a:t>Azure </a:t>
            </a:r>
            <a:r>
              <a:rPr lang="en-US" err="1"/>
              <a:t>DeployIfNotExist</a:t>
            </a:r>
            <a:r>
              <a:rPr lang="en-US"/>
              <a:t> Policy to control configuration management</a:t>
            </a:r>
          </a:p>
          <a:p>
            <a:pPr marL="685668" lvl="1" indent="-457112">
              <a:buFont typeface="Wingdings" panose="05000000000000000000" pitchFamily="2" charset="2"/>
              <a:buChar char="§"/>
            </a:pPr>
            <a:r>
              <a:rPr lang="en-US">
                <a:cs typeface="Segoe UI"/>
              </a:rPr>
              <a:t>Business Continuity (Azure Backup, Multi-region, HA)</a:t>
            </a:r>
          </a:p>
          <a:p>
            <a:pPr marL="685668" lvl="1" indent="-457112">
              <a:buFont typeface="Wingdings" panose="05000000000000000000" pitchFamily="2" charset="2"/>
              <a:buChar char="§"/>
            </a:pPr>
            <a:r>
              <a:rPr lang="en-US">
                <a:cs typeface="Segoe UI"/>
              </a:rPr>
              <a:t>Service Enablement Framework</a:t>
            </a:r>
          </a:p>
        </p:txBody>
      </p:sp>
      <p:sp>
        <p:nvSpPr>
          <p:cNvPr id="2" name="Rectangle: Rounded Corners 1">
            <a:extLst>
              <a:ext uri="{FF2B5EF4-FFF2-40B4-BE49-F238E27FC236}">
                <a16:creationId xmlns:a16="http://schemas.microsoft.com/office/drawing/2014/main" id="{6F21087A-4B24-4D4E-A09B-831C3525811F}"/>
              </a:ext>
            </a:extLst>
          </p:cNvPr>
          <p:cNvSpPr/>
          <p:nvPr/>
        </p:nvSpPr>
        <p:spPr bwMode="auto">
          <a:xfrm>
            <a:off x="601397" y="5246120"/>
            <a:ext cx="940402"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G1.1</a:t>
            </a:r>
          </a:p>
        </p:txBody>
      </p:sp>
    </p:spTree>
    <p:extLst>
      <p:ext uri="{BB962C8B-B14F-4D97-AF65-F5344CB8AC3E}">
        <p14:creationId xmlns:p14="http://schemas.microsoft.com/office/powerpoint/2010/main" val="6731001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89614"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Encryption and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15047B6-530B-46CD-BFC5-4191AC701F1A}"/>
              </a:ext>
            </a:extLst>
          </p:cNvPr>
          <p:cNvSpPr txBox="1"/>
          <p:nvPr/>
        </p:nvSpPr>
        <p:spPr>
          <a:xfrm>
            <a:off x="4569520" y="4599444"/>
            <a:ext cx="7291992" cy="1846659"/>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292E"/>
                </a:solidFill>
                <a:effectLst/>
                <a:uLnTx/>
                <a:uFillTx/>
                <a:ea typeface="+mn-ea"/>
                <a:cs typeface="+mn-cs"/>
              </a:rPr>
              <a:t>Define Encryption and Key Management</a:t>
            </a:r>
            <a:endParaRPr kumimoji="0" lang="en-US" sz="1600" b="0" i="0" u="none" strike="noStrike" kern="1200" cap="none" spc="0" normalizeH="0" baseline="0" noProof="0">
              <a:ln>
                <a:noFill/>
              </a:ln>
              <a:solidFill>
                <a:srgbClr val="24292E"/>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4292E"/>
                </a:solidFill>
                <a:effectLst/>
                <a:uLnTx/>
                <a:uFillTx/>
                <a:ea typeface="+mn-ea"/>
                <a:cs typeface="+mn-cs"/>
              </a:rPr>
              <a:t>Subscription and scale limits as they apply to Key Vault</a:t>
            </a:r>
            <a:endParaRPr lang="en-US" sz="1400" b="0" i="0" u="none" strike="noStrike" kern="1200" cap="none" spc="0" normalizeH="0" baseline="0" noProof="0">
              <a:ln>
                <a:noFill/>
              </a:ln>
              <a:solidFill>
                <a:srgbClr val="24292E"/>
              </a:solidFill>
              <a:effectLst/>
              <a:uLnTx/>
              <a:uFillTx/>
              <a:cs typeface="Segoe UI"/>
            </a:endParaRPr>
          </a:p>
          <a:p>
            <a:pPr marL="285750" indent="-285750">
              <a:buFont typeface="Arial" panose="020B0604020202020204" pitchFamily="34" charset="0"/>
              <a:buChar char="•"/>
              <a:defRPr/>
            </a:pPr>
            <a:r>
              <a:rPr kumimoji="0" lang="en-US" sz="1400" b="0" i="0" u="none" strike="noStrike" kern="1200" cap="none" spc="0" normalizeH="0" baseline="0" noProof="0">
                <a:ln>
                  <a:noFill/>
                </a:ln>
                <a:solidFill>
                  <a:srgbClr val="24292E"/>
                </a:solidFill>
                <a:effectLst/>
                <a:uLnTx/>
                <a:uFillTx/>
                <a:ea typeface="+mn-ea"/>
                <a:cs typeface="+mn-cs"/>
              </a:rPr>
              <a:t>Key Vault serves </a:t>
            </a:r>
            <a:r>
              <a:rPr lang="en-US" sz="1400">
                <a:solidFill>
                  <a:srgbClr val="24292E"/>
                </a:solidFill>
              </a:rPr>
              <a:t>as a</a:t>
            </a:r>
            <a:r>
              <a:rPr kumimoji="0" lang="en-US" sz="1400" b="0" i="0" u="none" strike="noStrike" kern="1200" cap="none" spc="0" normalizeH="0" baseline="0" noProof="0">
                <a:ln>
                  <a:noFill/>
                </a:ln>
                <a:solidFill>
                  <a:srgbClr val="24292E"/>
                </a:solidFill>
                <a:effectLst/>
                <a:uLnTx/>
                <a:uFillTx/>
                <a:ea typeface="+mn-ea"/>
                <a:cs typeface="+mn-cs"/>
              </a:rPr>
              <a:t> security boundary since access permissions for keys, secrets and certificates are at the vault level</a:t>
            </a:r>
            <a:endParaRPr lang="en-US" sz="1400" b="0" i="0" u="none" strike="noStrike" kern="1200" cap="none" spc="0" normalizeH="0" baseline="0" noProof="0">
              <a:ln>
                <a:noFill/>
              </a:ln>
              <a:solidFill>
                <a:srgbClr val="24292E"/>
              </a:solidFill>
              <a:effectLst/>
              <a:uLnTx/>
              <a:uFillTx/>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4292E"/>
                </a:solidFill>
                <a:effectLst/>
                <a:uLnTx/>
                <a:uFillTx/>
                <a:ea typeface="+mn-ea"/>
                <a:cs typeface="+mn-cs"/>
              </a:rPr>
              <a:t>Premium SKU can be leveraged where </a:t>
            </a:r>
            <a:r>
              <a:rPr lang="en-US" sz="1400">
                <a:solidFill>
                  <a:srgbClr val="24292E"/>
                </a:solidFill>
              </a:rPr>
              <a:t>HSM-protected</a:t>
            </a:r>
            <a:r>
              <a:rPr kumimoji="0" lang="en-US" sz="1400" b="0" i="0" u="none" strike="noStrike" kern="1200" cap="none" spc="0" normalizeH="0" baseline="0" noProof="0">
                <a:ln>
                  <a:noFill/>
                </a:ln>
                <a:solidFill>
                  <a:srgbClr val="24292E"/>
                </a:solidFill>
                <a:effectLst/>
                <a:uLnTx/>
                <a:uFillTx/>
                <a:ea typeface="+mn-ea"/>
                <a:cs typeface="+mn-cs"/>
              </a:rPr>
              <a:t> keys are required</a:t>
            </a:r>
            <a:endParaRPr lang="en-US" sz="1400" b="0" i="0" u="none" strike="noStrike" kern="1200" cap="none" spc="0" normalizeH="0" baseline="0" noProof="0">
              <a:ln>
                <a:noFill/>
              </a:ln>
              <a:solidFill>
                <a:srgbClr val="24292E"/>
              </a:solidFill>
              <a:effectLst/>
              <a:uLnTx/>
              <a:uFillTx/>
              <a:cs typeface="Segoe UI"/>
            </a:endParaRPr>
          </a:p>
          <a:p>
            <a:pPr marL="285750" indent="-285750">
              <a:buFont typeface="Arial" panose="020B0604020202020204" pitchFamily="34" charset="0"/>
              <a:buChar char="•"/>
              <a:defRPr/>
            </a:pPr>
            <a:r>
              <a:rPr kumimoji="0" lang="en-US" sz="1400" b="0" i="0" u="none" strike="noStrike" kern="1200" cap="none" spc="0" normalizeH="0" baseline="0" noProof="0">
                <a:ln>
                  <a:noFill/>
                </a:ln>
                <a:solidFill>
                  <a:srgbClr val="24292E"/>
                </a:solidFill>
                <a:effectLst/>
                <a:uLnTx/>
                <a:uFillTx/>
                <a:ea typeface="+mn-ea"/>
                <a:cs typeface="+mn-cs"/>
              </a:rPr>
              <a:t>Key rotation and secret </a:t>
            </a:r>
            <a:r>
              <a:rPr lang="en-US" sz="1400">
                <a:solidFill>
                  <a:srgbClr val="24292E"/>
                </a:solidFill>
              </a:rPr>
              <a:t>expiration</a:t>
            </a:r>
            <a:endParaRPr lang="en-US" sz="1400">
              <a:solidFill>
                <a:srgbClr val="24292E"/>
              </a:solidFill>
              <a:cs typeface="Segoe UI"/>
            </a:endParaRPr>
          </a:p>
          <a:p>
            <a:pPr marL="285750" marR="0" lvl="0" indent="-285750" algn="l" defTabSz="914400">
              <a:lnSpc>
                <a:spcPct val="100000"/>
              </a:lnSpc>
              <a:spcBef>
                <a:spcPts val="0"/>
              </a:spcBef>
              <a:spcAft>
                <a:spcPts val="0"/>
              </a:spcAft>
              <a:buClrTx/>
              <a:buSzTx/>
              <a:buFont typeface="Arial" panose="020B0604020202020204" pitchFamily="34" charset="0"/>
              <a:buChar char="•"/>
              <a:tabLst/>
              <a:defRPr/>
            </a:pPr>
            <a:r>
              <a:rPr lang="en-US" sz="1400">
                <a:solidFill>
                  <a:srgbClr val="24292E"/>
                </a:solidFill>
              </a:rPr>
              <a:t>Use</a:t>
            </a:r>
            <a:r>
              <a:rPr kumimoji="0" lang="en-US" sz="1400" b="0" i="0" u="none" strike="noStrike" kern="1200" cap="none" spc="0" normalizeH="0" baseline="0" noProof="0">
                <a:ln>
                  <a:noFill/>
                </a:ln>
                <a:solidFill>
                  <a:srgbClr val="24292E"/>
                </a:solidFill>
                <a:effectLst/>
                <a:uLnTx/>
                <a:uFillTx/>
                <a:ea typeface="+mn-ea"/>
                <a:cs typeface="+mn-cs"/>
              </a:rPr>
              <a:t> a federated Key Vault model to avoid transaction scale limits</a:t>
            </a:r>
            <a:endParaRPr lang="en-US" sz="140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4292E"/>
                </a:solidFill>
                <a:effectLst/>
                <a:uLnTx/>
                <a:uFillTx/>
                <a:ea typeface="+mn-ea"/>
                <a:cs typeface="+mn-cs"/>
              </a:rPr>
              <a:t>Establish an automated process for key and certificate rotation</a:t>
            </a:r>
            <a:endParaRPr lang="en-US" sz="1400" b="0" i="0" u="none" strike="noStrike" kern="1200" cap="none" spc="0" normalizeH="0" baseline="0" noProof="0">
              <a:ln>
                <a:noFill/>
              </a:ln>
              <a:solidFill>
                <a:srgbClr val="24292E"/>
              </a:solidFill>
              <a:effectLst/>
              <a:uLnTx/>
              <a:uFillTx/>
              <a:cs typeface="Segoe UI"/>
            </a:endParaRPr>
          </a:p>
        </p:txBody>
      </p:sp>
      <p:pic>
        <p:nvPicPr>
          <p:cNvPr id="6" name="Picture 5">
            <a:extLst>
              <a:ext uri="{FF2B5EF4-FFF2-40B4-BE49-F238E27FC236}">
                <a16:creationId xmlns:a16="http://schemas.microsoft.com/office/drawing/2014/main" id="{3E91307C-A45D-4F1F-87AD-634B2206FD55}"/>
              </a:ext>
            </a:extLst>
          </p:cNvPr>
          <p:cNvPicPr>
            <a:picLocks noChangeAspect="1"/>
          </p:cNvPicPr>
          <p:nvPr/>
        </p:nvPicPr>
        <p:blipFill rotWithShape="1">
          <a:blip r:embed="rId5"/>
          <a:srcRect t="27414" r="30723" b="12703"/>
          <a:stretch/>
        </p:blipFill>
        <p:spPr>
          <a:xfrm>
            <a:off x="4517086" y="254000"/>
            <a:ext cx="6974015" cy="4180344"/>
          </a:xfrm>
          <a:prstGeom prst="rect">
            <a:avLst/>
          </a:prstGeom>
        </p:spPr>
      </p:pic>
      <p:sp>
        <p:nvSpPr>
          <p:cNvPr id="5" name="Rectangle: Rounded Corners 4">
            <a:extLst>
              <a:ext uri="{FF2B5EF4-FFF2-40B4-BE49-F238E27FC236}">
                <a16:creationId xmlns:a16="http://schemas.microsoft.com/office/drawing/2014/main" id="{4BCB46D2-B11A-499B-906D-CA185CD391B8}"/>
              </a:ext>
            </a:extLst>
          </p:cNvPr>
          <p:cNvSpPr/>
          <p:nvPr/>
        </p:nvSpPr>
        <p:spPr bwMode="auto">
          <a:xfrm>
            <a:off x="601397" y="5246120"/>
            <a:ext cx="1734661"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G1.2 – G1.3</a:t>
            </a:r>
          </a:p>
        </p:txBody>
      </p:sp>
    </p:spTree>
    <p:extLst>
      <p:ext uri="{BB962C8B-B14F-4D97-AF65-F5344CB8AC3E}">
        <p14:creationId xmlns:p14="http://schemas.microsoft.com/office/powerpoint/2010/main" val="290542770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55553"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Identity and Access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0B2553ED-8CA9-4F0E-BE7A-53E90411F3F1}"/>
              </a:ext>
            </a:extLst>
          </p:cNvPr>
          <p:cNvSpPr txBox="1"/>
          <p:nvPr/>
        </p:nvSpPr>
        <p:spPr>
          <a:xfrm>
            <a:off x="4967258" y="3429000"/>
            <a:ext cx="6602680" cy="2154436"/>
          </a:xfrm>
          <a:prstGeom prst="rect">
            <a:avLst/>
          </a:prstGeom>
          <a:noFill/>
        </p:spPr>
        <p:txBody>
          <a:bodyPr wrap="square">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Privileged Identity Management</a:t>
            </a:r>
          </a:p>
          <a:p>
            <a:pPr marL="285750" indent="-285750">
              <a:buFont typeface="Wingdings" panose="05000000000000000000" pitchFamily="2" charset="2"/>
              <a:buChar char="q"/>
            </a:pPr>
            <a:r>
              <a:rPr lang="en-US" sz="1600">
                <a:cs typeface="Calibri"/>
              </a:rPr>
              <a:t>Multi-Factor Authentication</a:t>
            </a:r>
          </a:p>
          <a:p>
            <a:pPr marL="285750" indent="-285750">
              <a:buFont typeface="Wingdings" panose="05000000000000000000" pitchFamily="2" charset="2"/>
              <a:buChar char="q"/>
            </a:pPr>
            <a:r>
              <a:rPr lang="en-US" sz="1600">
                <a:cs typeface="Calibri"/>
              </a:rPr>
              <a:t>Conditional Access</a:t>
            </a:r>
          </a:p>
          <a:p>
            <a:pPr marL="285750" indent="-285750">
              <a:buFont typeface="Wingdings" panose="05000000000000000000" pitchFamily="2" charset="2"/>
              <a:buChar char="q"/>
            </a:pPr>
            <a:r>
              <a:rPr lang="en-US" sz="1600">
                <a:cs typeface="Calibri"/>
              </a:rPr>
              <a:t>Role Based Access Control</a:t>
            </a:r>
          </a:p>
          <a:p>
            <a:pPr marL="285750" indent="-285750">
              <a:buFont typeface="Wingdings" panose="05000000000000000000" pitchFamily="2" charset="2"/>
              <a:buChar char="q"/>
            </a:pPr>
            <a:r>
              <a:rPr lang="en-US" sz="1600">
                <a:cs typeface="Calibri"/>
              </a:rPr>
              <a:t>Auditing and Logging</a:t>
            </a:r>
          </a:p>
          <a:p>
            <a:pPr marL="285750" indent="-285750">
              <a:buFont typeface="Wingdings" panose="05000000000000000000" pitchFamily="2" charset="2"/>
              <a:buChar char="q"/>
            </a:pPr>
            <a:r>
              <a:rPr lang="en-US" sz="1600">
                <a:cs typeface="Calibri"/>
              </a:rPr>
              <a:t>Managed Identities for Azure resources</a:t>
            </a:r>
          </a:p>
        </p:txBody>
      </p:sp>
      <p:pic>
        <p:nvPicPr>
          <p:cNvPr id="2" name="Picture 1">
            <a:extLst>
              <a:ext uri="{FF2B5EF4-FFF2-40B4-BE49-F238E27FC236}">
                <a16:creationId xmlns:a16="http://schemas.microsoft.com/office/drawing/2014/main" id="{638CBA5E-8033-490F-823B-1AD1516F142F}"/>
              </a:ext>
            </a:extLst>
          </p:cNvPr>
          <p:cNvPicPr>
            <a:picLocks noChangeAspect="1"/>
          </p:cNvPicPr>
          <p:nvPr/>
        </p:nvPicPr>
        <p:blipFill rotWithShape="1">
          <a:blip r:embed="rId5"/>
          <a:srcRect l="33496" r="14067" b="73471"/>
          <a:stretch/>
        </p:blipFill>
        <p:spPr>
          <a:xfrm>
            <a:off x="4719607" y="466400"/>
            <a:ext cx="6951687" cy="2438726"/>
          </a:xfrm>
          <a:prstGeom prst="rect">
            <a:avLst/>
          </a:prstGeom>
        </p:spPr>
      </p:pic>
      <p:sp>
        <p:nvSpPr>
          <p:cNvPr id="5" name="Rectangle: Rounded Corners 4">
            <a:extLst>
              <a:ext uri="{FF2B5EF4-FFF2-40B4-BE49-F238E27FC236}">
                <a16:creationId xmlns:a16="http://schemas.microsoft.com/office/drawing/2014/main" id="{57427D5C-16C4-4B39-8772-C72E3B6C874B}"/>
              </a:ext>
            </a:extLst>
          </p:cNvPr>
          <p:cNvSpPr/>
          <p:nvPr/>
        </p:nvSpPr>
        <p:spPr bwMode="auto">
          <a:xfrm>
            <a:off x="601397" y="5246120"/>
            <a:ext cx="953750"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G2.3</a:t>
            </a:r>
          </a:p>
        </p:txBody>
      </p:sp>
    </p:spTree>
    <p:extLst>
      <p:ext uri="{BB962C8B-B14F-4D97-AF65-F5344CB8AC3E}">
        <p14:creationId xmlns:p14="http://schemas.microsoft.com/office/powerpoint/2010/main" val="667845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24401"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1384995"/>
          </a:xfrm>
          <a:prstGeom prst="rect">
            <a:avLst/>
          </a:prstGeom>
          <a:noFill/>
        </p:spPr>
        <p:txBody>
          <a:bodyPr wrap="square">
            <a:spAutoFit/>
          </a:bodyPr>
          <a:lstStyle/>
          <a:p>
            <a:pPr algn="l"/>
            <a:r>
              <a:rPr lang="en-US" sz="2800" b="1" i="0">
                <a:solidFill>
                  <a:srgbClr val="0078D4"/>
                </a:solidFill>
                <a:effectLst/>
                <a:latin typeface="+mj-lt"/>
              </a:rPr>
              <a:t>Management Group and Subscription Organization</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2" name="Text Placeholder 1">
            <a:extLst>
              <a:ext uri="{FF2B5EF4-FFF2-40B4-BE49-F238E27FC236}">
                <a16:creationId xmlns:a16="http://schemas.microsoft.com/office/drawing/2014/main" id="{BC675D5C-57F5-4E65-AE4D-652EBF0AF746}"/>
              </a:ext>
            </a:extLst>
          </p:cNvPr>
          <p:cNvSpPr>
            <a:spLocks noGrp="1"/>
          </p:cNvSpPr>
          <p:nvPr>
            <p:ph type="body" sz="quarter" idx="10"/>
          </p:nvPr>
        </p:nvSpPr>
        <p:spPr>
          <a:xfrm>
            <a:off x="4886649" y="4147778"/>
            <a:ext cx="6668712" cy="2289858"/>
          </a:xfrm>
        </p:spPr>
        <p:txBody>
          <a:bodyPr/>
          <a:lstStyle/>
          <a:p>
            <a:pPr>
              <a:spcAft>
                <a:spcPts val="0"/>
              </a:spcAft>
            </a:pPr>
            <a:r>
              <a:rPr lang="en-US" sz="2400" b="0" i="0">
                <a:solidFill>
                  <a:srgbClr val="111111"/>
                </a:solidFill>
                <a:effectLst/>
                <a:latin typeface="Roboto"/>
              </a:rPr>
              <a:t>Azure Management Groups provide a way to efficiently </a:t>
            </a:r>
            <a:r>
              <a:rPr lang="en-US" sz="2400" b="1">
                <a:solidFill>
                  <a:srgbClr val="111111"/>
                </a:solidFill>
                <a:effectLst/>
                <a:latin typeface="Roboto"/>
              </a:rPr>
              <a:t>manage </a:t>
            </a:r>
            <a:r>
              <a:rPr lang="en-US" sz="2400" b="1" i="1">
                <a:solidFill>
                  <a:srgbClr val="111111"/>
                </a:solidFill>
                <a:effectLst/>
                <a:latin typeface="Roboto"/>
              </a:rPr>
              <a:t>access</a:t>
            </a:r>
            <a:r>
              <a:rPr lang="en-US" sz="2400" b="1">
                <a:solidFill>
                  <a:srgbClr val="111111"/>
                </a:solidFill>
                <a:effectLst/>
                <a:latin typeface="Roboto"/>
              </a:rPr>
              <a:t>,</a:t>
            </a:r>
            <a:r>
              <a:rPr lang="en-US" sz="2400" b="1" i="0">
                <a:solidFill>
                  <a:srgbClr val="111111"/>
                </a:solidFill>
                <a:effectLst/>
                <a:latin typeface="Roboto"/>
              </a:rPr>
              <a:t> </a:t>
            </a:r>
            <a:r>
              <a:rPr lang="en-US" sz="2400" b="1" i="1">
                <a:solidFill>
                  <a:srgbClr val="111111"/>
                </a:solidFill>
                <a:effectLst/>
                <a:latin typeface="Roboto"/>
              </a:rPr>
              <a:t>policies</a:t>
            </a:r>
            <a:r>
              <a:rPr lang="en-US" sz="2400" b="1" i="0">
                <a:solidFill>
                  <a:srgbClr val="111111"/>
                </a:solidFill>
                <a:effectLst/>
                <a:latin typeface="Roboto"/>
              </a:rPr>
              <a:t>, and </a:t>
            </a:r>
            <a:r>
              <a:rPr lang="en-US" sz="2400" b="1" i="1">
                <a:solidFill>
                  <a:srgbClr val="111111"/>
                </a:solidFill>
                <a:effectLst/>
                <a:latin typeface="Roboto"/>
              </a:rPr>
              <a:t>compliance</a:t>
            </a:r>
            <a:r>
              <a:rPr lang="en-US" sz="2400" b="1" i="0">
                <a:solidFill>
                  <a:srgbClr val="111111"/>
                </a:solidFill>
                <a:effectLst/>
                <a:latin typeface="Roboto"/>
              </a:rPr>
              <a:t> across an enterprise through a hierarchy made up of management groups and subscriptions</a:t>
            </a:r>
            <a:r>
              <a:rPr lang="en-US" sz="2400" b="0" i="0">
                <a:solidFill>
                  <a:srgbClr val="111111"/>
                </a:solidFill>
                <a:effectLst/>
                <a:latin typeface="Roboto"/>
              </a:rPr>
              <a:t>.</a:t>
            </a:r>
            <a:endParaRPr lang="en-GB" sz="2400" b="1">
              <a:cs typeface="Segoe UI Semilight"/>
            </a:endParaRPr>
          </a:p>
          <a:p>
            <a:pPr>
              <a:spcAft>
                <a:spcPts val="0"/>
              </a:spcAft>
            </a:pPr>
            <a:endParaRPr lang="en-GB" sz="2400" b="1">
              <a:cs typeface="Segoe UI Semilight"/>
            </a:endParaRPr>
          </a:p>
        </p:txBody>
      </p:sp>
      <p:pic>
        <p:nvPicPr>
          <p:cNvPr id="2" name="Picture 1">
            <a:extLst>
              <a:ext uri="{FF2B5EF4-FFF2-40B4-BE49-F238E27FC236}">
                <a16:creationId xmlns:a16="http://schemas.microsoft.com/office/drawing/2014/main" id="{7D0FC422-107C-4AE8-9D4A-6B6D1CAFC439}"/>
              </a:ext>
            </a:extLst>
          </p:cNvPr>
          <p:cNvPicPr>
            <a:picLocks noChangeAspect="1"/>
          </p:cNvPicPr>
          <p:nvPr/>
        </p:nvPicPr>
        <p:blipFill rotWithShape="1">
          <a:blip r:embed="rId5"/>
          <a:srcRect l="67" t="25676" r="23092" b="35432"/>
          <a:stretch/>
        </p:blipFill>
        <p:spPr>
          <a:xfrm>
            <a:off x="4451873" y="820879"/>
            <a:ext cx="7699026" cy="2702202"/>
          </a:xfrm>
          <a:prstGeom prst="rect">
            <a:avLst/>
          </a:prstGeom>
        </p:spPr>
      </p:pic>
      <p:sp>
        <p:nvSpPr>
          <p:cNvPr id="5" name="Rectangle: Rounded Corners 4">
            <a:extLst>
              <a:ext uri="{FF2B5EF4-FFF2-40B4-BE49-F238E27FC236}">
                <a16:creationId xmlns:a16="http://schemas.microsoft.com/office/drawing/2014/main" id="{A6DE9046-CB59-4FE6-B1C1-3A52988341A3}"/>
              </a:ext>
            </a:extLst>
          </p:cNvPr>
          <p:cNvSpPr/>
          <p:nvPr/>
        </p:nvSpPr>
        <p:spPr bwMode="auto">
          <a:xfrm>
            <a:off x="539073" y="5653437"/>
            <a:ext cx="96267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G2.4</a:t>
            </a:r>
          </a:p>
        </p:txBody>
      </p:sp>
    </p:spTree>
    <p:extLst>
      <p:ext uri="{BB962C8B-B14F-4D97-AF65-F5344CB8AC3E}">
        <p14:creationId xmlns:p14="http://schemas.microsoft.com/office/powerpoint/2010/main" val="1872553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25606"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Azure Policy</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0" name="Text Placeholder 1">
            <a:extLst>
              <a:ext uri="{FF2B5EF4-FFF2-40B4-BE49-F238E27FC236}">
                <a16:creationId xmlns:a16="http://schemas.microsoft.com/office/drawing/2014/main" id="{611614F2-0A1C-4465-B8B7-DED425141923}"/>
              </a:ext>
            </a:extLst>
          </p:cNvPr>
          <p:cNvSpPr>
            <a:spLocks noGrp="1"/>
          </p:cNvSpPr>
          <p:nvPr>
            <p:ph type="body" sz="quarter" idx="10"/>
          </p:nvPr>
        </p:nvSpPr>
        <p:spPr>
          <a:xfrm>
            <a:off x="4938479" y="1326864"/>
            <a:ext cx="6668712" cy="4201099"/>
          </a:xfrm>
        </p:spPr>
        <p:txBody>
          <a:bodyPr/>
          <a:lstStyle/>
          <a:p>
            <a:r>
              <a:rPr lang="en-GB"/>
              <a:t>Azure Policy ‘guard rails’</a:t>
            </a:r>
          </a:p>
          <a:p>
            <a:r>
              <a:rPr lang="en-GB"/>
              <a:t>Managing platform policy assignments</a:t>
            </a:r>
          </a:p>
          <a:p>
            <a:pPr marL="457112" indent="-457112">
              <a:buFont typeface="Arial" panose="020B0604020202020204" pitchFamily="34" charset="0"/>
              <a:buChar char="•"/>
            </a:pPr>
            <a:r>
              <a:rPr lang="en-GB"/>
              <a:t>Federated Model</a:t>
            </a:r>
          </a:p>
          <a:p>
            <a:pPr marL="457112" indent="-457112">
              <a:buFont typeface="Arial" panose="020B0604020202020204" pitchFamily="34" charset="0"/>
              <a:buChar char="•"/>
            </a:pPr>
            <a:r>
              <a:rPr lang="en-GB"/>
              <a:t>Built-in policies</a:t>
            </a:r>
          </a:p>
          <a:p>
            <a:pPr marL="457112" indent="-457112">
              <a:buFont typeface="Arial" panose="020B0604020202020204" pitchFamily="34" charset="0"/>
              <a:buChar char="•"/>
            </a:pPr>
            <a:r>
              <a:rPr lang="en-GB"/>
              <a:t>Re-use of policy definitions at inherited scopes</a:t>
            </a:r>
          </a:p>
          <a:p>
            <a:pPr marL="457112" indent="-457112">
              <a:buFont typeface="Arial" panose="020B0604020202020204" pitchFamily="34" charset="0"/>
              <a:buChar char="•"/>
            </a:pPr>
            <a:endParaRPr lang="en-GB"/>
          </a:p>
        </p:txBody>
      </p:sp>
      <p:sp>
        <p:nvSpPr>
          <p:cNvPr id="2" name="Rectangle: Rounded Corners 1">
            <a:extLst>
              <a:ext uri="{FF2B5EF4-FFF2-40B4-BE49-F238E27FC236}">
                <a16:creationId xmlns:a16="http://schemas.microsoft.com/office/drawing/2014/main" id="{84996DB3-5A08-433E-BE78-7B0E39361BF7}"/>
              </a:ext>
            </a:extLst>
          </p:cNvPr>
          <p:cNvSpPr/>
          <p:nvPr/>
        </p:nvSpPr>
        <p:spPr bwMode="auto">
          <a:xfrm>
            <a:off x="601397" y="5246120"/>
            <a:ext cx="1727987"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G2.5 – G2.6</a:t>
            </a:r>
          </a:p>
        </p:txBody>
      </p:sp>
    </p:spTree>
    <p:extLst>
      <p:ext uri="{BB962C8B-B14F-4D97-AF65-F5344CB8AC3E}">
        <p14:creationId xmlns:p14="http://schemas.microsoft.com/office/powerpoint/2010/main" val="1317390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34750"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Secure Network Design</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66D7EA18-9715-4454-AAE3-2FD6156E0083}"/>
              </a:ext>
            </a:extLst>
          </p:cNvPr>
          <p:cNvSpPr txBox="1"/>
          <p:nvPr/>
        </p:nvSpPr>
        <p:spPr>
          <a:xfrm>
            <a:off x="4765537" y="4072222"/>
            <a:ext cx="7213487"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sz="1600">
                <a:cs typeface="Calibri"/>
              </a:rPr>
              <a:t>Network Segmentation</a:t>
            </a:r>
          </a:p>
          <a:p>
            <a:pPr marL="285750" indent="-285750">
              <a:buFont typeface="Wingdings" panose="05000000000000000000" pitchFamily="2" charset="2"/>
              <a:buChar char="q"/>
            </a:pPr>
            <a:r>
              <a:rPr lang="en-US" sz="1600">
                <a:cs typeface="Calibri"/>
              </a:rPr>
              <a:t>Network Encryption</a:t>
            </a:r>
          </a:p>
        </p:txBody>
      </p:sp>
      <p:pic>
        <p:nvPicPr>
          <p:cNvPr id="2" name="Picture 1">
            <a:extLst>
              <a:ext uri="{FF2B5EF4-FFF2-40B4-BE49-F238E27FC236}">
                <a16:creationId xmlns:a16="http://schemas.microsoft.com/office/drawing/2014/main" id="{3BB06B1C-D37B-43CB-A3A1-913244A5C5AC}"/>
              </a:ext>
            </a:extLst>
          </p:cNvPr>
          <p:cNvPicPr>
            <a:picLocks noChangeAspect="1"/>
          </p:cNvPicPr>
          <p:nvPr/>
        </p:nvPicPr>
        <p:blipFill rotWithShape="1">
          <a:blip r:embed="rId5"/>
          <a:srcRect l="27108" t="55791" r="30187" b="12162"/>
          <a:stretch/>
        </p:blipFill>
        <p:spPr>
          <a:xfrm>
            <a:off x="4874135" y="329064"/>
            <a:ext cx="6889240" cy="3584999"/>
          </a:xfrm>
          <a:prstGeom prst="rect">
            <a:avLst/>
          </a:prstGeom>
        </p:spPr>
      </p:pic>
      <p:sp>
        <p:nvSpPr>
          <p:cNvPr id="5" name="Rectangle: Rounded Corners 4">
            <a:extLst>
              <a:ext uri="{FF2B5EF4-FFF2-40B4-BE49-F238E27FC236}">
                <a16:creationId xmlns:a16="http://schemas.microsoft.com/office/drawing/2014/main" id="{7B09B33C-54F7-4949-AC94-CB0F7E670E32}"/>
              </a:ext>
            </a:extLst>
          </p:cNvPr>
          <p:cNvSpPr/>
          <p:nvPr/>
        </p:nvSpPr>
        <p:spPr bwMode="auto">
          <a:xfrm>
            <a:off x="601397" y="5246120"/>
            <a:ext cx="953750"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G2.6</a:t>
            </a:r>
          </a:p>
        </p:txBody>
      </p:sp>
    </p:spTree>
    <p:extLst>
      <p:ext uri="{BB962C8B-B14F-4D97-AF65-F5344CB8AC3E}">
        <p14:creationId xmlns:p14="http://schemas.microsoft.com/office/powerpoint/2010/main" val="362093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34750"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Management &amp; Monitoring</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D9DFCFB6-9196-4B53-9713-E18F2940A198}"/>
              </a:ext>
            </a:extLst>
          </p:cNvPr>
          <p:cNvSpPr txBox="1"/>
          <p:nvPr/>
        </p:nvSpPr>
        <p:spPr>
          <a:xfrm>
            <a:off x="4975139" y="3991918"/>
            <a:ext cx="6601596" cy="2677656"/>
          </a:xfrm>
          <a:prstGeom prst="rect">
            <a:avLst/>
          </a:prstGeom>
          <a:noFill/>
        </p:spPr>
        <p:txBody>
          <a:bodyPr wrap="square" anchor="t">
            <a:spAutoFit/>
          </a:bodyPr>
          <a:lstStyle/>
          <a:p>
            <a:r>
              <a:rPr lang="en-US" sz="2000">
                <a:cs typeface="Calibri"/>
              </a:rPr>
              <a:t>Consider the following design elements:</a:t>
            </a:r>
          </a:p>
          <a:p>
            <a:endParaRPr lang="en-US" sz="1800">
              <a:cs typeface="Calibri" panose="020F0502020204030204" pitchFamily="34" charset="0"/>
            </a:endParaRPr>
          </a:p>
          <a:p>
            <a:pPr marL="285750" indent="-285750">
              <a:buFont typeface="Wingdings" panose="05000000000000000000" pitchFamily="2" charset="2"/>
              <a:buChar char="q"/>
            </a:pPr>
            <a:r>
              <a:rPr lang="en-US" sz="1600">
                <a:cs typeface="Calibri"/>
              </a:rPr>
              <a:t>Log Analytics Workspace Design</a:t>
            </a:r>
          </a:p>
          <a:p>
            <a:pPr marL="285750" indent="-285750">
              <a:buFont typeface="Wingdings" panose="05000000000000000000" pitchFamily="2" charset="2"/>
              <a:buChar char="q"/>
            </a:pPr>
            <a:r>
              <a:rPr lang="en-US" sz="1600">
                <a:cs typeface="Calibri"/>
              </a:rPr>
              <a:t>Auditing and log retention</a:t>
            </a:r>
          </a:p>
          <a:p>
            <a:pPr marL="285750" indent="-285750">
              <a:buFont typeface="Wingdings" panose="05000000000000000000" pitchFamily="2" charset="2"/>
              <a:buChar char="q"/>
            </a:pPr>
            <a:r>
              <a:rPr lang="en-US" sz="1600">
                <a:cs typeface="Calibri"/>
              </a:rPr>
              <a:t>Dashboards and Visualizations</a:t>
            </a:r>
          </a:p>
          <a:p>
            <a:pPr marL="285750" indent="-285750">
              <a:buFont typeface="Wingdings" panose="05000000000000000000" pitchFamily="2" charset="2"/>
              <a:buChar char="q"/>
            </a:pPr>
            <a:r>
              <a:rPr lang="en-US" sz="1600">
                <a:cs typeface="Calibri"/>
              </a:rPr>
              <a:t>Logs and Metrics</a:t>
            </a:r>
          </a:p>
          <a:p>
            <a:pPr marL="285750" indent="-285750">
              <a:buFont typeface="Wingdings" panose="05000000000000000000" pitchFamily="2" charset="2"/>
              <a:buChar char="q"/>
            </a:pPr>
            <a:r>
              <a:rPr lang="en-US" sz="1600">
                <a:cs typeface="Calibri"/>
              </a:rPr>
              <a:t>VM Management</a:t>
            </a:r>
          </a:p>
          <a:p>
            <a:pPr marL="285750" indent="-285750">
              <a:buFont typeface="Wingdings" panose="05000000000000000000" pitchFamily="2" charset="2"/>
              <a:buChar char="q"/>
            </a:pPr>
            <a:r>
              <a:rPr lang="en-US" sz="1600">
                <a:cs typeface="Calibri"/>
              </a:rPr>
              <a:t>Monitoring and Alerting</a:t>
            </a:r>
          </a:p>
          <a:p>
            <a:pPr marL="285750" indent="-285750">
              <a:buFont typeface="Wingdings" panose="05000000000000000000" pitchFamily="2" charset="2"/>
              <a:buChar char="q"/>
            </a:pPr>
            <a:r>
              <a:rPr lang="en-US" sz="1600">
                <a:cs typeface="Calibri"/>
              </a:rPr>
              <a:t>Security Monitoring</a:t>
            </a:r>
          </a:p>
          <a:p>
            <a:pPr marL="285750" indent="-285750">
              <a:spcAft>
                <a:spcPts val="600"/>
              </a:spcAft>
              <a:buFont typeface="Wingdings" panose="05000000000000000000" pitchFamily="2" charset="2"/>
              <a:buChar char="q"/>
            </a:pPr>
            <a:endParaRPr lang="en-US" b="1">
              <a:solidFill>
                <a:srgbClr val="24292E"/>
              </a:solidFill>
              <a:latin typeface="Segoe UI"/>
              <a:cs typeface="Segoe UI"/>
            </a:endParaRPr>
          </a:p>
        </p:txBody>
      </p:sp>
      <p:pic>
        <p:nvPicPr>
          <p:cNvPr id="2" name="Picture 1">
            <a:extLst>
              <a:ext uri="{FF2B5EF4-FFF2-40B4-BE49-F238E27FC236}">
                <a16:creationId xmlns:a16="http://schemas.microsoft.com/office/drawing/2014/main" id="{3589CF22-76FE-46D7-BD25-0748F0D56DD2}"/>
              </a:ext>
            </a:extLst>
          </p:cNvPr>
          <p:cNvPicPr>
            <a:picLocks noChangeAspect="1"/>
          </p:cNvPicPr>
          <p:nvPr/>
        </p:nvPicPr>
        <p:blipFill rotWithShape="1">
          <a:blip r:embed="rId5"/>
          <a:srcRect t="55212" r="71285" b="17761"/>
          <a:stretch/>
        </p:blipFill>
        <p:spPr>
          <a:xfrm>
            <a:off x="4595786" y="323850"/>
            <a:ext cx="4995889" cy="3260678"/>
          </a:xfrm>
          <a:prstGeom prst="rect">
            <a:avLst/>
          </a:prstGeom>
        </p:spPr>
      </p:pic>
      <p:sp>
        <p:nvSpPr>
          <p:cNvPr id="5" name="Rectangle: Rounded Corners 4">
            <a:extLst>
              <a:ext uri="{FF2B5EF4-FFF2-40B4-BE49-F238E27FC236}">
                <a16:creationId xmlns:a16="http://schemas.microsoft.com/office/drawing/2014/main" id="{AF0639CE-A541-469E-AB58-C641C47EA4AC}"/>
              </a:ext>
            </a:extLst>
          </p:cNvPr>
          <p:cNvSpPr/>
          <p:nvPr/>
        </p:nvSpPr>
        <p:spPr bwMode="auto">
          <a:xfrm>
            <a:off x="601397" y="5246120"/>
            <a:ext cx="947076"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G3.2</a:t>
            </a:r>
          </a:p>
        </p:txBody>
      </p:sp>
    </p:spTree>
    <p:extLst>
      <p:ext uri="{BB962C8B-B14F-4D97-AF65-F5344CB8AC3E}">
        <p14:creationId xmlns:p14="http://schemas.microsoft.com/office/powerpoint/2010/main" val="1445443578"/>
      </p:ext>
    </p:extLst>
  </p:cSld>
  <p:clrMapOvr>
    <a:masterClrMapping/>
  </p:clrMapOvr>
  <p:transition advTm="3668">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9560" y="624823"/>
            <a:ext cx="5845876" cy="1128068"/>
          </a:xfrm>
        </p:spPr>
        <p:txBody>
          <a:bodyPr vert="horz" lIns="91440" tIns="45720" rIns="91440" bIns="45720" rtlCol="0" anchor="ctr">
            <a:normAutofit fontScale="90000"/>
          </a:bodyPr>
          <a:lstStyle/>
          <a:p>
            <a:r>
              <a:rPr lang="en-US" sz="3600" b="1">
                <a:solidFill>
                  <a:schemeClr val="accent3"/>
                </a:solidFill>
                <a:latin typeface="Segoe UI Semibold" panose="020B0702040204020203" pitchFamily="34" charset="0"/>
                <a:cs typeface="Segoe UI Semibold" panose="020B0702040204020203" pitchFamily="34" charset="0"/>
              </a:rPr>
              <a:t>Azure Landing Zone Delivery</a:t>
            </a:r>
            <a:br>
              <a:rPr lang="en-US" sz="3600" b="1" spc="0">
                <a:ln>
                  <a:noFill/>
                </a:ln>
                <a:solidFill>
                  <a:schemeClr val="accent3"/>
                </a:solidFill>
                <a:latin typeface="Segoe UI Semibold" panose="020B0702040204020203" pitchFamily="34" charset="0"/>
                <a:cs typeface="Segoe UI Semibold" panose="020B0702040204020203" pitchFamily="34" charset="0"/>
              </a:rPr>
            </a:br>
            <a:endParaRPr lang="en-US" sz="3600">
              <a:solidFill>
                <a:schemeClr val="accent3"/>
              </a:solidFill>
              <a:latin typeface="Segoe UI Semibold" panose="020B0702040204020203" pitchFamily="34" charset="0"/>
              <a:cs typeface="Segoe UI Semibold" panose="020B0702040204020203" pitchFamily="34" charset="0"/>
            </a:endParaRPr>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590902" y="1752891"/>
            <a:ext cx="5278066" cy="3979585"/>
          </a:xfrm>
        </p:spPr>
        <p:txBody>
          <a:bodyPr vert="horz" lIns="91440" tIns="45720" rIns="91440" bIns="45720" rtlCol="0" anchor="ctr">
            <a:normAutofit fontScale="92500"/>
          </a:bodyPr>
          <a:lstStyle/>
          <a:p>
            <a:pPr marL="457200" indent="-228600">
              <a:buFont typeface="Arial" panose="020B0604020202020204" pitchFamily="34" charset="0"/>
              <a:buChar char="•"/>
            </a:pPr>
            <a:r>
              <a:rPr lang="en-US" sz="2000"/>
              <a:t>Be loyal to the design principles across the </a:t>
            </a:r>
            <a:r>
              <a:rPr lang="en-US" sz="2000" b="1"/>
              <a:t>design areas</a:t>
            </a:r>
          </a:p>
          <a:p>
            <a:pPr marL="457200" indent="-228600">
              <a:buFont typeface="Arial" panose="020B0604020202020204" pitchFamily="34" charset="0"/>
              <a:buChar char="•"/>
            </a:pPr>
            <a:r>
              <a:rPr lang="en-US" sz="2000"/>
              <a:t>Capture decisions mutually agreed upon with customer in the Azure Landing Zone Checklist</a:t>
            </a:r>
          </a:p>
          <a:p>
            <a:pPr marL="457200" indent="-228600">
              <a:buFont typeface="Arial" panose="020B0604020202020204" pitchFamily="34" charset="0"/>
              <a:buChar char="•"/>
            </a:pPr>
            <a:r>
              <a:rPr lang="en-US" sz="2000"/>
              <a:t>Capture trade-offs; make customer aware of the implications</a:t>
            </a:r>
          </a:p>
          <a:p>
            <a:pPr marL="457200" indent="-228600">
              <a:buFont typeface="Arial" panose="020B0604020202020204" pitchFamily="34" charset="0"/>
              <a:buChar char="•"/>
            </a:pPr>
            <a:endParaRPr lang="en-US" sz="2000"/>
          </a:p>
          <a:p>
            <a:pPr marL="228600"/>
            <a:r>
              <a:rPr lang="en-US" sz="2000"/>
              <a:t>The next slides provides an </a:t>
            </a:r>
            <a:r>
              <a:rPr lang="en-US" sz="2000" b="1"/>
              <a:t>example</a:t>
            </a:r>
            <a:r>
              <a:rPr lang="en-US" sz="2000"/>
              <a:t> of how to </a:t>
            </a:r>
            <a:r>
              <a:rPr lang="en-US" sz="2000" b="1"/>
              <a:t>review</a:t>
            </a:r>
            <a:r>
              <a:rPr lang="en-US" sz="2000"/>
              <a:t> and make </a:t>
            </a:r>
            <a:r>
              <a:rPr lang="en-US" sz="2000" b="1"/>
              <a:t>design decisions</a:t>
            </a:r>
            <a:r>
              <a:rPr lang="en-US" sz="2000"/>
              <a:t> jointly with the </a:t>
            </a:r>
            <a:r>
              <a:rPr lang="en-US" sz="2000" b="1"/>
              <a:t>customer</a:t>
            </a:r>
            <a:r>
              <a:rPr lang="en-US" sz="2000"/>
              <a:t>, through the lenses of the Enterprise-scale </a:t>
            </a:r>
            <a:r>
              <a:rPr lang="en-US" sz="2000" b="1"/>
              <a:t>critical design areas</a:t>
            </a:r>
          </a:p>
        </p:txBody>
      </p:sp>
      <p:pic>
        <p:nvPicPr>
          <p:cNvPr id="4" name="Picture 3">
            <a:extLst>
              <a:ext uri="{FF2B5EF4-FFF2-40B4-BE49-F238E27FC236}">
                <a16:creationId xmlns:a16="http://schemas.microsoft.com/office/drawing/2014/main" id="{9DCE3D88-1D78-480A-8E59-462F0AEBC07B}"/>
              </a:ext>
            </a:extLst>
          </p:cNvPr>
          <p:cNvPicPr>
            <a:picLocks noChangeAspect="1"/>
          </p:cNvPicPr>
          <p:nvPr/>
        </p:nvPicPr>
        <p:blipFill>
          <a:blip r:embed="rId3"/>
          <a:stretch>
            <a:fillRect/>
          </a:stretch>
        </p:blipFill>
        <p:spPr>
          <a:xfrm>
            <a:off x="6230607" y="3495421"/>
            <a:ext cx="5665558" cy="2644162"/>
          </a:xfrm>
          <a:prstGeom prst="rect">
            <a:avLst/>
          </a:prstGeom>
        </p:spPr>
      </p:pic>
    </p:spTree>
    <p:extLst>
      <p:ext uri="{BB962C8B-B14F-4D97-AF65-F5344CB8AC3E}">
        <p14:creationId xmlns:p14="http://schemas.microsoft.com/office/powerpoint/2010/main" val="22769101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4642" y="490397"/>
            <a:ext cx="2834750" cy="2839636"/>
          </a:xfrm>
          <a:prstGeom prst="rect">
            <a:avLst/>
          </a:prstGeom>
        </p:spPr>
        <p:txBody>
          <a:bodyPr wrap="square" anchor="ctr">
            <a:normAutofit/>
          </a:bodyPr>
          <a:lstStyle/>
          <a:p>
            <a:r>
              <a:rPr lang="en-GB"/>
              <a:t>Security</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346953" y="4241245"/>
            <a:ext cx="3072903" cy="1384995"/>
          </a:xfrm>
          <a:prstGeom prst="rect">
            <a:avLst/>
          </a:prstGeom>
          <a:noFill/>
        </p:spPr>
        <p:txBody>
          <a:bodyPr wrap="square">
            <a:spAutoFit/>
          </a:bodyPr>
          <a:lstStyle/>
          <a:p>
            <a:pPr algn="l"/>
            <a:r>
              <a:rPr lang="en-US" sz="2800" b="1" i="0">
                <a:solidFill>
                  <a:srgbClr val="0078D4"/>
                </a:solidFill>
                <a:effectLst/>
                <a:latin typeface="+mj-lt"/>
              </a:rPr>
              <a:t>Service Enablement Framework</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4" name="Text Placeholder 1">
            <a:extLst>
              <a:ext uri="{FF2B5EF4-FFF2-40B4-BE49-F238E27FC236}">
                <a16:creationId xmlns:a16="http://schemas.microsoft.com/office/drawing/2014/main" id="{368FE4D9-EF2A-42D3-A7F9-C0BC5DB8F003}"/>
              </a:ext>
            </a:extLst>
          </p:cNvPr>
          <p:cNvSpPr>
            <a:spLocks noGrp="1"/>
          </p:cNvSpPr>
          <p:nvPr>
            <p:ph type="body" sz="quarter" idx="10"/>
          </p:nvPr>
        </p:nvSpPr>
        <p:spPr>
          <a:xfrm>
            <a:off x="4938315" y="3211963"/>
            <a:ext cx="6669658" cy="430901"/>
          </a:xfrm>
        </p:spPr>
        <p:txBody>
          <a:bodyPr/>
          <a:lstStyle/>
          <a:p>
            <a:r>
              <a:rPr lang="en-GB"/>
              <a:t> </a:t>
            </a:r>
          </a:p>
        </p:txBody>
      </p:sp>
      <p:graphicFrame>
        <p:nvGraphicFramePr>
          <p:cNvPr id="15" name="Content Placeholder 9">
            <a:extLst>
              <a:ext uri="{FF2B5EF4-FFF2-40B4-BE49-F238E27FC236}">
                <a16:creationId xmlns:a16="http://schemas.microsoft.com/office/drawing/2014/main" id="{81E61AAF-60D4-4456-A125-527AED54125A}"/>
              </a:ext>
            </a:extLst>
          </p:cNvPr>
          <p:cNvGraphicFramePr>
            <a:graphicFrameLocks/>
          </p:cNvGraphicFramePr>
          <p:nvPr/>
        </p:nvGraphicFramePr>
        <p:xfrm>
          <a:off x="4938479" y="919251"/>
          <a:ext cx="2823368" cy="50194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 name="Content Placeholder 7">
            <a:extLst>
              <a:ext uri="{FF2B5EF4-FFF2-40B4-BE49-F238E27FC236}">
                <a16:creationId xmlns:a16="http://schemas.microsoft.com/office/drawing/2014/main" id="{26CDB171-B175-451F-A5D2-D4115E235242}"/>
              </a:ext>
            </a:extLst>
          </p:cNvPr>
          <p:cNvGraphicFramePr>
            <a:graphicFrameLocks/>
          </p:cNvGraphicFramePr>
          <p:nvPr/>
        </p:nvGraphicFramePr>
        <p:xfrm>
          <a:off x="7409441" y="919251"/>
          <a:ext cx="3793204" cy="501949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17" name="Straight Connector 16">
            <a:extLst>
              <a:ext uri="{FF2B5EF4-FFF2-40B4-BE49-F238E27FC236}">
                <a16:creationId xmlns:a16="http://schemas.microsoft.com/office/drawing/2014/main" id="{9EC98E72-96AB-4F4A-90C3-BF6967B16203}"/>
              </a:ext>
            </a:extLst>
          </p:cNvPr>
          <p:cNvCxnSpPr>
            <a:cxnSpLocks/>
          </p:cNvCxnSpPr>
          <p:nvPr/>
        </p:nvCxnSpPr>
        <p:spPr>
          <a:xfrm>
            <a:off x="7305953" y="728615"/>
            <a:ext cx="0" cy="53923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50D71B53-951D-43A2-8166-2E869F6A7B81}"/>
              </a:ext>
            </a:extLst>
          </p:cNvPr>
          <p:cNvSpPr/>
          <p:nvPr/>
        </p:nvSpPr>
        <p:spPr bwMode="auto">
          <a:xfrm>
            <a:off x="529783" y="5653437"/>
            <a:ext cx="1746202"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G4.1 – G4.2</a:t>
            </a:r>
          </a:p>
        </p:txBody>
      </p:sp>
    </p:spTree>
    <p:extLst>
      <p:ext uri="{BB962C8B-B14F-4D97-AF65-F5344CB8AC3E}">
        <p14:creationId xmlns:p14="http://schemas.microsoft.com/office/powerpoint/2010/main" val="2700442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graphicEl>
                                              <a:dgm id="{F41753D6-E83B-4B09-9FDB-B9A6A801EBE6}"/>
                                            </p:graphicEl>
                                          </p:spTgt>
                                        </p:tgtEl>
                                        <p:attrNameLst>
                                          <p:attrName>style.visibility</p:attrName>
                                        </p:attrNameLst>
                                      </p:cBhvr>
                                      <p:to>
                                        <p:strVal val="visible"/>
                                      </p:to>
                                    </p:set>
                                    <p:animEffect transition="in" filter="fade">
                                      <p:cBhvr>
                                        <p:cTn id="7" dur="500"/>
                                        <p:tgtEl>
                                          <p:spTgt spid="16">
                                            <p:graphicEl>
                                              <a:dgm id="{F41753D6-E83B-4B09-9FDB-B9A6A801EBE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graphicEl>
                                              <a:dgm id="{E17ECCD0-75AA-49E2-AAEB-05704E98FDBC}"/>
                                            </p:graphicEl>
                                          </p:spTgt>
                                        </p:tgtEl>
                                        <p:attrNameLst>
                                          <p:attrName>style.visibility</p:attrName>
                                        </p:attrNameLst>
                                      </p:cBhvr>
                                      <p:to>
                                        <p:strVal val="visible"/>
                                      </p:to>
                                    </p:set>
                                    <p:animEffect transition="in" filter="fade">
                                      <p:cBhvr>
                                        <p:cTn id="12" dur="500"/>
                                        <p:tgtEl>
                                          <p:spTgt spid="16">
                                            <p:graphicEl>
                                              <a:dgm id="{E17ECCD0-75AA-49E2-AAEB-05704E98FDB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graphicEl>
                                              <a:dgm id="{91BE54D6-9BDC-4C52-B31B-B0A5DA3C6819}"/>
                                            </p:graphicEl>
                                          </p:spTgt>
                                        </p:tgtEl>
                                        <p:attrNameLst>
                                          <p:attrName>style.visibility</p:attrName>
                                        </p:attrNameLst>
                                      </p:cBhvr>
                                      <p:to>
                                        <p:strVal val="visible"/>
                                      </p:to>
                                    </p:set>
                                    <p:animEffect transition="in" filter="fade">
                                      <p:cBhvr>
                                        <p:cTn id="17" dur="500"/>
                                        <p:tgtEl>
                                          <p:spTgt spid="16">
                                            <p:graphicEl>
                                              <a:dgm id="{91BE54D6-9BDC-4C52-B31B-B0A5DA3C681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graphicEl>
                                              <a:dgm id="{A77D1678-8FE1-4187-9D81-0E1EAE2D6324}"/>
                                            </p:graphicEl>
                                          </p:spTgt>
                                        </p:tgtEl>
                                        <p:attrNameLst>
                                          <p:attrName>style.visibility</p:attrName>
                                        </p:attrNameLst>
                                      </p:cBhvr>
                                      <p:to>
                                        <p:strVal val="visible"/>
                                      </p:to>
                                    </p:set>
                                    <p:animEffect transition="in" filter="fade">
                                      <p:cBhvr>
                                        <p:cTn id="22" dur="500"/>
                                        <p:tgtEl>
                                          <p:spTgt spid="16">
                                            <p:graphicEl>
                                              <a:dgm id="{A77D1678-8FE1-4187-9D81-0E1EAE2D632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graphicEl>
                                              <a:dgm id="{DC6F79A2-3F13-404D-85E3-136BBA055FA6}"/>
                                            </p:graphicEl>
                                          </p:spTgt>
                                        </p:tgtEl>
                                        <p:attrNameLst>
                                          <p:attrName>style.visibility</p:attrName>
                                        </p:attrNameLst>
                                      </p:cBhvr>
                                      <p:to>
                                        <p:strVal val="visible"/>
                                      </p:to>
                                    </p:set>
                                    <p:animEffect transition="in" filter="fade">
                                      <p:cBhvr>
                                        <p:cTn id="27" dur="500"/>
                                        <p:tgtEl>
                                          <p:spTgt spid="16">
                                            <p:graphicEl>
                                              <a:dgm id="{DC6F79A2-3F13-404D-85E3-136BBA055FA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graphicEl>
                                              <a:dgm id="{F27FF233-187B-42B2-A12F-A6DCB87735CB}"/>
                                            </p:graphicEl>
                                          </p:spTgt>
                                        </p:tgtEl>
                                        <p:attrNameLst>
                                          <p:attrName>style.visibility</p:attrName>
                                        </p:attrNameLst>
                                      </p:cBhvr>
                                      <p:to>
                                        <p:strVal val="visible"/>
                                      </p:to>
                                    </p:set>
                                    <p:animEffect transition="in" filter="fade">
                                      <p:cBhvr>
                                        <p:cTn id="32" dur="500"/>
                                        <p:tgtEl>
                                          <p:spTgt spid="16">
                                            <p:graphicEl>
                                              <a:dgm id="{F27FF233-187B-42B2-A12F-A6DCB87735C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graphicEl>
                                              <a:dgm id="{A9C67FC9-2755-4A83-9E03-62705F646C40}"/>
                                            </p:graphicEl>
                                          </p:spTgt>
                                        </p:tgtEl>
                                        <p:attrNameLst>
                                          <p:attrName>style.visibility</p:attrName>
                                        </p:attrNameLst>
                                      </p:cBhvr>
                                      <p:to>
                                        <p:strVal val="visible"/>
                                      </p:to>
                                    </p:set>
                                    <p:animEffect transition="in" filter="fade">
                                      <p:cBhvr>
                                        <p:cTn id="37" dur="500"/>
                                        <p:tgtEl>
                                          <p:spTgt spid="16">
                                            <p:graphicEl>
                                              <a:dgm id="{A9C67FC9-2755-4A83-9E03-62705F646C4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graphicEl>
                                              <a:dgm id="{13DBD95D-480F-41F7-A00D-4FF58D25119B}"/>
                                            </p:graphicEl>
                                          </p:spTgt>
                                        </p:tgtEl>
                                        <p:attrNameLst>
                                          <p:attrName>style.visibility</p:attrName>
                                        </p:attrNameLst>
                                      </p:cBhvr>
                                      <p:to>
                                        <p:strVal val="visible"/>
                                      </p:to>
                                    </p:set>
                                    <p:animEffect transition="in" filter="fade">
                                      <p:cBhvr>
                                        <p:cTn id="47" dur="500"/>
                                        <p:tgtEl>
                                          <p:spTgt spid="15">
                                            <p:graphicEl>
                                              <a:dgm id="{13DBD95D-480F-41F7-A00D-4FF58D25119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graphicEl>
                                              <a:dgm id="{22A9A449-28A3-430F-8EF6-33F2959BAFCB}"/>
                                            </p:graphicEl>
                                          </p:spTgt>
                                        </p:tgtEl>
                                        <p:attrNameLst>
                                          <p:attrName>style.visibility</p:attrName>
                                        </p:attrNameLst>
                                      </p:cBhvr>
                                      <p:to>
                                        <p:strVal val="visible"/>
                                      </p:to>
                                    </p:set>
                                    <p:animEffect transition="in" filter="fade">
                                      <p:cBhvr>
                                        <p:cTn id="52" dur="500"/>
                                        <p:tgtEl>
                                          <p:spTgt spid="15">
                                            <p:graphicEl>
                                              <a:dgm id="{22A9A449-28A3-430F-8EF6-33F2959BAFCB}"/>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graphicEl>
                                              <a:dgm id="{DE8E6E8F-FDEA-43C3-BF0E-917D02F16D0C}"/>
                                            </p:graphicEl>
                                          </p:spTgt>
                                        </p:tgtEl>
                                        <p:attrNameLst>
                                          <p:attrName>style.visibility</p:attrName>
                                        </p:attrNameLst>
                                      </p:cBhvr>
                                      <p:to>
                                        <p:strVal val="visible"/>
                                      </p:to>
                                    </p:set>
                                    <p:animEffect transition="in" filter="fade">
                                      <p:cBhvr>
                                        <p:cTn id="55" dur="500"/>
                                        <p:tgtEl>
                                          <p:spTgt spid="15">
                                            <p:graphicEl>
                                              <a:dgm id="{DE8E6E8F-FDEA-43C3-BF0E-917D02F16D0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graphicEl>
                                              <a:dgm id="{11AE971A-B6DD-469D-83BB-E5031A0BAB12}"/>
                                            </p:graphicEl>
                                          </p:spTgt>
                                        </p:tgtEl>
                                        <p:attrNameLst>
                                          <p:attrName>style.visibility</p:attrName>
                                        </p:attrNameLst>
                                      </p:cBhvr>
                                      <p:to>
                                        <p:strVal val="visible"/>
                                      </p:to>
                                    </p:set>
                                    <p:animEffect transition="in" filter="fade">
                                      <p:cBhvr>
                                        <p:cTn id="60" dur="500"/>
                                        <p:tgtEl>
                                          <p:spTgt spid="15">
                                            <p:graphicEl>
                                              <a:dgm id="{11AE971A-B6DD-469D-83BB-E5031A0BAB12}"/>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graphicEl>
                                              <a:dgm id="{97EB680D-46CB-40C6-A668-28C5C8787CBD}"/>
                                            </p:graphicEl>
                                          </p:spTgt>
                                        </p:tgtEl>
                                        <p:attrNameLst>
                                          <p:attrName>style.visibility</p:attrName>
                                        </p:attrNameLst>
                                      </p:cBhvr>
                                      <p:to>
                                        <p:strVal val="visible"/>
                                      </p:to>
                                    </p:set>
                                    <p:animEffect transition="in" filter="fade">
                                      <p:cBhvr>
                                        <p:cTn id="63" dur="500"/>
                                        <p:tgtEl>
                                          <p:spTgt spid="15">
                                            <p:graphicEl>
                                              <a:dgm id="{97EB680D-46CB-40C6-A668-28C5C8787C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graphicEl>
                                              <a:dgm id="{B5A8E0C3-FF59-4A3B-8471-20B7C453DAF6}"/>
                                            </p:graphicEl>
                                          </p:spTgt>
                                        </p:tgtEl>
                                        <p:attrNameLst>
                                          <p:attrName>style.visibility</p:attrName>
                                        </p:attrNameLst>
                                      </p:cBhvr>
                                      <p:to>
                                        <p:strVal val="visible"/>
                                      </p:to>
                                    </p:set>
                                    <p:animEffect transition="in" filter="fade">
                                      <p:cBhvr>
                                        <p:cTn id="68" dur="500"/>
                                        <p:tgtEl>
                                          <p:spTgt spid="15">
                                            <p:graphicEl>
                                              <a:dgm id="{B5A8E0C3-FF59-4A3B-8471-20B7C453DAF6}"/>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graphicEl>
                                              <a:dgm id="{3F20DC66-8B04-4638-8C5B-612AB09956E4}"/>
                                            </p:graphicEl>
                                          </p:spTgt>
                                        </p:tgtEl>
                                        <p:attrNameLst>
                                          <p:attrName>style.visibility</p:attrName>
                                        </p:attrNameLst>
                                      </p:cBhvr>
                                      <p:to>
                                        <p:strVal val="visible"/>
                                      </p:to>
                                    </p:set>
                                    <p:animEffect transition="in" filter="fade">
                                      <p:cBhvr>
                                        <p:cTn id="71" dur="500"/>
                                        <p:tgtEl>
                                          <p:spTgt spid="15">
                                            <p:graphicEl>
                                              <a:dgm id="{3F20DC66-8B04-4638-8C5B-612AB09956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Graphic spid="16" grpId="0" uiExpand="1">
        <p:bldSub>
          <a:bldDgm bld="lvl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ctr">
            <a:normAutofit/>
          </a:bodyPr>
          <a:lstStyle/>
          <a:p>
            <a:r>
              <a:rPr lang="en-GB"/>
              <a:t>Platform Automation &amp; DevOps</a:t>
            </a:r>
            <a:br>
              <a:rPr lang="en-GB"/>
            </a:br>
            <a:endParaRPr lang="en-GB"/>
          </a:p>
        </p:txBody>
      </p:sp>
      <p:sp>
        <p:nvSpPr>
          <p:cNvPr id="6" name="TextBox 5">
            <a:extLst>
              <a:ext uri="{FF2B5EF4-FFF2-40B4-BE49-F238E27FC236}">
                <a16:creationId xmlns:a16="http://schemas.microsoft.com/office/drawing/2014/main" id="{04FD033E-A3FA-41F2-B95F-D74A0F0A8549}"/>
              </a:ext>
            </a:extLst>
          </p:cNvPr>
          <p:cNvSpPr txBox="1"/>
          <p:nvPr/>
        </p:nvSpPr>
        <p:spPr>
          <a:xfrm>
            <a:off x="4707730" y="4346737"/>
            <a:ext cx="7013886" cy="2185214"/>
          </a:xfrm>
          <a:prstGeom prst="rect">
            <a:avLst/>
          </a:prstGeom>
          <a:noFill/>
        </p:spPr>
        <p:txBody>
          <a:bodyPr wrap="square">
            <a:spAutoFit/>
          </a:bodyPr>
          <a:lstStyle/>
          <a:p>
            <a:pPr marL="285750" indent="-285750" algn="l">
              <a:spcBef>
                <a:spcPts val="600"/>
              </a:spcBef>
              <a:buFont typeface="Wingdings" panose="05000000000000000000" pitchFamily="2" charset="2"/>
              <a:buChar char="q"/>
            </a:pPr>
            <a:r>
              <a:rPr lang="en-US" b="0" i="0">
                <a:solidFill>
                  <a:srgbClr val="24292E"/>
                </a:solidFill>
                <a:effectLst/>
              </a:rPr>
              <a:t>Where central teams are concerned, CI/CD pipelines should be used to manage policy definitions, role-definitions, policy assignments, and template galleries</a:t>
            </a:r>
          </a:p>
          <a:p>
            <a:pPr algn="l">
              <a:spcBef>
                <a:spcPts val="600"/>
              </a:spcBef>
            </a:pPr>
            <a:r>
              <a:rPr lang="en-US" b="0" i="1">
                <a:solidFill>
                  <a:srgbClr val="24292E"/>
                </a:solidFill>
                <a:effectLst/>
              </a:rPr>
              <a:t>The blanket application of a DevOps model will not miraculously establish capable DevOps teams.</a:t>
            </a:r>
          </a:p>
          <a:p>
            <a:pPr marL="285750" indent="-285750" algn="l">
              <a:spcBef>
                <a:spcPts val="600"/>
              </a:spcBef>
              <a:buFont typeface="Wingdings" panose="05000000000000000000" pitchFamily="2" charset="2"/>
              <a:buChar char="q"/>
            </a:pPr>
            <a:r>
              <a:rPr lang="en-US" b="0" i="0">
                <a:solidFill>
                  <a:srgbClr val="24292E"/>
                </a:solidFill>
                <a:effectLst/>
              </a:rPr>
              <a:t>Establish a cross functional </a:t>
            </a:r>
            <a:r>
              <a:rPr lang="en-US" b="1" i="0">
                <a:solidFill>
                  <a:srgbClr val="24292E"/>
                </a:solidFill>
                <a:effectLst/>
              </a:rPr>
              <a:t>DevOps</a:t>
            </a:r>
            <a:r>
              <a:rPr lang="en-US" b="0" i="0">
                <a:solidFill>
                  <a:srgbClr val="24292E"/>
                </a:solidFill>
                <a:effectLst/>
              </a:rPr>
              <a:t> </a:t>
            </a:r>
            <a:r>
              <a:rPr lang="en-US" b="1" i="0">
                <a:solidFill>
                  <a:srgbClr val="24292E"/>
                </a:solidFill>
                <a:effectLst/>
              </a:rPr>
              <a:t>Platform Team</a:t>
            </a:r>
            <a:r>
              <a:rPr lang="en-US" b="0" i="0">
                <a:solidFill>
                  <a:srgbClr val="24292E"/>
                </a:solidFill>
                <a:effectLst/>
              </a:rPr>
              <a:t> to build, manage and maintain your </a:t>
            </a:r>
            <a:r>
              <a:rPr lang="en-US" i="0">
                <a:solidFill>
                  <a:srgbClr val="24292E"/>
                </a:solidFill>
                <a:effectLst/>
              </a:rPr>
              <a:t>Enterprise Scale </a:t>
            </a:r>
            <a:r>
              <a:rPr lang="en-US" b="0" i="0">
                <a:solidFill>
                  <a:srgbClr val="24292E"/>
                </a:solidFill>
                <a:effectLst/>
              </a:rPr>
              <a:t>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70384" y="4241245"/>
            <a:ext cx="3506102" cy="954107"/>
          </a:xfrm>
          <a:prstGeom prst="rect">
            <a:avLst/>
          </a:prstGeom>
          <a:noFill/>
        </p:spPr>
        <p:txBody>
          <a:bodyPr wrap="square">
            <a:spAutoFit/>
          </a:bodyPr>
          <a:lstStyle/>
          <a:p>
            <a:pPr algn="l"/>
            <a:r>
              <a:rPr lang="en-US" sz="2800" b="1" i="0">
                <a:solidFill>
                  <a:srgbClr val="0078D4"/>
                </a:solidFill>
                <a:effectLst/>
                <a:latin typeface="+mj-lt"/>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9C18395-AD1E-40E8-AD45-A9AFE4BB21C4}"/>
              </a:ext>
            </a:extLst>
          </p:cNvPr>
          <p:cNvSpPr/>
          <p:nvPr/>
        </p:nvSpPr>
        <p:spPr bwMode="auto">
          <a:xfrm>
            <a:off x="601397" y="5246120"/>
            <a:ext cx="914859" cy="7141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H1</a:t>
            </a: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4199" y="327104"/>
            <a:ext cx="11018520" cy="1107996"/>
          </a:xfrm>
        </p:spPr>
        <p:txBody>
          <a:bodyPr/>
          <a:lstStyle/>
          <a:p>
            <a:r>
              <a:rPr lang="en-US" spc="0">
                <a:ln>
                  <a:noFill/>
                </a:ln>
                <a:solidFill>
                  <a:prstClr val="black"/>
                </a:solidFill>
                <a:ea typeface="等线" panose="02010600030101010101" pitchFamily="2" charset="-122"/>
              </a:rPr>
              <a:t>Azure Landing Zone</a:t>
            </a:r>
            <a:r>
              <a:rPr lang="en-US">
                <a:solidFill>
                  <a:prstClr val="black"/>
                </a:solidFill>
                <a:ea typeface="等线" panose="02010600030101010101" pitchFamily="2" charset="-122"/>
              </a:rPr>
              <a:t> – Resources</a:t>
            </a:r>
            <a:br>
              <a:rPr lang="en-US" spc="0">
                <a:ln>
                  <a:noFill/>
                </a:ln>
                <a:solidFill>
                  <a:schemeClr val="accent2">
                    <a:lumMod val="75000"/>
                  </a:schemeClr>
                </a:solidFill>
              </a:rPr>
            </a:br>
            <a:endParaRPr lang="en-GB"/>
          </a:p>
        </p:txBody>
      </p:sp>
      <p:sp>
        <p:nvSpPr>
          <p:cNvPr id="8" name="Text Placeholder 7">
            <a:extLst>
              <a:ext uri="{FF2B5EF4-FFF2-40B4-BE49-F238E27FC236}">
                <a16:creationId xmlns:a16="http://schemas.microsoft.com/office/drawing/2014/main" id="{F346F540-62D1-4C28-B34E-811772A43952}"/>
              </a:ext>
            </a:extLst>
          </p:cNvPr>
          <p:cNvSpPr>
            <a:spLocks noGrp="1"/>
          </p:cNvSpPr>
          <p:nvPr>
            <p:ph type="body" sz="quarter" idx="10"/>
          </p:nvPr>
        </p:nvSpPr>
        <p:spPr>
          <a:xfrm>
            <a:off x="584199" y="1435100"/>
            <a:ext cx="9784751" cy="3170099"/>
          </a:xfrm>
        </p:spPr>
        <p:txBody>
          <a:bodyPr vert="horz" wrap="square" lIns="0" tIns="0" rIns="0" bIns="0" rtlCol="0" anchor="t">
            <a:spAutoFit/>
          </a:bodyPr>
          <a:lstStyle/>
          <a:p>
            <a:r>
              <a:rPr lang="en-GB" sz="2400" b="1">
                <a:latin typeface="Segoe UI"/>
                <a:cs typeface="Segoe UI"/>
              </a:rPr>
              <a:t>Customer</a:t>
            </a:r>
            <a:endParaRPr lang="en-GB" sz="2400"/>
          </a:p>
          <a:p>
            <a:pPr marL="598170" lvl="1" indent="-342900">
              <a:buFont typeface="Arial" panose="020B0604020202020204" pitchFamily="34" charset="0"/>
              <a:buChar char="•"/>
            </a:pPr>
            <a:r>
              <a:rPr lang="en-GB">
                <a:hlinkClick r:id="rId2"/>
              </a:rPr>
              <a:t>Start with Cloud Adoption Framework Enterprise-Scale Landing Zone</a:t>
            </a:r>
            <a:endParaRPr lang="en-GB">
              <a:cs typeface="Segoe UI"/>
            </a:endParaRPr>
          </a:p>
          <a:p>
            <a:pPr marL="598170" lvl="1" indent="-342900">
              <a:buFont typeface="Arial" panose="020B0604020202020204" pitchFamily="34" charset="0"/>
              <a:buChar char="•"/>
            </a:pPr>
            <a:r>
              <a:rPr lang="en-GB">
                <a:hlinkClick r:id="rId3"/>
              </a:rPr>
              <a:t>Overview Enterprise-scale Executive Briefing</a:t>
            </a:r>
            <a:endParaRPr lang="en-GB">
              <a:cs typeface="Segoe UI"/>
            </a:endParaRPr>
          </a:p>
          <a:p>
            <a:pPr marL="598170" lvl="1" indent="-342900">
              <a:buFont typeface="Arial" panose="020B0604020202020204" pitchFamily="34" charset="0"/>
              <a:buChar char="•"/>
            </a:pPr>
            <a:r>
              <a:rPr lang="en-GB">
                <a:hlinkClick r:id="rId4"/>
              </a:rPr>
              <a:t>Azure landing zone Architecture and Design Guideline (GitHub)</a:t>
            </a:r>
            <a:endParaRPr lang="en-GB">
              <a:cs typeface="Segoe UI"/>
              <a:hlinkClick r:id="rId5"/>
            </a:endParaRPr>
          </a:p>
          <a:p>
            <a:pPr marL="598170" lvl="1" indent="-342900">
              <a:buFont typeface="Arial" panose="020B0604020202020204" pitchFamily="34" charset="0"/>
              <a:buChar char="•"/>
            </a:pPr>
            <a:r>
              <a:rPr lang="en-GB">
                <a:hlinkClick r:id="rId6"/>
              </a:rPr>
              <a:t>Azure landing zone Reference Implementation</a:t>
            </a:r>
            <a:endParaRPr lang="en-GB"/>
          </a:p>
          <a:p>
            <a:pPr marL="598170" lvl="1" indent="-342900">
              <a:buFont typeface="Arial" panose="020B0604020202020204" pitchFamily="34" charset="0"/>
              <a:buChar char="•"/>
            </a:pPr>
            <a:r>
              <a:rPr lang="en-GB">
                <a:cs typeface="Segoe UI"/>
                <a:hlinkClick r:id="rId7"/>
              </a:rPr>
              <a:t>Azure landing zone interactive guide</a:t>
            </a:r>
            <a:endParaRPr lang="en-GB">
              <a:cs typeface="Segoe UI"/>
              <a:hlinkClick r:id="rId8"/>
            </a:endParaRPr>
          </a:p>
          <a:p>
            <a:pPr marL="598170" lvl="1" indent="-342900">
              <a:buFont typeface="Arial" panose="020B0604020202020204" pitchFamily="34" charset="0"/>
              <a:buChar char="•"/>
            </a:pPr>
            <a:endParaRPr lang="en-GB">
              <a:cs typeface="Segoe UI"/>
            </a:endParaRPr>
          </a:p>
          <a:p>
            <a:pPr marL="514350" indent="-514350">
              <a:buAutoNum type="arabicPeriod"/>
            </a:pPr>
            <a:endParaRPr lang="en-GB"/>
          </a:p>
        </p:txBody>
      </p:sp>
    </p:spTree>
    <p:extLst>
      <p:ext uri="{BB962C8B-B14F-4D97-AF65-F5344CB8AC3E}">
        <p14:creationId xmlns:p14="http://schemas.microsoft.com/office/powerpoint/2010/main" val="15752018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3B0A-09D0-447A-96D9-1D955BC30459}"/>
              </a:ext>
            </a:extLst>
          </p:cNvPr>
          <p:cNvSpPr>
            <a:spLocks noGrp="1"/>
          </p:cNvSpPr>
          <p:nvPr>
            <p:ph type="title"/>
          </p:nvPr>
        </p:nvSpPr>
        <p:spPr>
          <a:xfrm>
            <a:off x="588263" y="457200"/>
            <a:ext cx="11018520" cy="1107996"/>
          </a:xfrm>
        </p:spPr>
        <p:txBody>
          <a:bodyPr/>
          <a:lstStyle/>
          <a:p>
            <a:r>
              <a:rPr lang="en-US"/>
              <a:t>Azure landing zone customer success engagement</a:t>
            </a:r>
            <a:br>
              <a:rPr lang="en-US"/>
            </a:br>
            <a:r>
              <a:rPr lang="en-US"/>
              <a:t>Tools &amp; resources</a:t>
            </a:r>
          </a:p>
        </p:txBody>
      </p:sp>
      <p:graphicFrame>
        <p:nvGraphicFramePr>
          <p:cNvPr id="6" name="Table 6">
            <a:extLst>
              <a:ext uri="{FF2B5EF4-FFF2-40B4-BE49-F238E27FC236}">
                <a16:creationId xmlns:a16="http://schemas.microsoft.com/office/drawing/2014/main" id="{E08E9FF4-DD82-44E4-8A7F-3EA121937F14}"/>
              </a:ext>
            </a:extLst>
          </p:cNvPr>
          <p:cNvGraphicFramePr>
            <a:graphicFrameLocks noGrp="1"/>
          </p:cNvGraphicFramePr>
          <p:nvPr>
            <p:extLst>
              <p:ext uri="{D42A27DB-BD31-4B8C-83A1-F6EECF244321}">
                <p14:modId xmlns:p14="http://schemas.microsoft.com/office/powerpoint/2010/main" val="51655998"/>
              </p:ext>
            </p:extLst>
          </p:nvPr>
        </p:nvGraphicFramePr>
        <p:xfrm>
          <a:off x="588262" y="1919816"/>
          <a:ext cx="10321036" cy="1559560"/>
        </p:xfrm>
        <a:graphic>
          <a:graphicData uri="http://schemas.openxmlformats.org/drawingml/2006/table">
            <a:tbl>
              <a:tblPr firstRow="1" bandRow="1">
                <a:tableStyleId>{5C22544A-7EE6-4342-B048-85BDC9FD1C3A}</a:tableStyleId>
              </a:tblPr>
              <a:tblGrid>
                <a:gridCol w="2580259">
                  <a:extLst>
                    <a:ext uri="{9D8B030D-6E8A-4147-A177-3AD203B41FA5}">
                      <a16:colId xmlns:a16="http://schemas.microsoft.com/office/drawing/2014/main" val="1394633598"/>
                    </a:ext>
                  </a:extLst>
                </a:gridCol>
                <a:gridCol w="2580259">
                  <a:extLst>
                    <a:ext uri="{9D8B030D-6E8A-4147-A177-3AD203B41FA5}">
                      <a16:colId xmlns:a16="http://schemas.microsoft.com/office/drawing/2014/main" val="1299868803"/>
                    </a:ext>
                  </a:extLst>
                </a:gridCol>
                <a:gridCol w="2580259">
                  <a:extLst>
                    <a:ext uri="{9D8B030D-6E8A-4147-A177-3AD203B41FA5}">
                      <a16:colId xmlns:a16="http://schemas.microsoft.com/office/drawing/2014/main" val="2629793653"/>
                    </a:ext>
                  </a:extLst>
                </a:gridCol>
                <a:gridCol w="2580259">
                  <a:extLst>
                    <a:ext uri="{9D8B030D-6E8A-4147-A177-3AD203B41FA5}">
                      <a16:colId xmlns:a16="http://schemas.microsoft.com/office/drawing/2014/main" val="3264010379"/>
                    </a:ext>
                  </a:extLst>
                </a:gridCol>
              </a:tblGrid>
              <a:tr h="370840">
                <a:tc>
                  <a:txBody>
                    <a:bodyPr/>
                    <a:lstStyle/>
                    <a:p>
                      <a:r>
                        <a:rPr lang="en-US"/>
                        <a:t>Introduction</a:t>
                      </a:r>
                    </a:p>
                  </a:txBody>
                  <a:tcPr/>
                </a:tc>
                <a:tc>
                  <a:txBody>
                    <a:bodyPr/>
                    <a:lstStyle/>
                    <a:p>
                      <a:r>
                        <a:rPr lang="en-US"/>
                        <a:t>Plan</a:t>
                      </a:r>
                    </a:p>
                  </a:txBody>
                  <a:tcPr/>
                </a:tc>
                <a:tc>
                  <a:txBody>
                    <a:bodyPr/>
                    <a:lstStyle/>
                    <a:p>
                      <a:r>
                        <a:rPr lang="en-US"/>
                        <a:t>Workshop</a:t>
                      </a:r>
                    </a:p>
                  </a:txBody>
                  <a:tcPr/>
                </a:tc>
                <a:tc>
                  <a:txBody>
                    <a:bodyPr/>
                    <a:lstStyle/>
                    <a:p>
                      <a:r>
                        <a:rPr lang="en-US"/>
                        <a:t>Implement</a:t>
                      </a:r>
                    </a:p>
                  </a:txBody>
                  <a:tcPr/>
                </a:tc>
                <a:extLst>
                  <a:ext uri="{0D108BD9-81ED-4DB2-BD59-A6C34878D82A}">
                    <a16:rowId xmlns:a16="http://schemas.microsoft.com/office/drawing/2014/main" val="1768309438"/>
                  </a:ext>
                </a:extLst>
              </a:tr>
              <a:tr h="370840">
                <a:tc>
                  <a:txBody>
                    <a:bodyPr/>
                    <a:lstStyle/>
                    <a:p>
                      <a:endParaRPr lang="en-US"/>
                    </a:p>
                  </a:txBody>
                  <a:tcPr/>
                </a:tc>
                <a:tc>
                  <a:txBody>
                    <a:bodyPr/>
                    <a:lstStyle/>
                    <a:p>
                      <a:r>
                        <a:rPr lang="en-US">
                          <a:hlinkClick r:id="rId2"/>
                        </a:rPr>
                        <a:t>Get familiar with Azure landing zone Accelerator with Interactive Guide</a:t>
                      </a:r>
                      <a:endParaRPr lang="en-US"/>
                    </a:p>
                  </a:txBody>
                  <a:tcPr/>
                </a:tc>
                <a:tc>
                  <a:txBody>
                    <a:bodyPr/>
                    <a:lstStyle/>
                    <a:p>
                      <a:r>
                        <a:rPr lang="en-US"/>
                        <a:t>Azure landing zone Checklist</a:t>
                      </a:r>
                    </a:p>
                  </a:txBody>
                  <a:tcPr/>
                </a:tc>
                <a:tc>
                  <a:txBody>
                    <a:bodyPr/>
                    <a:lstStyle/>
                    <a:p>
                      <a:r>
                        <a:rPr lang="en-US"/>
                        <a:t>Azure landing zone accelerator</a:t>
                      </a:r>
                    </a:p>
                  </a:txBody>
                  <a:tcPr/>
                </a:tc>
                <a:extLst>
                  <a:ext uri="{0D108BD9-81ED-4DB2-BD59-A6C34878D82A}">
                    <a16:rowId xmlns:a16="http://schemas.microsoft.com/office/drawing/2014/main" val="3771479782"/>
                  </a:ext>
                </a:extLst>
              </a:tr>
            </a:tbl>
          </a:graphicData>
        </a:graphic>
      </p:graphicFrame>
      <p:cxnSp>
        <p:nvCxnSpPr>
          <p:cNvPr id="8" name="Straight Arrow Connector 7">
            <a:extLst>
              <a:ext uri="{FF2B5EF4-FFF2-40B4-BE49-F238E27FC236}">
                <a16:creationId xmlns:a16="http://schemas.microsoft.com/office/drawing/2014/main" id="{8050CF16-7F08-4203-A563-9F658BE6C517}"/>
              </a:ext>
            </a:extLst>
          </p:cNvPr>
          <p:cNvCxnSpPr>
            <a:cxnSpLocks/>
          </p:cNvCxnSpPr>
          <p:nvPr/>
        </p:nvCxnSpPr>
        <p:spPr>
          <a:xfrm>
            <a:off x="636783" y="1617334"/>
            <a:ext cx="10272515"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5B24CF-A918-41F8-A80B-0CEE53ECF379}"/>
              </a:ext>
            </a:extLst>
          </p:cNvPr>
          <p:cNvCxnSpPr>
            <a:cxnSpLocks/>
          </p:cNvCxnSpPr>
          <p:nvPr/>
        </p:nvCxnSpPr>
        <p:spPr>
          <a:xfrm>
            <a:off x="636783" y="1617334"/>
            <a:ext cx="1602152"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2AE4D0-B41E-4A9C-9229-7BD52652658E}"/>
              </a:ext>
            </a:extLst>
          </p:cNvPr>
          <p:cNvCxnSpPr>
            <a:cxnSpLocks/>
          </p:cNvCxnSpPr>
          <p:nvPr/>
        </p:nvCxnSpPr>
        <p:spPr>
          <a:xfrm>
            <a:off x="636783" y="1617334"/>
            <a:ext cx="4056241"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506817-F4B4-4341-9C97-3568821CE81D}"/>
              </a:ext>
            </a:extLst>
          </p:cNvPr>
          <p:cNvCxnSpPr>
            <a:cxnSpLocks/>
          </p:cNvCxnSpPr>
          <p:nvPr/>
        </p:nvCxnSpPr>
        <p:spPr>
          <a:xfrm>
            <a:off x="636783" y="1617334"/>
            <a:ext cx="6591011"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16C164-D508-4402-BA53-1DD2A116A9E1}"/>
              </a:ext>
            </a:extLst>
          </p:cNvPr>
          <p:cNvCxnSpPr>
            <a:cxnSpLocks/>
          </p:cNvCxnSpPr>
          <p:nvPr/>
        </p:nvCxnSpPr>
        <p:spPr>
          <a:xfrm>
            <a:off x="636783" y="1617334"/>
            <a:ext cx="9051823"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564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2200" y="242045"/>
            <a:ext cx="10410771" cy="645459"/>
          </a:xfrm>
        </p:spPr>
        <p:txBody>
          <a:bodyPr vert="horz" lIns="91440" tIns="45720" rIns="91440" bIns="45720" rtlCol="0" anchor="ctr">
            <a:normAutofit fontScale="90000"/>
          </a:bodyPr>
          <a:lstStyle/>
          <a:p>
            <a:r>
              <a:rPr lang="en-US" sz="3600" b="1" kern="1200" spc="0">
                <a:ln>
                  <a:noFill/>
                </a:ln>
                <a:solidFill>
                  <a:schemeClr val="tx1"/>
                </a:solidFill>
                <a:latin typeface="+mj-lt"/>
                <a:ea typeface="+mj-ea"/>
                <a:cs typeface="+mj-cs"/>
              </a:rPr>
              <a:t>Azure Landing Zone: </a:t>
            </a:r>
            <a:r>
              <a:rPr lang="en-US" sz="3600" b="1" kern="1200">
                <a:solidFill>
                  <a:schemeClr val="tx1"/>
                </a:solidFill>
                <a:latin typeface="+mj-lt"/>
                <a:ea typeface="+mj-ea"/>
                <a:cs typeface="+mj-cs"/>
              </a:rPr>
              <a:t>Workshop</a:t>
            </a:r>
            <a:r>
              <a:rPr lang="en-US" sz="3600" b="1" spc="0">
                <a:ln>
                  <a:noFill/>
                </a:ln>
                <a:ea typeface="+mj-ea"/>
                <a:cs typeface="+mj-cs"/>
              </a:rPr>
              <a:t> Example</a:t>
            </a:r>
            <a:r>
              <a:rPr lang="en-US" sz="3600" b="1" kern="1200">
                <a:solidFill>
                  <a:schemeClr val="tx1"/>
                </a:solidFill>
                <a:latin typeface="+mj-lt"/>
                <a:ea typeface="+mj-ea"/>
                <a:cs typeface="+mj-cs"/>
              </a:rPr>
              <a:t> Agenda 1</a:t>
            </a:r>
            <a:endParaRPr lang="en-US" sz="3600" kern="1200">
              <a:solidFill>
                <a:schemeClr val="tx1"/>
              </a:solidFill>
              <a:latin typeface="+mj-lt"/>
              <a:ea typeface="+mj-ea"/>
              <a:cs typeface="+mj-cs"/>
            </a:endParaRPr>
          </a:p>
        </p:txBody>
      </p:sp>
      <p:graphicFrame>
        <p:nvGraphicFramePr>
          <p:cNvPr id="5" name="Content Placeholder 4">
            <a:extLst>
              <a:ext uri="{FF2B5EF4-FFF2-40B4-BE49-F238E27FC236}">
                <a16:creationId xmlns:a16="http://schemas.microsoft.com/office/drawing/2014/main" id="{10872C98-C9BF-4D4F-9E27-87300D2BFD20}"/>
              </a:ext>
            </a:extLst>
          </p:cNvPr>
          <p:cNvGraphicFramePr>
            <a:graphicFrameLocks/>
          </p:cNvGraphicFramePr>
          <p:nvPr>
            <p:extLst>
              <p:ext uri="{D42A27DB-BD31-4B8C-83A1-F6EECF244321}">
                <p14:modId xmlns:p14="http://schemas.microsoft.com/office/powerpoint/2010/main" val="1750378793"/>
              </p:ext>
            </p:extLst>
          </p:nvPr>
        </p:nvGraphicFramePr>
        <p:xfrm>
          <a:off x="582200" y="1472487"/>
          <a:ext cx="11097352" cy="4176336"/>
        </p:xfrm>
        <a:graphic>
          <a:graphicData uri="http://schemas.openxmlformats.org/drawingml/2006/table">
            <a:tbl>
              <a:tblPr firstRow="1" bandRow="1"/>
              <a:tblGrid>
                <a:gridCol w="681111">
                  <a:extLst>
                    <a:ext uri="{9D8B030D-6E8A-4147-A177-3AD203B41FA5}">
                      <a16:colId xmlns:a16="http://schemas.microsoft.com/office/drawing/2014/main" val="187522631"/>
                    </a:ext>
                  </a:extLst>
                </a:gridCol>
                <a:gridCol w="2097580">
                  <a:extLst>
                    <a:ext uri="{9D8B030D-6E8A-4147-A177-3AD203B41FA5}">
                      <a16:colId xmlns:a16="http://schemas.microsoft.com/office/drawing/2014/main" val="3189051771"/>
                    </a:ext>
                  </a:extLst>
                </a:gridCol>
                <a:gridCol w="2041121">
                  <a:extLst>
                    <a:ext uri="{9D8B030D-6E8A-4147-A177-3AD203B41FA5}">
                      <a16:colId xmlns:a16="http://schemas.microsoft.com/office/drawing/2014/main" val="3851193067"/>
                    </a:ext>
                  </a:extLst>
                </a:gridCol>
                <a:gridCol w="2121467">
                  <a:extLst>
                    <a:ext uri="{9D8B030D-6E8A-4147-A177-3AD203B41FA5}">
                      <a16:colId xmlns:a16="http://schemas.microsoft.com/office/drawing/2014/main" val="1625832326"/>
                    </a:ext>
                  </a:extLst>
                </a:gridCol>
                <a:gridCol w="2045464">
                  <a:extLst>
                    <a:ext uri="{9D8B030D-6E8A-4147-A177-3AD203B41FA5}">
                      <a16:colId xmlns:a16="http://schemas.microsoft.com/office/drawing/2014/main" val="643959967"/>
                    </a:ext>
                  </a:extLst>
                </a:gridCol>
                <a:gridCol w="2110609">
                  <a:extLst>
                    <a:ext uri="{9D8B030D-6E8A-4147-A177-3AD203B41FA5}">
                      <a16:colId xmlns:a16="http://schemas.microsoft.com/office/drawing/2014/main" val="1834298199"/>
                    </a:ext>
                  </a:extLst>
                </a:gridCol>
              </a:tblGrid>
              <a:tr h="516193">
                <a:tc>
                  <a:txBody>
                    <a:bodyPr/>
                    <a:lstStyle/>
                    <a:p>
                      <a:pPr algn="ctr" fontAlgn="ctr"/>
                      <a:endParaRPr lang="en-GB" sz="700" b="0" i="0" u="none" strike="noStrike">
                        <a:solidFill>
                          <a:srgbClr val="000000"/>
                        </a:solidFill>
                        <a:effectLst/>
                        <a:latin typeface="+mn-lt"/>
                      </a:endParaRP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1</a:t>
                      </a:r>
                      <a:br>
                        <a:rPr lang="en-GB" sz="1000" b="0" i="0" u="none" strike="noStrike">
                          <a:solidFill>
                            <a:srgbClr val="000000"/>
                          </a:solidFill>
                          <a:effectLst/>
                          <a:latin typeface="+mn-lt"/>
                        </a:rPr>
                      </a:br>
                      <a:r>
                        <a:rPr lang="en-GB" sz="1000" b="0" i="0" u="none" strike="noStrike">
                          <a:solidFill>
                            <a:srgbClr val="000000"/>
                          </a:solidFill>
                          <a:effectLst/>
                          <a:latin typeface="+mn-lt"/>
                        </a:rPr>
                        <a:t>[Azure-&gt; Landing Zone]</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2 </a:t>
                      </a:r>
                      <a:br>
                        <a:rPr lang="en-GB" sz="1000" b="0" i="0" u="none" strike="noStrike">
                          <a:solidFill>
                            <a:srgbClr val="000000"/>
                          </a:solidFill>
                          <a:effectLst/>
                          <a:latin typeface="+mn-lt"/>
                        </a:rPr>
                      </a:br>
                      <a:r>
                        <a:rPr lang="en-GB" sz="1000" b="0" i="0" u="none" strike="noStrike">
                          <a:solidFill>
                            <a:srgbClr val="000000"/>
                          </a:solidFill>
                          <a:effectLst/>
                          <a:latin typeface="+mn-lt"/>
                        </a:rPr>
                        <a:t>[Networking &amp; Connectivity]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3 </a:t>
                      </a:r>
                      <a:br>
                        <a:rPr lang="en-GB" sz="1000" b="0" i="0" u="none" strike="noStrike">
                          <a:solidFill>
                            <a:srgbClr val="000000"/>
                          </a:solidFill>
                          <a:effectLst/>
                          <a:latin typeface="+mn-lt"/>
                        </a:rPr>
                      </a:br>
                      <a:r>
                        <a:rPr lang="en-GB" sz="1000" b="0" i="0" u="none" strike="noStrike">
                          <a:solidFill>
                            <a:srgbClr val="000000"/>
                          </a:solidFill>
                          <a:effectLst/>
                          <a:latin typeface="+mn-lt"/>
                        </a:rPr>
                        <a:t>[Management and Security]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4</a:t>
                      </a:r>
                      <a:br>
                        <a:rPr lang="en-GB" sz="1000" b="0" i="0" u="none" strike="noStrike">
                          <a:solidFill>
                            <a:srgbClr val="000000"/>
                          </a:solidFill>
                          <a:effectLst/>
                          <a:latin typeface="+mn-lt"/>
                        </a:rPr>
                      </a:br>
                      <a:r>
                        <a:rPr lang="en-GB" sz="1000" b="0" i="0" u="none" strike="noStrike">
                          <a:solidFill>
                            <a:srgbClr val="000000"/>
                          </a:solidFill>
                          <a:effectLst/>
                          <a:latin typeface="+mn-lt"/>
                        </a:rPr>
                        <a:t>[DevOps]</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5 - [Optional]</a:t>
                      </a:r>
                      <a:br>
                        <a:rPr lang="en-GB" sz="1000" b="0" i="0" u="none" strike="noStrike">
                          <a:solidFill>
                            <a:srgbClr val="000000"/>
                          </a:solidFill>
                          <a:effectLst/>
                          <a:latin typeface="+mn-lt"/>
                        </a:rPr>
                      </a:br>
                      <a:r>
                        <a:rPr lang="en-GB" sz="1000" b="0" i="0" u="none" strike="noStrike">
                          <a:solidFill>
                            <a:srgbClr val="000000"/>
                          </a:solidFill>
                          <a:effectLst/>
                          <a:latin typeface="+mn-lt"/>
                        </a:rPr>
                        <a:t>[Show &amp; Tell]</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435467046"/>
                  </a:ext>
                </a:extLst>
              </a:tr>
              <a:tr h="197956">
                <a:tc>
                  <a:txBody>
                    <a:bodyPr/>
                    <a:lstStyle/>
                    <a:p>
                      <a:pPr algn="ctr" fontAlgn="ctr"/>
                      <a:r>
                        <a:rPr lang="en-GB" sz="1000" b="0" i="0" u="none" strike="noStrike">
                          <a:solidFill>
                            <a:srgbClr val="000000"/>
                          </a:solidFill>
                          <a:effectLst/>
                          <a:latin typeface="+mn-lt"/>
                        </a:rPr>
                        <a:t>09:00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Introductions - Goals and Objective, Identify first workload for production in Azure</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ctr" fontAlgn="ctr"/>
                      <a:r>
                        <a:rPr lang="en-GB" sz="1000" b="0" i="0" u="none" strike="noStrike">
                          <a:solidFill>
                            <a:srgbClr val="000000"/>
                          </a:solidFill>
                          <a:effectLst/>
                          <a:latin typeface="+mn-lt"/>
                        </a:rPr>
                        <a:t>[as-is] Networking and </a:t>
                      </a:r>
                      <a:br>
                        <a:rPr lang="en-GB" sz="1000" b="0" i="0" u="none" strike="noStrike">
                          <a:solidFill>
                            <a:srgbClr val="000000"/>
                          </a:solidFill>
                          <a:effectLst/>
                          <a:latin typeface="+mn-lt"/>
                        </a:rPr>
                      </a:br>
                      <a:r>
                        <a:rPr lang="en-GB" sz="1000" b="0" i="0" u="none" strike="noStrike">
                          <a:solidFill>
                            <a:srgbClr val="000000"/>
                          </a:solidFill>
                          <a:effectLst/>
                          <a:latin typeface="+mn-lt"/>
                        </a:rPr>
                        <a:t>Connectivity Review</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en-GB" sz="1000" b="0" i="0" u="none" strike="noStrike">
                          <a:solidFill>
                            <a:srgbClr val="000000"/>
                          </a:solidFill>
                          <a:effectLst/>
                          <a:latin typeface="+mn-lt"/>
                        </a:rPr>
                        <a:t>[as-is] Management and Monitoring</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en-GB" sz="1000" b="0" i="0" u="none" strike="noStrike">
                          <a:solidFill>
                            <a:srgbClr val="000000"/>
                          </a:solidFill>
                          <a:effectLst/>
                          <a:latin typeface="+mn-lt"/>
                        </a:rPr>
                        <a:t>[as-is] Business Continuity and Disaster Recovery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7">
                  <a:txBody>
                    <a:bodyPr/>
                    <a:lstStyle/>
                    <a:p>
                      <a:pPr algn="ctr" fontAlgn="ctr"/>
                      <a:r>
                        <a:rPr lang="en-GB" sz="1000" b="0" i="0" u="none" strike="noStrike">
                          <a:solidFill>
                            <a:srgbClr val="000000"/>
                          </a:solidFill>
                          <a:effectLst/>
                          <a:latin typeface="+mn-lt"/>
                        </a:rPr>
                        <a:t>Critical Design Path - Show and Validate</a:t>
                      </a:r>
                      <a:br>
                        <a:rPr lang="en-GB" sz="1000" b="0" i="0" u="none" strike="noStrike">
                          <a:solidFill>
                            <a:srgbClr val="000000"/>
                          </a:solidFill>
                          <a:effectLst/>
                          <a:latin typeface="+mn-lt"/>
                        </a:rPr>
                      </a:br>
                      <a:br>
                        <a:rPr lang="en-GB" sz="1000" b="0" i="0" u="none" strike="noStrike">
                          <a:solidFill>
                            <a:srgbClr val="000000"/>
                          </a:solidFill>
                          <a:effectLst/>
                          <a:latin typeface="+mn-lt"/>
                        </a:rPr>
                      </a:br>
                      <a:r>
                        <a:rPr lang="en-GB" sz="1000" b="0" i="0" u="none" strike="noStrike">
                          <a:solidFill>
                            <a:srgbClr val="000000"/>
                          </a:solidFill>
                          <a:effectLst/>
                          <a:latin typeface="+mn-lt"/>
                        </a:rPr>
                        <a:t>1. File-&gt;New-&gt;Landing Zone and Subscription democratisation</a:t>
                      </a:r>
                      <a:br>
                        <a:rPr lang="en-GB" sz="1000" b="0" i="0" u="none" strike="noStrike">
                          <a:solidFill>
                            <a:srgbClr val="000000"/>
                          </a:solidFill>
                          <a:effectLst/>
                          <a:latin typeface="+mn-lt"/>
                        </a:rPr>
                      </a:br>
                      <a:r>
                        <a:rPr lang="en-GB" sz="1000" b="0" i="0" u="none" strike="noStrike">
                          <a:solidFill>
                            <a:srgbClr val="000000"/>
                          </a:solidFill>
                          <a:effectLst/>
                          <a:latin typeface="+mn-lt"/>
                        </a:rPr>
                        <a:t>2. IAM and AAD PIM</a:t>
                      </a:r>
                    </a:p>
                    <a:p>
                      <a:pPr algn="ctr" fontAlgn="ctr"/>
                      <a:r>
                        <a:rPr lang="en-GB" sz="1000" b="0" i="0" u="none" strike="noStrike">
                          <a:solidFill>
                            <a:srgbClr val="000000"/>
                          </a:solidFill>
                          <a:effectLst/>
                          <a:latin typeface="+mn-lt"/>
                        </a:rPr>
                        <a:t>3. Complaint VM</a:t>
                      </a:r>
                      <a:br>
                        <a:rPr lang="en-GB" sz="1000" b="0" i="0" u="none" strike="noStrike">
                          <a:solidFill>
                            <a:srgbClr val="000000"/>
                          </a:solidFill>
                          <a:effectLst/>
                          <a:latin typeface="+mn-lt"/>
                        </a:rPr>
                      </a:br>
                      <a:r>
                        <a:rPr lang="en-GB" sz="1000" b="0" i="0" u="none" strike="noStrike">
                          <a:solidFill>
                            <a:srgbClr val="000000"/>
                          </a:solidFill>
                          <a:effectLst/>
                          <a:latin typeface="+mn-lt"/>
                        </a:rPr>
                        <a:t>4. Management and Security at-scale</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284330691"/>
                  </a:ext>
                </a:extLst>
              </a:tr>
              <a:tr h="197956">
                <a:tc>
                  <a:txBody>
                    <a:bodyPr/>
                    <a:lstStyle/>
                    <a:p>
                      <a:pPr algn="ctr" fontAlgn="ctr"/>
                      <a:r>
                        <a:rPr lang="en-GB" sz="1000" b="0" i="0" u="none" strike="noStrike">
                          <a:solidFill>
                            <a:srgbClr val="000000"/>
                          </a:solidFill>
                          <a:effectLst/>
                          <a:latin typeface="+mn-lt"/>
                        </a:rPr>
                        <a:t>09:30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6">
                  <a:txBody>
                    <a:bodyPr/>
                    <a:lstStyle/>
                    <a:p>
                      <a:pPr algn="ctr" fontAlgn="ctr"/>
                      <a:r>
                        <a:rPr lang="en-GB" sz="1000" b="0" i="0" u="none" strike="noStrike">
                          <a:solidFill>
                            <a:srgbClr val="000000"/>
                          </a:solidFill>
                          <a:effectLst/>
                          <a:latin typeface="+mn-lt"/>
                        </a:rPr>
                        <a:t>[as-is] Subscription Organization and Application Portfolio</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096289516"/>
                  </a:ext>
                </a:extLst>
              </a:tr>
              <a:tr h="197956">
                <a:tc>
                  <a:txBody>
                    <a:bodyPr/>
                    <a:lstStyle/>
                    <a:p>
                      <a:pPr algn="ctr" fontAlgn="ctr"/>
                      <a:r>
                        <a:rPr lang="en-GB" sz="1000" b="0" i="0" u="none" strike="noStrike">
                          <a:solidFill>
                            <a:srgbClr val="000000"/>
                          </a:solidFill>
                          <a:effectLst/>
                          <a:latin typeface="+mn-lt"/>
                        </a:rPr>
                        <a:t>10:00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rowSpan="2">
                  <a:txBody>
                    <a:bodyPr/>
                    <a:lstStyle/>
                    <a:p>
                      <a:pPr algn="ctr" fontAlgn="ctr"/>
                      <a:r>
                        <a:rPr lang="en-GB" sz="1000" b="0" i="0" u="none" strike="noStrike">
                          <a:solidFill>
                            <a:srgbClr val="000000"/>
                          </a:solidFill>
                          <a:effectLst/>
                          <a:latin typeface="+mn-lt"/>
                        </a:rPr>
                        <a:t> Platform Management and Monitoring</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en-GB" sz="1000" b="0" i="0" u="none" strike="noStrike">
                          <a:solidFill>
                            <a:srgbClr val="000000"/>
                          </a:solidFill>
                          <a:effectLst/>
                          <a:latin typeface="+mn-lt"/>
                        </a:rPr>
                        <a:t>HA/BCDR</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1229330650"/>
                  </a:ext>
                </a:extLst>
              </a:tr>
              <a:tr h="197956">
                <a:tc>
                  <a:txBody>
                    <a:bodyPr/>
                    <a:lstStyle/>
                    <a:p>
                      <a:pPr algn="ctr" fontAlgn="ctr"/>
                      <a:r>
                        <a:rPr lang="en-GB" sz="1000" b="0" i="0" u="none" strike="noStrike">
                          <a:solidFill>
                            <a:srgbClr val="000000"/>
                          </a:solidFill>
                          <a:effectLst/>
                          <a:latin typeface="+mn-lt"/>
                        </a:rPr>
                        <a:t>10:30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rowSpan="4">
                  <a:txBody>
                    <a:bodyPr/>
                    <a:lstStyle/>
                    <a:p>
                      <a:pPr algn="ctr" fontAlgn="ctr"/>
                      <a:r>
                        <a:rPr lang="en-GB" sz="1000" b="0" i="0" u="none" strike="noStrike">
                          <a:solidFill>
                            <a:srgbClr val="000000"/>
                          </a:solidFill>
                          <a:effectLst/>
                          <a:latin typeface="+mn-lt"/>
                        </a:rPr>
                        <a:t>Global Azure Network Topology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279071349"/>
                  </a:ext>
                </a:extLst>
              </a:tr>
              <a:tr h="197956">
                <a:tc>
                  <a:txBody>
                    <a:bodyPr/>
                    <a:lstStyle/>
                    <a:p>
                      <a:pPr algn="ctr" fontAlgn="ctr"/>
                      <a:r>
                        <a:rPr lang="en-GB" sz="1000" b="0" i="0" u="none" strike="noStrike">
                          <a:solidFill>
                            <a:srgbClr val="000000"/>
                          </a:solidFill>
                          <a:effectLst/>
                          <a:latin typeface="+mn-lt"/>
                        </a:rPr>
                        <a:t>11:00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rowSpan="3">
                  <a:txBody>
                    <a:bodyPr/>
                    <a:lstStyle/>
                    <a:p>
                      <a:pPr algn="ctr" fontAlgn="ctr"/>
                      <a:r>
                        <a:rPr lang="en-GB" sz="1000" b="0" i="0" u="none" strike="noStrike">
                          <a:solidFill>
                            <a:srgbClr val="000000"/>
                          </a:solidFill>
                          <a:effectLst/>
                          <a:latin typeface="+mn-lt"/>
                        </a:rPr>
                        <a:t>Application Management and Monitoring</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tc rowSpan="3">
                  <a:txBody>
                    <a:bodyPr/>
                    <a:lstStyle/>
                    <a:p>
                      <a:pPr algn="ctr" fontAlgn="ctr"/>
                      <a:r>
                        <a:rPr lang="en-GB" sz="1000" b="0" i="0" u="none" strike="noStrike">
                          <a:solidFill>
                            <a:srgbClr val="000000"/>
                          </a:solidFill>
                          <a:effectLst/>
                          <a:latin typeface="+mn-lt"/>
                        </a:rPr>
                        <a:t>[as-is] DevOps - Capability Review</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412156824"/>
                  </a:ext>
                </a:extLst>
              </a:tr>
              <a:tr h="197956">
                <a:tc>
                  <a:txBody>
                    <a:bodyPr/>
                    <a:lstStyle/>
                    <a:p>
                      <a:pPr algn="ctr" fontAlgn="ctr"/>
                      <a:r>
                        <a:rPr lang="en-GB" sz="1000" b="0" i="0" u="none" strike="noStrike">
                          <a:solidFill>
                            <a:srgbClr val="000000"/>
                          </a:solidFill>
                          <a:effectLst/>
                          <a:latin typeface="+mn-lt"/>
                        </a:rPr>
                        <a:t>11:30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00424854"/>
                  </a:ext>
                </a:extLst>
              </a:tr>
              <a:tr h="197956">
                <a:tc>
                  <a:txBody>
                    <a:bodyPr/>
                    <a:lstStyle/>
                    <a:p>
                      <a:pPr algn="ctr" fontAlgn="ctr"/>
                      <a:r>
                        <a:rPr lang="en-GB" sz="1000" b="0" i="0" u="none" strike="noStrike">
                          <a:solidFill>
                            <a:srgbClr val="000000"/>
                          </a:solidFill>
                          <a:effectLst/>
                          <a:latin typeface="+mn-lt"/>
                        </a:rPr>
                        <a:t>12:00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92665866"/>
                  </a:ext>
                </a:extLst>
              </a:tr>
              <a:tr h="197956">
                <a:tc>
                  <a:txBody>
                    <a:bodyPr/>
                    <a:lstStyle/>
                    <a:p>
                      <a:pPr algn="ctr" fontAlgn="ctr"/>
                      <a:r>
                        <a:rPr lang="en-GB" sz="1000" b="0" i="0" u="none" strike="noStrike">
                          <a:solidFill>
                            <a:srgbClr val="000000"/>
                          </a:solidFill>
                          <a:effectLst/>
                          <a:latin typeface="+mn-lt"/>
                        </a:rPr>
                        <a:t>12:30</a:t>
                      </a:r>
                    </a:p>
                  </a:txBody>
                  <a:tcPr marL="4067" marR="4067" marT="406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0CECE"/>
                    </a:solidFill>
                  </a:tcPr>
                </a:tc>
                <a:tc rowSpan="2" gridSpan="5">
                  <a:txBody>
                    <a:bodyPr/>
                    <a:lstStyle/>
                    <a:p>
                      <a:pPr algn="ctr" fontAlgn="ctr"/>
                      <a:r>
                        <a:rPr lang="en-GB" sz="1000" b="0" i="0" u="none" strike="noStrike">
                          <a:solidFill>
                            <a:srgbClr val="000000"/>
                          </a:solidFill>
                          <a:effectLst/>
                          <a:latin typeface="+mn-lt"/>
                        </a:rPr>
                        <a:t>Lunch</a:t>
                      </a:r>
                    </a:p>
                  </a:txBody>
                  <a:tcPr marL="4067" marR="4067" marT="4067"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extLst>
                  <a:ext uri="{0D108BD9-81ED-4DB2-BD59-A6C34878D82A}">
                    <a16:rowId xmlns:a16="http://schemas.microsoft.com/office/drawing/2014/main" val="1237702562"/>
                  </a:ext>
                </a:extLst>
              </a:tr>
              <a:tr h="197956">
                <a:tc>
                  <a:txBody>
                    <a:bodyPr/>
                    <a:lstStyle/>
                    <a:p>
                      <a:pPr algn="ctr" fontAlgn="ctr"/>
                      <a:r>
                        <a:rPr lang="en-GB" sz="1000" b="0" i="0" u="none" strike="noStrike">
                          <a:solidFill>
                            <a:srgbClr val="000000"/>
                          </a:solidFill>
                          <a:effectLst/>
                          <a:latin typeface="+mn-lt"/>
                        </a:rPr>
                        <a:t>13:00</a:t>
                      </a:r>
                    </a:p>
                  </a:txBody>
                  <a:tcPr marL="4067" marR="4067" marT="406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0CECE"/>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3983167092"/>
                  </a:ext>
                </a:extLst>
              </a:tr>
              <a:tr h="197956">
                <a:tc>
                  <a:txBody>
                    <a:bodyPr/>
                    <a:lstStyle/>
                    <a:p>
                      <a:pPr algn="ctr" fontAlgn="ctr"/>
                      <a:r>
                        <a:rPr lang="en-GB" sz="1000" b="0" i="0" u="none" strike="noStrike">
                          <a:solidFill>
                            <a:srgbClr val="000000"/>
                          </a:solidFill>
                          <a:effectLst/>
                          <a:latin typeface="+mn-lt"/>
                        </a:rPr>
                        <a:t>13:30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2">
                  <a:txBody>
                    <a:bodyPr/>
                    <a:lstStyle/>
                    <a:p>
                      <a:pPr algn="ctr" fontAlgn="ctr"/>
                      <a:r>
                        <a:rPr lang="en-GB" sz="1000" b="0" i="0" u="none" strike="noStrike">
                          <a:solidFill>
                            <a:srgbClr val="000000"/>
                          </a:solidFill>
                          <a:effectLst/>
                          <a:latin typeface="+mn-lt"/>
                        </a:rPr>
                        <a:t>Enterprise-scale Design Principles and ALZ Design Areas</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4">
                  <a:txBody>
                    <a:bodyPr/>
                    <a:lstStyle/>
                    <a:p>
                      <a:pPr algn="ctr" fontAlgn="ctr"/>
                      <a:r>
                        <a:rPr lang="en-GB" sz="1000" b="0" i="0" u="none" strike="noStrike">
                          <a:solidFill>
                            <a:srgbClr val="000000"/>
                          </a:solidFill>
                          <a:effectLst/>
                          <a:latin typeface="+mn-lt"/>
                        </a:rPr>
                        <a:t>Connectivity to Azure - ER, NGF/WAF, Network, DNS Ingress/Egress, Segmentation</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en-GB" sz="1000" b="0" i="0" u="none" strike="noStrike">
                          <a:solidFill>
                            <a:srgbClr val="000000"/>
                          </a:solidFill>
                          <a:effectLst/>
                          <a:latin typeface="+mn-lt"/>
                        </a:rPr>
                        <a:t>[as-is] Security and Compliance</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4">
                  <a:txBody>
                    <a:bodyPr/>
                    <a:lstStyle/>
                    <a:p>
                      <a:pPr algn="ctr" fontAlgn="ctr"/>
                      <a:r>
                        <a:rPr lang="en-GB" sz="1000" b="0" i="0" u="none" strike="noStrike">
                          <a:solidFill>
                            <a:srgbClr val="000000"/>
                          </a:solidFill>
                          <a:effectLst/>
                          <a:latin typeface="+mn-lt"/>
                        </a:rPr>
                        <a:t>What-must-be-true for the “Enterprise-scale”</a:t>
                      </a:r>
                      <a:br>
                        <a:rPr lang="en-GB" sz="1000" b="0" i="0" u="none" strike="noStrike">
                          <a:solidFill>
                            <a:srgbClr val="000000"/>
                          </a:solidFill>
                          <a:effectLst/>
                          <a:latin typeface="+mn-lt"/>
                        </a:rPr>
                      </a:br>
                      <a:r>
                        <a:rPr lang="en-GB" sz="1000" b="0" i="0" u="none" strike="noStrike">
                          <a:solidFill>
                            <a:srgbClr val="000000"/>
                          </a:solidFill>
                          <a:effectLst/>
                          <a:latin typeface="+mn-lt"/>
                        </a:rPr>
                        <a:t>File -&gt; New -&gt; Region and </a:t>
                      </a:r>
                      <a:br>
                        <a:rPr lang="en-GB" sz="1000" b="0" i="0" u="none" strike="noStrike">
                          <a:solidFill>
                            <a:srgbClr val="000000"/>
                          </a:solidFill>
                          <a:effectLst/>
                          <a:latin typeface="+mn-lt"/>
                        </a:rPr>
                      </a:br>
                      <a:r>
                        <a:rPr lang="en-GB" sz="1000" b="0" i="0" u="none" strike="noStrike">
                          <a:solidFill>
                            <a:srgbClr val="000000"/>
                          </a:solidFill>
                          <a:effectLst/>
                          <a:latin typeface="+mn-lt"/>
                        </a:rPr>
                        <a:t>File -&gt; New -&gt; “Landing Zone”</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8">
                  <a:txBody>
                    <a:bodyPr/>
                    <a:lstStyle/>
                    <a:p>
                      <a:pPr algn="ctr" fontAlgn="ctr"/>
                      <a:r>
                        <a:rPr lang="en-GB" sz="1000" b="0" i="0" u="none" strike="noStrike">
                          <a:solidFill>
                            <a:srgbClr val="000000"/>
                          </a:solidFill>
                          <a:effectLst/>
                          <a:latin typeface="+mn-lt"/>
                        </a:rPr>
                        <a:t>Critical Design Path - Show and Validate</a:t>
                      </a:r>
                      <a:br>
                        <a:rPr lang="en-GB" sz="1000" b="0" i="0" u="none" strike="noStrike">
                          <a:solidFill>
                            <a:srgbClr val="000000"/>
                          </a:solidFill>
                          <a:effectLst/>
                          <a:latin typeface="+mn-lt"/>
                        </a:rPr>
                      </a:br>
                      <a:br>
                        <a:rPr lang="en-GB" sz="1000" b="0" i="0" u="none" strike="noStrike">
                          <a:solidFill>
                            <a:srgbClr val="000000"/>
                          </a:solidFill>
                          <a:effectLst/>
                          <a:latin typeface="+mn-lt"/>
                        </a:rPr>
                      </a:br>
                      <a:br>
                        <a:rPr lang="en-GB" sz="1000" b="0" i="0" u="none" strike="noStrike">
                          <a:solidFill>
                            <a:srgbClr val="000000"/>
                          </a:solidFill>
                          <a:effectLst/>
                          <a:latin typeface="+mn-lt"/>
                        </a:rPr>
                      </a:br>
                      <a:r>
                        <a:rPr lang="en-GB" sz="1000" b="0" i="0" u="none" strike="noStrike">
                          <a:solidFill>
                            <a:srgbClr val="000000"/>
                          </a:solidFill>
                          <a:effectLst/>
                          <a:latin typeface="+mn-lt"/>
                        </a:rPr>
                        <a:t>6. Platform DevOps with Enterprise-Scale in-a-box</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9224183"/>
                  </a:ext>
                </a:extLst>
              </a:tr>
              <a:tr h="197956">
                <a:tc>
                  <a:txBody>
                    <a:bodyPr/>
                    <a:lstStyle/>
                    <a:p>
                      <a:pPr algn="ctr" fontAlgn="ctr"/>
                      <a:r>
                        <a:rPr lang="en-GB" sz="1000" b="0" i="0" u="none" strike="noStrike">
                          <a:solidFill>
                            <a:srgbClr val="000000"/>
                          </a:solidFill>
                          <a:effectLst/>
                          <a:latin typeface="+mn-lt"/>
                        </a:rPr>
                        <a:t>14:00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026970323"/>
                  </a:ext>
                </a:extLst>
              </a:tr>
              <a:tr h="205851">
                <a:tc>
                  <a:txBody>
                    <a:bodyPr/>
                    <a:lstStyle/>
                    <a:p>
                      <a:pPr algn="ctr" fontAlgn="ctr"/>
                      <a:r>
                        <a:rPr lang="en-GB" sz="1000" b="0" i="0" u="none" strike="noStrike">
                          <a:solidFill>
                            <a:srgbClr val="000000"/>
                          </a:solidFill>
                          <a:effectLst/>
                          <a:latin typeface="+mn-lt"/>
                        </a:rPr>
                        <a:t>14:30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4">
                  <a:txBody>
                    <a:bodyPr/>
                    <a:lstStyle/>
                    <a:p>
                      <a:pPr algn="ctr" fontAlgn="ctr"/>
                      <a:r>
                        <a:rPr lang="en-GB" sz="1000" b="0" i="0" u="none" strike="noStrike">
                          <a:solidFill>
                            <a:srgbClr val="000000"/>
                          </a:solidFill>
                          <a:effectLst/>
                          <a:latin typeface="+mn-lt"/>
                        </a:rPr>
                        <a:t>Landing Zone Design</a:t>
                      </a:r>
                      <a:br>
                        <a:rPr lang="en-GB" sz="1000" b="0" i="0" u="none" strike="noStrike">
                          <a:solidFill>
                            <a:srgbClr val="000000"/>
                          </a:solidFill>
                          <a:effectLst/>
                          <a:latin typeface="+mn-lt"/>
                        </a:rPr>
                      </a:br>
                      <a:br>
                        <a:rPr lang="en-GB" sz="1000" b="0" i="0" u="none" strike="noStrike">
                          <a:solidFill>
                            <a:srgbClr val="000000"/>
                          </a:solidFill>
                          <a:effectLst/>
                          <a:latin typeface="+mn-lt"/>
                        </a:rPr>
                      </a:br>
                      <a:r>
                        <a:rPr lang="en-GB" sz="1000" b="0" i="0" u="none" strike="noStrike">
                          <a:solidFill>
                            <a:srgbClr val="000000"/>
                          </a:solidFill>
                          <a:effectLst/>
                          <a:latin typeface="+mn-lt"/>
                        </a:rPr>
                        <a:t>EA, Identity and Access Management and Management Group and Subscription Organization</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tc rowSpan="2">
                  <a:txBody>
                    <a:bodyPr/>
                    <a:lstStyle/>
                    <a:p>
                      <a:pPr algn="ctr" fontAlgn="ctr"/>
                      <a:r>
                        <a:rPr lang="en-GB" sz="1000" b="0" i="0" u="none" strike="noStrike">
                          <a:solidFill>
                            <a:srgbClr val="000000"/>
                          </a:solidFill>
                          <a:effectLst/>
                          <a:latin typeface="+mn-lt"/>
                        </a:rPr>
                        <a:t> Encryption and Key Management</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389767824"/>
                  </a:ext>
                </a:extLst>
              </a:tr>
              <a:tr h="205851">
                <a:tc>
                  <a:txBody>
                    <a:bodyPr/>
                    <a:lstStyle/>
                    <a:p>
                      <a:pPr algn="ctr" fontAlgn="ctr"/>
                      <a:r>
                        <a:rPr lang="en-GB" sz="1000" b="0" i="0" u="none" strike="noStrike">
                          <a:solidFill>
                            <a:srgbClr val="000000"/>
                          </a:solidFill>
                          <a:effectLst/>
                          <a:latin typeface="+mn-lt"/>
                        </a:rPr>
                        <a:t>15:00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477113643"/>
                  </a:ext>
                </a:extLst>
              </a:tr>
              <a:tr h="205851">
                <a:tc>
                  <a:txBody>
                    <a:bodyPr/>
                    <a:lstStyle/>
                    <a:p>
                      <a:pPr algn="ctr" fontAlgn="ctr"/>
                      <a:r>
                        <a:rPr lang="en-GB" sz="1000" b="0" i="0" u="none" strike="noStrike">
                          <a:solidFill>
                            <a:srgbClr val="000000"/>
                          </a:solidFill>
                          <a:effectLst/>
                          <a:latin typeface="+mn-lt"/>
                        </a:rPr>
                        <a:t>15:30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rowSpan="4">
                  <a:txBody>
                    <a:bodyPr/>
                    <a:lstStyle/>
                    <a:p>
                      <a:pPr algn="ctr" fontAlgn="ctr"/>
                      <a:r>
                        <a:rPr lang="en-GB" sz="1000" b="0" i="0" u="none" strike="noStrike">
                          <a:solidFill>
                            <a:srgbClr val="000000"/>
                          </a:solidFill>
                          <a:effectLst/>
                          <a:latin typeface="+mn-lt"/>
                        </a:rPr>
                        <a:t>Connectivity to Azure PaaS Services, Inbound and Outbound Internet Connectivity</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en-GB" sz="1000" b="0" i="0" u="none" strike="noStrike">
                          <a:solidFill>
                            <a:srgbClr val="000000"/>
                          </a:solidFill>
                          <a:effectLst/>
                          <a:latin typeface="+mn-lt"/>
                        </a:rPr>
                        <a:t>Policy Driven Governance</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4">
                  <a:txBody>
                    <a:bodyPr/>
                    <a:lstStyle/>
                    <a:p>
                      <a:pPr algn="ctr" fontAlgn="ctr"/>
                      <a:r>
                        <a:rPr lang="en-GB" sz="1000" b="0" i="0" u="none" strike="noStrike">
                          <a:solidFill>
                            <a:srgbClr val="000000"/>
                          </a:solidFill>
                          <a:effectLst/>
                          <a:latin typeface="+mn-lt"/>
                        </a:rPr>
                        <a:t>"Monday Morning" Implementation - Accelerators/Blockers and Next Steps</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4154012842"/>
                  </a:ext>
                </a:extLst>
              </a:tr>
              <a:tr h="205851">
                <a:tc>
                  <a:txBody>
                    <a:bodyPr/>
                    <a:lstStyle/>
                    <a:p>
                      <a:pPr algn="ctr" fontAlgn="ctr"/>
                      <a:r>
                        <a:rPr lang="en-GB" sz="1000" b="0" i="0" u="none" strike="noStrike">
                          <a:solidFill>
                            <a:srgbClr val="000000"/>
                          </a:solidFill>
                          <a:effectLst/>
                          <a:latin typeface="+mn-lt"/>
                        </a:rPr>
                        <a:t>16:00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96881161"/>
                  </a:ext>
                </a:extLst>
              </a:tr>
              <a:tr h="197956">
                <a:tc>
                  <a:txBody>
                    <a:bodyPr/>
                    <a:lstStyle/>
                    <a:p>
                      <a:pPr algn="ctr" fontAlgn="ctr"/>
                      <a:r>
                        <a:rPr lang="en-GB" sz="1000" b="0" i="0" u="none" strike="noStrike">
                          <a:solidFill>
                            <a:srgbClr val="000000"/>
                          </a:solidFill>
                          <a:effectLst/>
                          <a:latin typeface="+mn-lt"/>
                        </a:rPr>
                        <a:t>16:30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rowSpan="2">
                  <a:txBody>
                    <a:bodyPr/>
                    <a:lstStyle/>
                    <a:p>
                      <a:pPr algn="ctr" fontAlgn="ctr"/>
                      <a:r>
                        <a:rPr lang="en-GB" sz="1000" b="0" i="0" u="none" strike="noStrike">
                          <a:solidFill>
                            <a:srgbClr val="000000"/>
                          </a:solidFill>
                          <a:effectLst/>
                          <a:latin typeface="+mn-lt"/>
                        </a:rPr>
                        <a:t>Platform - Operating Model</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tc rowSpan="2">
                  <a:txBody>
                    <a:bodyPr/>
                    <a:lstStyle/>
                    <a:p>
                      <a:pPr algn="ctr" fontAlgn="ctr"/>
                      <a:r>
                        <a:rPr lang="en-GB" sz="1000" b="0" i="0" u="none" strike="noStrike">
                          <a:solidFill>
                            <a:srgbClr val="000000"/>
                          </a:solidFill>
                          <a:effectLst/>
                          <a:latin typeface="+mn-lt"/>
                        </a:rPr>
                        <a:t>Service Enablement Framework</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810548405"/>
                  </a:ext>
                </a:extLst>
              </a:tr>
              <a:tr h="197956">
                <a:tc>
                  <a:txBody>
                    <a:bodyPr/>
                    <a:lstStyle/>
                    <a:p>
                      <a:pPr algn="ctr" fontAlgn="ctr"/>
                      <a:r>
                        <a:rPr lang="en-GB" sz="1000" b="0" i="0" u="none" strike="noStrike">
                          <a:solidFill>
                            <a:srgbClr val="000000"/>
                          </a:solidFill>
                          <a:effectLst/>
                          <a:latin typeface="+mn-lt"/>
                        </a:rPr>
                        <a:t>17:00</a:t>
                      </a:r>
                    </a:p>
                  </a:txBody>
                  <a:tcPr marL="4067" marR="4067" marT="4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678882697"/>
                  </a:ext>
                </a:extLst>
              </a:tr>
            </a:tbl>
          </a:graphicData>
        </a:graphic>
      </p:graphicFrame>
    </p:spTree>
    <p:extLst>
      <p:ext uri="{BB962C8B-B14F-4D97-AF65-F5344CB8AC3E}">
        <p14:creationId xmlns:p14="http://schemas.microsoft.com/office/powerpoint/2010/main" val="215200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518BBE-EF43-4E26-B4C8-8AB7CAE175E9}"/>
              </a:ext>
            </a:extLst>
          </p:cNvPr>
          <p:cNvSpPr>
            <a:spLocks noGrp="1"/>
          </p:cNvSpPr>
          <p:nvPr>
            <p:ph type="title"/>
          </p:nvPr>
        </p:nvSpPr>
        <p:spPr>
          <a:xfrm>
            <a:off x="582200" y="242045"/>
            <a:ext cx="10410771" cy="645459"/>
          </a:xfrm>
        </p:spPr>
        <p:txBody>
          <a:bodyPr vert="horz" lIns="91440" tIns="45720" rIns="91440" bIns="45720" rtlCol="0" anchor="ctr">
            <a:normAutofit fontScale="90000"/>
          </a:bodyPr>
          <a:lstStyle/>
          <a:p>
            <a:r>
              <a:rPr lang="en-US" sz="3600" b="1" kern="1200" spc="0">
                <a:ln>
                  <a:noFill/>
                </a:ln>
                <a:solidFill>
                  <a:schemeClr val="tx1"/>
                </a:solidFill>
                <a:latin typeface="+mj-lt"/>
                <a:ea typeface="+mj-ea"/>
                <a:cs typeface="+mj-cs"/>
              </a:rPr>
              <a:t>Azure Landing Zone: </a:t>
            </a:r>
            <a:r>
              <a:rPr lang="en-US" sz="3600" b="1" kern="1200">
                <a:solidFill>
                  <a:schemeClr val="tx1"/>
                </a:solidFill>
                <a:latin typeface="+mj-lt"/>
                <a:ea typeface="+mj-ea"/>
                <a:cs typeface="+mj-cs"/>
              </a:rPr>
              <a:t>Workshop </a:t>
            </a:r>
            <a:r>
              <a:rPr lang="en-US" sz="3600" b="1" spc="0">
                <a:ln>
                  <a:noFill/>
                </a:ln>
                <a:ea typeface="+mj-ea"/>
                <a:cs typeface="+mj-cs"/>
              </a:rPr>
              <a:t>Example</a:t>
            </a:r>
            <a:r>
              <a:rPr lang="en-US" sz="3600" b="1" kern="1200">
                <a:solidFill>
                  <a:schemeClr val="tx1"/>
                </a:solidFill>
                <a:latin typeface="+mj-lt"/>
                <a:ea typeface="+mj-ea"/>
                <a:cs typeface="+mj-cs"/>
              </a:rPr>
              <a:t> Agenda 2</a:t>
            </a:r>
            <a:endParaRPr lang="en-US" sz="3600" kern="1200">
              <a:solidFill>
                <a:schemeClr val="tx1"/>
              </a:solidFill>
              <a:latin typeface="+mj-lt"/>
              <a:ea typeface="+mj-ea"/>
              <a:cs typeface="+mj-cs"/>
            </a:endParaRPr>
          </a:p>
        </p:txBody>
      </p:sp>
      <p:graphicFrame>
        <p:nvGraphicFramePr>
          <p:cNvPr id="5" name="Content Placeholder 4">
            <a:extLst>
              <a:ext uri="{FF2B5EF4-FFF2-40B4-BE49-F238E27FC236}">
                <a16:creationId xmlns:a16="http://schemas.microsoft.com/office/drawing/2014/main" id="{10872C98-C9BF-4D4F-9E27-87300D2BFD20}"/>
              </a:ext>
            </a:extLst>
          </p:cNvPr>
          <p:cNvGraphicFramePr>
            <a:graphicFrameLocks/>
          </p:cNvGraphicFramePr>
          <p:nvPr>
            <p:extLst>
              <p:ext uri="{D42A27DB-BD31-4B8C-83A1-F6EECF244321}">
                <p14:modId xmlns:p14="http://schemas.microsoft.com/office/powerpoint/2010/main" val="2495996096"/>
              </p:ext>
            </p:extLst>
          </p:nvPr>
        </p:nvGraphicFramePr>
        <p:xfrm>
          <a:off x="748025" y="1255424"/>
          <a:ext cx="6546114" cy="4768128"/>
        </p:xfrm>
        <a:graphic>
          <a:graphicData uri="http://schemas.openxmlformats.org/drawingml/2006/table">
            <a:tbl>
              <a:tblPr firstRow="1" bandRow="1"/>
              <a:tblGrid>
                <a:gridCol w="925063">
                  <a:extLst>
                    <a:ext uri="{9D8B030D-6E8A-4147-A177-3AD203B41FA5}">
                      <a16:colId xmlns:a16="http://schemas.microsoft.com/office/drawing/2014/main" val="187522631"/>
                    </a:ext>
                  </a:extLst>
                </a:gridCol>
                <a:gridCol w="2848866">
                  <a:extLst>
                    <a:ext uri="{9D8B030D-6E8A-4147-A177-3AD203B41FA5}">
                      <a16:colId xmlns:a16="http://schemas.microsoft.com/office/drawing/2014/main" val="3189051771"/>
                    </a:ext>
                  </a:extLst>
                </a:gridCol>
                <a:gridCol w="2772185">
                  <a:extLst>
                    <a:ext uri="{9D8B030D-6E8A-4147-A177-3AD203B41FA5}">
                      <a16:colId xmlns:a16="http://schemas.microsoft.com/office/drawing/2014/main" val="3851193067"/>
                    </a:ext>
                  </a:extLst>
                </a:gridCol>
              </a:tblGrid>
              <a:tr h="628995">
                <a:tc>
                  <a:txBody>
                    <a:bodyPr/>
                    <a:lstStyle/>
                    <a:p>
                      <a:pPr algn="ctr" fontAlgn="ctr"/>
                      <a:endParaRPr lang="en-GB" sz="7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1</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ctr" fontAlgn="ctr"/>
                      <a:r>
                        <a:rPr lang="en-GB" sz="1000" b="0" i="0" u="none" strike="noStrike">
                          <a:solidFill>
                            <a:srgbClr val="000000"/>
                          </a:solidFill>
                          <a:effectLst/>
                          <a:latin typeface="+mn-lt"/>
                        </a:rPr>
                        <a:t>Day 2 </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1435467046"/>
                  </a:ext>
                </a:extLst>
              </a:tr>
              <a:tr h="241214">
                <a:tc>
                  <a:txBody>
                    <a:bodyPr/>
                    <a:lstStyle/>
                    <a:p>
                      <a:pPr lvl="0" algn="ctr">
                        <a:buNone/>
                      </a:pPr>
                      <a:r>
                        <a:rPr lang="en-GB" sz="1000" b="0" i="0" u="none" strike="noStrike">
                          <a:solidFill>
                            <a:srgbClr val="000000"/>
                          </a:solidFill>
                          <a:effectLst/>
                          <a:latin typeface="+mn-lt"/>
                        </a:rPr>
                        <a:t>09:00</a:t>
                      </a:r>
                      <a:endParaRPr lang="en-US"/>
                    </a:p>
                  </a:txBody>
                  <a:tcPr marL="4067" marR="4067" marT="4067" marB="0">
                    <a:lnL w="12700">
                      <a:solidFill>
                        <a:schemeClr val="tx1"/>
                      </a:solidFill>
                    </a:lnL>
                    <a:lnR w="12700">
                      <a:solidFill>
                        <a:schemeClr val="tx1"/>
                      </a:solidFill>
                    </a:lnR>
                    <a:lnT w="12700">
                      <a:solidFill>
                        <a:schemeClr val="tx1"/>
                      </a:solidFill>
                    </a:lnT>
                    <a:lnB w="12700">
                      <a:solidFill>
                        <a:schemeClr val="tx1"/>
                      </a:solidFill>
                    </a:lnB>
                    <a:solidFill>
                      <a:srgbClr val="D0CECE"/>
                    </a:solidFill>
                  </a:tcPr>
                </a:tc>
                <a:tc rowSpan="7">
                  <a:txBody>
                    <a:bodyPr/>
                    <a:lstStyle/>
                    <a:p>
                      <a:pPr marL="0" lvl="0" algn="ctr" defTabSz="914378" rtl="0" eaLnBrk="1" latinLnBrk="0" hangingPunct="1">
                        <a:buNone/>
                      </a:pPr>
                      <a:endParaRPr lang="en-GB" sz="1000" b="0" i="0" u="none" strike="noStrike" kern="1200">
                        <a:solidFill>
                          <a:srgbClr val="000000"/>
                        </a:solidFill>
                        <a:effectLst/>
                        <a:latin typeface="+mn-lt"/>
                        <a:ea typeface="+mn-ea"/>
                        <a:cs typeface="+mn-cs"/>
                      </a:endParaRPr>
                    </a:p>
                    <a:p>
                      <a:pPr marL="0" lvl="0" algn="ctr" defTabSz="914378" rtl="0" eaLnBrk="1" latinLnBrk="0" hangingPunct="1">
                        <a:buNone/>
                      </a:pPr>
                      <a:endParaRPr lang="en-GB" sz="1000" b="0" i="0" u="none" strike="noStrike" kern="1200">
                        <a:solidFill>
                          <a:srgbClr val="000000"/>
                        </a:solidFill>
                        <a:effectLst/>
                        <a:latin typeface="+mn-lt"/>
                        <a:ea typeface="+mn-ea"/>
                        <a:cs typeface="+mn-cs"/>
                      </a:endParaRPr>
                    </a:p>
                    <a:p>
                      <a:pPr marL="0" lvl="0" algn="ctr" defTabSz="914378" rtl="0" eaLnBrk="1" latinLnBrk="0" hangingPunct="1">
                        <a:buNone/>
                      </a:pPr>
                      <a:endParaRPr lang="en-GB" sz="1000" b="0" i="0" u="none" strike="noStrike" kern="1200">
                        <a:solidFill>
                          <a:srgbClr val="000000"/>
                        </a:solidFill>
                        <a:effectLst/>
                        <a:latin typeface="+mn-lt"/>
                        <a:ea typeface="+mn-ea"/>
                        <a:cs typeface="+mn-cs"/>
                      </a:endParaRPr>
                    </a:p>
                    <a:p>
                      <a:pPr marL="0" lvl="0" algn="ctr" defTabSz="914378" rtl="0" eaLnBrk="1" latinLnBrk="0" hangingPunct="1">
                        <a:buNone/>
                      </a:pPr>
                      <a:endParaRPr lang="en-GB" sz="1000" b="0" i="0" u="none" strike="noStrike" kern="1200">
                        <a:solidFill>
                          <a:srgbClr val="000000"/>
                        </a:solidFill>
                        <a:effectLst/>
                        <a:latin typeface="+mn-lt"/>
                        <a:ea typeface="+mn-ea"/>
                        <a:cs typeface="+mn-cs"/>
                      </a:endParaRPr>
                    </a:p>
                    <a:p>
                      <a:pPr marL="0" lvl="0" algn="ctr" defTabSz="914378" rtl="0" eaLnBrk="1" latinLnBrk="0" hangingPunct="1">
                        <a:buNone/>
                      </a:pPr>
                      <a:r>
                        <a:rPr lang="en-GB" sz="1000" b="0" i="0" u="none" strike="noStrike" kern="1200">
                          <a:solidFill>
                            <a:srgbClr val="000000"/>
                          </a:solidFill>
                          <a:effectLst/>
                          <a:latin typeface="+mn-lt"/>
                          <a:ea typeface="+mn-ea"/>
                          <a:cs typeface="+mn-cs"/>
                        </a:rPr>
                        <a:t>Azure Billing and Active Directory</a:t>
                      </a:r>
                      <a:endParaRPr lang="en-US" sz="1000" b="0" i="0" u="none" strike="noStrike" kern="1200">
                        <a:solidFill>
                          <a:srgbClr val="000000"/>
                        </a:solidFill>
                        <a:effectLst/>
                        <a:latin typeface="+mn-lt"/>
                        <a:ea typeface="+mn-ea"/>
                        <a:cs typeface="+mn-cs"/>
                      </a:endParaRPr>
                    </a:p>
                    <a:p>
                      <a:pPr marL="0" lvl="0" algn="ctr" defTabSz="914378" rtl="0" eaLnBrk="1" latinLnBrk="0" hangingPunct="1">
                        <a:buNone/>
                      </a:pPr>
                      <a:r>
                        <a:rPr lang="en-GB" sz="1000" b="0" i="0" u="none" strike="noStrike" kern="1200">
                          <a:solidFill>
                            <a:srgbClr val="000000"/>
                          </a:solidFill>
                          <a:effectLst/>
                          <a:latin typeface="+mn-lt"/>
                          <a:ea typeface="+mn-ea"/>
                          <a:cs typeface="+mn-cs"/>
                        </a:rPr>
                        <a:t>Identity and Access Management</a:t>
                      </a:r>
                    </a:p>
                  </a:txBody>
                  <a:tcPr marL="4067" marR="4067" marT="4067" marB="0">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2EFDA"/>
                    </a:solidFill>
                  </a:tcPr>
                </a:tc>
                <a:tc rowSpan="7">
                  <a:txBody>
                    <a:bodyPr/>
                    <a:lstStyle/>
                    <a:p>
                      <a:pPr lvl="0" algn="ctr">
                        <a:buNone/>
                      </a:pPr>
                      <a:endParaRPr lang="en-GB" sz="1000" b="0" i="0" u="none" strike="noStrike">
                        <a:solidFill>
                          <a:srgbClr val="000000"/>
                        </a:solidFill>
                        <a:effectLst/>
                        <a:latin typeface="+mn-lt"/>
                      </a:endParaRPr>
                    </a:p>
                    <a:p>
                      <a:pPr lvl="0" algn="ctr">
                        <a:buNone/>
                      </a:pPr>
                      <a:endParaRPr lang="en-GB" sz="1000" b="0" i="0" u="none" strike="noStrike">
                        <a:solidFill>
                          <a:srgbClr val="000000"/>
                        </a:solidFill>
                        <a:effectLst/>
                        <a:latin typeface="+mn-lt"/>
                      </a:endParaRPr>
                    </a:p>
                    <a:p>
                      <a:pPr lvl="0" algn="ctr">
                        <a:buNone/>
                      </a:pPr>
                      <a:endParaRPr lang="en-GB" sz="1000" b="0" i="0" u="none" strike="noStrike">
                        <a:solidFill>
                          <a:srgbClr val="000000"/>
                        </a:solidFill>
                        <a:effectLst/>
                        <a:latin typeface="+mn-lt"/>
                      </a:endParaRPr>
                    </a:p>
                    <a:p>
                      <a:pPr lvl="0" algn="ctr">
                        <a:buNone/>
                      </a:pPr>
                      <a:endParaRPr lang="en-GB" sz="1000" b="0" i="0" u="none" strike="noStrike">
                        <a:solidFill>
                          <a:srgbClr val="000000"/>
                        </a:solidFill>
                        <a:effectLst/>
                        <a:latin typeface="+mn-lt"/>
                      </a:endParaRPr>
                    </a:p>
                    <a:p>
                      <a:pPr lvl="0" algn="ctr">
                        <a:buNone/>
                      </a:pPr>
                      <a:r>
                        <a:rPr lang="en-GB" sz="1000" b="0" i="0" u="none" strike="noStrike">
                          <a:solidFill>
                            <a:srgbClr val="000000"/>
                          </a:solidFill>
                          <a:effectLst/>
                          <a:latin typeface="+mn-lt"/>
                        </a:rPr>
                        <a:t>Management</a:t>
                      </a:r>
                      <a:endParaRPr lang="en-US"/>
                    </a:p>
                    <a:p>
                      <a:pPr lvl="0" algn="ctr">
                        <a:buNone/>
                      </a:pPr>
                      <a:r>
                        <a:rPr lang="en-GB" sz="1000" b="0" i="0" u="none" strike="noStrike">
                          <a:solidFill>
                            <a:srgbClr val="000000"/>
                          </a:solidFill>
                          <a:effectLst/>
                          <a:latin typeface="+mn-lt"/>
                        </a:rPr>
                        <a:t>Governance</a:t>
                      </a:r>
                      <a:endParaRPr lang="en-GB"/>
                    </a:p>
                  </a:txBody>
                  <a:tcPr marL="4067" marR="4067" marT="4067" marB="0">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2EFDA"/>
                    </a:solidFill>
                  </a:tcPr>
                </a:tc>
                <a:extLst>
                  <a:ext uri="{0D108BD9-81ED-4DB2-BD59-A6C34878D82A}">
                    <a16:rowId xmlns:a16="http://schemas.microsoft.com/office/drawing/2014/main" val="284330691"/>
                  </a:ext>
                </a:extLst>
              </a:tr>
              <a:tr h="241214">
                <a:tc>
                  <a:txBody>
                    <a:bodyPr/>
                    <a:lstStyle/>
                    <a:p>
                      <a:pPr lvl="0" algn="ctr">
                        <a:buNone/>
                      </a:pPr>
                      <a:r>
                        <a:rPr lang="en-GB" sz="1000" b="0" i="0" u="none" strike="noStrike">
                          <a:solidFill>
                            <a:srgbClr val="000000"/>
                          </a:solidFill>
                          <a:effectLst/>
                          <a:latin typeface="+mn-lt"/>
                        </a:rPr>
                        <a:t>09:30</a:t>
                      </a:r>
                      <a:endParaRPr lang="en-US"/>
                    </a:p>
                  </a:txBody>
                  <a:tcPr marL="4067" marR="4067" marT="4067" marB="0">
                    <a:lnL w="12700">
                      <a:solidFill>
                        <a:schemeClr val="tx1"/>
                      </a:solidFill>
                    </a:lnL>
                    <a:lnR w="12700">
                      <a:solidFill>
                        <a:schemeClr val="tx1"/>
                      </a:solidFill>
                    </a:lnR>
                    <a:lnT w="12700">
                      <a:solidFill>
                        <a:schemeClr val="tx1"/>
                      </a:solidFill>
                    </a:lnT>
                    <a:lnB w="12700">
                      <a:solidFill>
                        <a:schemeClr val="tx1"/>
                      </a:solidFill>
                    </a:lnB>
                    <a:solidFill>
                      <a:srgbClr val="D0CECE"/>
                    </a:solidFill>
                  </a:tcPr>
                </a:tc>
                <a:tc vMerge="1">
                  <a:txBody>
                    <a:bodyPr/>
                    <a:lstStyle/>
                    <a:p>
                      <a:pPr algn="ctr" fontAlgn="ct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pPr algn="ctr" fontAlgn="ct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extLst>
                  <a:ext uri="{0D108BD9-81ED-4DB2-BD59-A6C34878D82A}">
                    <a16:rowId xmlns:a16="http://schemas.microsoft.com/office/drawing/2014/main" val="2096289516"/>
                  </a:ext>
                </a:extLst>
              </a:tr>
              <a:tr h="241215">
                <a:tc>
                  <a:txBody>
                    <a:bodyPr/>
                    <a:lstStyle/>
                    <a:p>
                      <a:pPr algn="ctr" fontAlgn="ctr"/>
                      <a:r>
                        <a:rPr lang="en-GB" sz="1000" b="0" i="0" u="none" strike="noStrike">
                          <a:solidFill>
                            <a:srgbClr val="000000"/>
                          </a:solidFill>
                          <a:effectLst/>
                          <a:latin typeface="+mn-lt"/>
                        </a:rPr>
                        <a:t>10:00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US"/>
                    </a:p>
                  </a:txBody>
                  <a:tcPr marL="0" marR="0" marT="0" marB="0" horzOverflow="overflow">
                    <a:lnT w="12700" cap="flat" cmpd="sng" algn="ctr">
                      <a:solidFill>
                        <a:schemeClr val="tx1"/>
                      </a:solidFill>
                      <a:prstDash val="solid"/>
                      <a:round/>
                      <a:headEnd type="none" w="med" len="med"/>
                      <a:tailEnd type="none" w="med" len="med"/>
                    </a:lnT>
                  </a:tcPr>
                </a:tc>
                <a:tc vMerge="1">
                  <a:txBody>
                    <a:bodyPr/>
                    <a:lstStyle/>
                    <a:p>
                      <a:endParaRPr lang="en-US"/>
                    </a:p>
                  </a:txBody>
                  <a:tcPr marL="0" marR="0" marT="0" marB="0"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29330650"/>
                  </a:ext>
                </a:extLst>
              </a:tr>
              <a:tr h="241215">
                <a:tc>
                  <a:txBody>
                    <a:bodyPr/>
                    <a:lstStyle/>
                    <a:p>
                      <a:pPr algn="ctr" fontAlgn="ctr"/>
                      <a:r>
                        <a:rPr lang="en-GB" sz="1000" b="0" i="0" u="none" strike="noStrike">
                          <a:solidFill>
                            <a:srgbClr val="000000"/>
                          </a:solidFill>
                          <a:effectLst/>
                          <a:latin typeface="+mn-lt"/>
                        </a:rPr>
                        <a:t>10:30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US"/>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2279071349"/>
                  </a:ext>
                </a:extLst>
              </a:tr>
              <a:tr h="241215">
                <a:tc>
                  <a:txBody>
                    <a:bodyPr/>
                    <a:lstStyle/>
                    <a:p>
                      <a:pPr algn="ctr" fontAlgn="ctr"/>
                      <a:r>
                        <a:rPr lang="en-GB" sz="1000" b="0" i="0" u="none" strike="noStrike">
                          <a:solidFill>
                            <a:srgbClr val="000000"/>
                          </a:solidFill>
                          <a:effectLst/>
                          <a:latin typeface="+mn-lt"/>
                        </a:rPr>
                        <a:t>11:00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412156824"/>
                  </a:ext>
                </a:extLst>
              </a:tr>
              <a:tr h="241215">
                <a:tc>
                  <a:txBody>
                    <a:bodyPr/>
                    <a:lstStyle/>
                    <a:p>
                      <a:pPr algn="ctr" fontAlgn="ctr"/>
                      <a:r>
                        <a:rPr lang="en-GB" sz="1000" b="0" i="0" u="none" strike="noStrike">
                          <a:solidFill>
                            <a:srgbClr val="000000"/>
                          </a:solidFill>
                          <a:effectLst/>
                          <a:latin typeface="+mn-lt"/>
                        </a:rPr>
                        <a:t>11:30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00424854"/>
                  </a:ext>
                </a:extLst>
              </a:tr>
              <a:tr h="241215">
                <a:tc>
                  <a:txBody>
                    <a:bodyPr/>
                    <a:lstStyle/>
                    <a:p>
                      <a:pPr algn="ctr" fontAlgn="ctr"/>
                      <a:r>
                        <a:rPr lang="en-GB" sz="1000" b="0" i="0" u="none" strike="noStrike">
                          <a:solidFill>
                            <a:srgbClr val="000000"/>
                          </a:solidFill>
                          <a:effectLst/>
                          <a:latin typeface="+mn-lt"/>
                        </a:rPr>
                        <a:t>12:00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92665866"/>
                  </a:ext>
                </a:extLst>
              </a:tr>
              <a:tr h="241215">
                <a:tc>
                  <a:txBody>
                    <a:bodyPr/>
                    <a:lstStyle/>
                    <a:p>
                      <a:pPr algn="ctr" fontAlgn="ctr"/>
                      <a:r>
                        <a:rPr lang="en-GB" sz="1000" b="0" i="0" u="none" strike="noStrike">
                          <a:solidFill>
                            <a:srgbClr val="000000"/>
                          </a:solidFill>
                          <a:effectLst/>
                          <a:latin typeface="+mn-lt"/>
                        </a:rPr>
                        <a:t>12:30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rowSpan="2" gridSpan="2">
                  <a:txBody>
                    <a:bodyPr/>
                    <a:lstStyle/>
                    <a:p>
                      <a:pPr algn="ctr" fontAlgn="ctr"/>
                      <a:r>
                        <a:rPr lang="en-GB" sz="1000" b="0" i="0" u="none" strike="noStrike">
                          <a:solidFill>
                            <a:srgbClr val="000000"/>
                          </a:solidFill>
                          <a:effectLst/>
                          <a:latin typeface="+mn-lt"/>
                        </a:rPr>
                        <a:t>Lunch</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GB"/>
                    </a:p>
                  </a:txBody>
                  <a:tcPr/>
                </a:tc>
                <a:extLst>
                  <a:ext uri="{0D108BD9-81ED-4DB2-BD59-A6C34878D82A}">
                    <a16:rowId xmlns:a16="http://schemas.microsoft.com/office/drawing/2014/main" val="1237702562"/>
                  </a:ext>
                </a:extLst>
              </a:tr>
              <a:tr h="241215">
                <a:tc>
                  <a:txBody>
                    <a:bodyPr/>
                    <a:lstStyle/>
                    <a:p>
                      <a:pPr algn="ctr" fontAlgn="ctr"/>
                      <a:r>
                        <a:rPr lang="en-GB" sz="1000" b="0" i="0" u="none" strike="noStrike">
                          <a:solidFill>
                            <a:srgbClr val="000000"/>
                          </a:solidFill>
                          <a:effectLst/>
                          <a:latin typeface="+mn-lt"/>
                        </a:rPr>
                        <a:t>13:00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gridSpan="2" vMerge="1">
                  <a:txBody>
                    <a:bodyPr/>
                    <a:lstStyle/>
                    <a:p>
                      <a:endParaRPr lang="en-GB"/>
                    </a:p>
                  </a:txBody>
                  <a:tcPr/>
                </a:tc>
                <a:tc hMerge="1" vMerge="1">
                  <a:txBody>
                    <a:bodyPr/>
                    <a:lstStyle/>
                    <a:p>
                      <a:endParaRPr lang="en-GB"/>
                    </a:p>
                  </a:txBody>
                  <a:tcPr/>
                </a:tc>
                <a:extLst>
                  <a:ext uri="{0D108BD9-81ED-4DB2-BD59-A6C34878D82A}">
                    <a16:rowId xmlns:a16="http://schemas.microsoft.com/office/drawing/2014/main" val="3983167092"/>
                  </a:ext>
                </a:extLst>
              </a:tr>
              <a:tr h="241215">
                <a:tc>
                  <a:txBody>
                    <a:bodyPr/>
                    <a:lstStyle/>
                    <a:p>
                      <a:pPr algn="ctr" fontAlgn="ctr"/>
                      <a:r>
                        <a:rPr lang="en-GB" sz="1000" b="0" i="0" u="none" strike="noStrike">
                          <a:solidFill>
                            <a:srgbClr val="000000"/>
                          </a:solidFill>
                          <a:effectLst/>
                          <a:latin typeface="+mn-lt"/>
                        </a:rPr>
                        <a:t>13:30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rowSpan="8">
                  <a:txBody>
                    <a:bodyPr/>
                    <a:lstStyle/>
                    <a:p>
                      <a:pPr lvl="0" algn="ctr">
                        <a:buNone/>
                      </a:pPr>
                      <a:r>
                        <a:rPr lang="en-GB" sz="1000" b="0" i="0" u="none" strike="noStrike">
                          <a:solidFill>
                            <a:srgbClr val="000000"/>
                          </a:solidFill>
                          <a:effectLst/>
                          <a:latin typeface="+mn-lt"/>
                        </a:rPr>
                        <a:t>Resource Organization</a:t>
                      </a:r>
                      <a:endParaRPr lang="en-US"/>
                    </a:p>
                    <a:p>
                      <a:pPr lvl="0" algn="ctr">
                        <a:buNone/>
                      </a:pPr>
                      <a:r>
                        <a:rPr lang="en-GB" sz="1000" b="0" i="0" u="none" strike="noStrike">
                          <a:solidFill>
                            <a:srgbClr val="000000"/>
                          </a:solidFill>
                          <a:effectLst/>
                          <a:latin typeface="+mn-lt"/>
                        </a:rPr>
                        <a:t>Network Topology and Connectivity</a:t>
                      </a:r>
                      <a:br>
                        <a:rPr lang="en-GB" sz="1000" b="0" i="0" u="none" strike="noStrike">
                          <a:solidFill>
                            <a:srgbClr val="000000"/>
                          </a:solidFill>
                          <a:effectLst/>
                          <a:latin typeface="+mn-lt"/>
                        </a:rPr>
                      </a:br>
                      <a:endParaRPr lang="en-GB" sz="1000" b="0" i="0" u="none" strike="noStrike">
                        <a:solidFill>
                          <a:srgbClr val="000000"/>
                        </a:solidFill>
                        <a:effectLst/>
                        <a:latin typeface="+mn-lt"/>
                      </a:endParaRP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rowSpan="8">
                  <a:txBody>
                    <a:bodyPr/>
                    <a:lstStyle/>
                    <a:p>
                      <a:pPr algn="ctr" fontAlgn="ctr"/>
                      <a:r>
                        <a:rPr lang="en-GB" sz="1000" b="0" i="0" u="none" strike="noStrike">
                          <a:solidFill>
                            <a:srgbClr val="000000"/>
                          </a:solidFill>
                          <a:effectLst/>
                          <a:latin typeface="+mn-lt"/>
                        </a:rPr>
                        <a:t>Security</a:t>
                      </a:r>
                    </a:p>
                    <a:p>
                      <a:pPr algn="ctr" fontAlgn="ctr"/>
                      <a:r>
                        <a:rPr lang="en-GB" sz="1000" b="0" i="0" u="none" strike="noStrike">
                          <a:solidFill>
                            <a:srgbClr val="000000"/>
                          </a:solidFill>
                          <a:effectLst/>
                          <a:latin typeface="+mn-lt"/>
                        </a:rPr>
                        <a:t>Platform Automation and DevOps</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699224183"/>
                  </a:ext>
                </a:extLst>
              </a:tr>
              <a:tr h="241215">
                <a:tc>
                  <a:txBody>
                    <a:bodyPr/>
                    <a:lstStyle/>
                    <a:p>
                      <a:pPr algn="ctr" fontAlgn="ctr"/>
                      <a:r>
                        <a:rPr lang="en-GB" sz="1000" b="0" i="0" u="none" strike="noStrike">
                          <a:solidFill>
                            <a:srgbClr val="000000"/>
                          </a:solidFill>
                          <a:effectLst/>
                          <a:latin typeface="+mn-lt"/>
                        </a:rPr>
                        <a:t>14:00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026970323"/>
                  </a:ext>
                </a:extLst>
              </a:tr>
              <a:tr h="250835">
                <a:tc>
                  <a:txBody>
                    <a:bodyPr/>
                    <a:lstStyle/>
                    <a:p>
                      <a:pPr algn="ctr" fontAlgn="ctr"/>
                      <a:r>
                        <a:rPr lang="en-GB" sz="1000" b="0" i="0" u="none" strike="noStrike">
                          <a:solidFill>
                            <a:srgbClr val="000000"/>
                          </a:solidFill>
                          <a:effectLst/>
                          <a:latin typeface="+mn-lt"/>
                        </a:rPr>
                        <a:t>14:30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US"/>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3389767824"/>
                  </a:ext>
                </a:extLst>
              </a:tr>
              <a:tr h="250835">
                <a:tc>
                  <a:txBody>
                    <a:bodyPr/>
                    <a:lstStyle/>
                    <a:p>
                      <a:pPr algn="ctr" fontAlgn="ctr"/>
                      <a:r>
                        <a:rPr lang="en-GB" sz="1000" b="0" i="0" u="none" strike="noStrike">
                          <a:solidFill>
                            <a:srgbClr val="000000"/>
                          </a:solidFill>
                          <a:effectLst/>
                          <a:latin typeface="+mn-lt"/>
                        </a:rPr>
                        <a:t>15:00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477113643"/>
                  </a:ext>
                </a:extLst>
              </a:tr>
              <a:tr h="250835">
                <a:tc>
                  <a:txBody>
                    <a:bodyPr/>
                    <a:lstStyle/>
                    <a:p>
                      <a:pPr algn="ctr" fontAlgn="ctr"/>
                      <a:r>
                        <a:rPr lang="en-GB" sz="1000" b="0" i="0" u="none" strike="noStrike">
                          <a:solidFill>
                            <a:srgbClr val="000000"/>
                          </a:solidFill>
                          <a:effectLst/>
                          <a:latin typeface="+mn-lt"/>
                        </a:rPr>
                        <a:t>15:30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US"/>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4154012842"/>
                  </a:ext>
                </a:extLst>
              </a:tr>
              <a:tr h="250835">
                <a:tc>
                  <a:txBody>
                    <a:bodyPr/>
                    <a:lstStyle/>
                    <a:p>
                      <a:pPr algn="ctr" fontAlgn="ctr"/>
                      <a:r>
                        <a:rPr lang="en-GB" sz="1000" b="0" i="0" u="none" strike="noStrike">
                          <a:solidFill>
                            <a:srgbClr val="000000"/>
                          </a:solidFill>
                          <a:effectLst/>
                          <a:latin typeface="+mn-lt"/>
                        </a:rPr>
                        <a:t>16:00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996881161"/>
                  </a:ext>
                </a:extLst>
              </a:tr>
              <a:tr h="241215">
                <a:tc>
                  <a:txBody>
                    <a:bodyPr/>
                    <a:lstStyle/>
                    <a:p>
                      <a:pPr algn="ctr" fontAlgn="ctr"/>
                      <a:r>
                        <a:rPr lang="en-GB" sz="1000" b="0" i="0" u="none" strike="noStrike">
                          <a:solidFill>
                            <a:srgbClr val="000000"/>
                          </a:solidFill>
                          <a:effectLst/>
                          <a:latin typeface="+mn-lt"/>
                        </a:rPr>
                        <a:t>16:30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US"/>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1810548405"/>
                  </a:ext>
                </a:extLst>
              </a:tr>
              <a:tr h="241215">
                <a:tc>
                  <a:txBody>
                    <a:bodyPr/>
                    <a:lstStyle/>
                    <a:p>
                      <a:pPr algn="ctr" fontAlgn="ctr"/>
                      <a:r>
                        <a:rPr lang="en-GB" sz="1000" b="0" i="0" u="none" strike="noStrike">
                          <a:solidFill>
                            <a:srgbClr val="000000"/>
                          </a:solidFill>
                          <a:effectLst/>
                          <a:latin typeface="+mn-lt"/>
                        </a:rPr>
                        <a:t>17:00</a:t>
                      </a:r>
                    </a:p>
                  </a:txBody>
                  <a:tcPr marL="4067" marR="4067" marT="40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678882697"/>
                  </a:ext>
                </a:extLst>
              </a:tr>
            </a:tbl>
          </a:graphicData>
        </a:graphic>
      </p:graphicFrame>
      <p:sp>
        <p:nvSpPr>
          <p:cNvPr id="2" name="TextBox 1">
            <a:extLst>
              <a:ext uri="{FF2B5EF4-FFF2-40B4-BE49-F238E27FC236}">
                <a16:creationId xmlns:a16="http://schemas.microsoft.com/office/drawing/2014/main" id="{CA70FB4E-343F-4A9A-BCE1-9872E62BBCB2}"/>
              </a:ext>
            </a:extLst>
          </p:cNvPr>
          <p:cNvSpPr txBox="1"/>
          <p:nvPr/>
        </p:nvSpPr>
        <p:spPr>
          <a:xfrm>
            <a:off x="7512050" y="1789569"/>
            <a:ext cx="4514849"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gradFill>
                  <a:gsLst>
                    <a:gs pos="2917">
                      <a:schemeClr val="tx1"/>
                    </a:gs>
                    <a:gs pos="30000">
                      <a:schemeClr val="tx1"/>
                    </a:gs>
                  </a:gsLst>
                  <a:lin ang="5400000" scaled="0"/>
                </a:gradFill>
              </a:rPr>
              <a:t>In this example agenda for workshop where the customer would like to dedicate two days to review the Azure landing zone design areas.</a:t>
            </a:r>
            <a:endParaRPr lang="en-US"/>
          </a:p>
        </p:txBody>
      </p:sp>
    </p:spTree>
    <p:extLst>
      <p:ext uri="{BB962C8B-B14F-4D97-AF65-F5344CB8AC3E}">
        <p14:creationId xmlns:p14="http://schemas.microsoft.com/office/powerpoint/2010/main" val="36139731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IMING" val="|10.3"/>
</p:tagLst>
</file>

<file path=ppt/tags/tag13.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6B2D611F-5E47-476C-8473-64D0FE156BC8}" vid="{F523128B-493C-4D15-ACCA-4BB0486D8EA4}"/>
    </a:ext>
  </a:extLst>
</a:theme>
</file>

<file path=ppt/theme/theme10.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Azure Global Black Template">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G PPT Template &amp; Guidelines" id="{62279966-E59E-4B19-AC37-5B5FD48F3182}" vid="{9A85A5F2-5F2B-4257-A610-F2E1C86AD4B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6B2D611F-5E47-476C-8473-64D0FE156BC8}" vid="{F523128B-493C-4D15-ACCA-4BB0486D8EA4}"/>
    </a:ext>
  </a:extLst>
</a:theme>
</file>

<file path=ppt/theme/theme3.xml><?xml version="1.0" encoding="utf-8"?>
<a:theme xmlns:a="http://schemas.openxmlformats.org/drawingml/2006/main" name="1_Black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266E33EE-02E7-45D1-B9CB-86FBC56F30C5}"/>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7.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8.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E2E Experiences Template">
  <a:themeElements>
    <a:clrScheme name="Custom 2">
      <a:dk1>
        <a:srgbClr val="162334"/>
      </a:dk1>
      <a:lt1>
        <a:srgbClr val="FFFFFF"/>
      </a:lt1>
      <a:dk2>
        <a:srgbClr val="162334"/>
      </a:dk2>
      <a:lt2>
        <a:srgbClr val="EAEBEA"/>
      </a:lt2>
      <a:accent1>
        <a:srgbClr val="4FE6FF"/>
      </a:accent1>
      <a:accent2>
        <a:srgbClr val="62283A"/>
      </a:accent2>
      <a:accent3>
        <a:srgbClr val="2378D4"/>
      </a:accent3>
      <a:accent4>
        <a:srgbClr val="AE4E62"/>
      </a:accent4>
      <a:accent5>
        <a:srgbClr val="F4CBD2"/>
      </a:accent5>
      <a:accent6>
        <a:srgbClr val="26324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56BC29ED5D34F84879B9B46DB971E" ma:contentTypeVersion="16" ma:contentTypeDescription="Create a new document." ma:contentTypeScope="" ma:versionID="81411f2bdea425ac8f7dad4f257dbfd3">
  <xsd:schema xmlns:xsd="http://www.w3.org/2001/XMLSchema" xmlns:xs="http://www.w3.org/2001/XMLSchema" xmlns:p="http://schemas.microsoft.com/office/2006/metadata/properties" xmlns:ns2="bf3e0bf9-5e9d-40df-a134-b6dc151692df" xmlns:ns3="4da13b8d-b859-4231-974a-31012b6d5a9c" xmlns:ns4="230e9df3-be65-4c73-a93b-d1236ebd677e" targetNamespace="http://schemas.microsoft.com/office/2006/metadata/properties" ma:root="true" ma:fieldsID="692e062910d68d90b32690bede0df688" ns2:_="" ns3:_="" ns4:_="">
    <xsd:import namespace="bf3e0bf9-5e9d-40df-a134-b6dc151692df"/>
    <xsd:import namespace="4da13b8d-b859-4231-974a-31012b6d5a9c"/>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0bf9-5e9d-40df-a134-b6dc151692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a13b8d-b859-4231-974a-31012b6d5a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6e199121-2968-485e-8285-57051fabe5d2}" ma:internalName="TaxCatchAll" ma:showField="CatchAllData" ma:web="bf3e0bf9-5e9d-40df-a134-b6dc151692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f3e0bf9-5e9d-40df-a134-b6dc151692df">
      <UserInfo>
        <DisplayName>Hatay Tuna</DisplayName>
        <AccountId>92</AccountId>
        <AccountType/>
      </UserInfo>
      <UserInfo>
        <DisplayName>Steven Knight (Prime 8 LLC)</DisplayName>
        <AccountId>220</AccountId>
        <AccountType/>
      </UserInfo>
      <UserInfo>
        <DisplayName>Eric Henry</DisplayName>
        <AccountId>281</AccountId>
        <AccountType/>
      </UserInfo>
      <UserInfo>
        <DisplayName>SharingLinks.7cfd975a-ac30-4f3c-bb39-1a542ff74e88.OrganizationEdit.6bcf918b-b377-45bc-8561-ec6861d4a5c1</DisplayName>
        <AccountId>842</AccountId>
        <AccountType/>
      </UserInfo>
      <UserInfo>
        <DisplayName>Narahari Dogiparthi (HARI)</DisplayName>
        <AccountId>613</AccountId>
        <AccountType/>
      </UserInfo>
      <UserInfo>
        <DisplayName>Johan Dahlbom</DisplayName>
        <AccountId>965</AccountId>
        <AccountType/>
      </UserInfo>
    </SharedWithUsers>
    <lcf76f155ced4ddcb4097134ff3c332f xmlns="4da13b8d-b859-4231-974a-31012b6d5a9c">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E5DE25-EB7A-4CD4-BD10-9798472EA037}">
  <ds:schemaRefs>
    <ds:schemaRef ds:uri="230e9df3-be65-4c73-a93b-d1236ebd677e"/>
    <ds:schemaRef ds:uri="4da13b8d-b859-4231-974a-31012b6d5a9c"/>
    <ds:schemaRef ds:uri="bf3e0bf9-5e9d-40df-a134-b6dc15169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75E2527-6A0D-4D07-9640-D9FCFD4015D7}">
  <ds:schemaRefs>
    <ds:schemaRef ds:uri="230e9df3-be65-4c73-a93b-d1236ebd677e"/>
    <ds:schemaRef ds:uri="http://purl.org/dc/terms/"/>
    <ds:schemaRef ds:uri="4da13b8d-b859-4231-974a-31012b6d5a9c"/>
    <ds:schemaRef ds:uri="bf3e0bf9-5e9d-40df-a134-b6dc151692d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32F96D7-D959-4693-89E6-AA0ABFE9E57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20862</Words>
  <Application>Microsoft Macintosh PowerPoint</Application>
  <PresentationFormat>Widescreen</PresentationFormat>
  <Paragraphs>1630</Paragraphs>
  <Slides>62</Slides>
  <Notes>55</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62</vt:i4>
      </vt:variant>
    </vt:vector>
  </HeadingPairs>
  <TitlesOfParts>
    <vt:vector size="89" baseType="lpstr">
      <vt:lpstr>-apple-system</vt:lpstr>
      <vt:lpstr>Arial</vt:lpstr>
      <vt:lpstr>Calibri</vt:lpstr>
      <vt:lpstr>Calibri Light</vt:lpstr>
      <vt:lpstr>Consolas</vt:lpstr>
      <vt:lpstr>Roboto</vt:lpstr>
      <vt:lpstr>Roboto Condensed</vt:lpstr>
      <vt:lpstr>Segoe Semibold</vt:lpstr>
      <vt:lpstr>Segoe UI</vt:lpstr>
      <vt:lpstr>Segoe UI </vt:lpstr>
      <vt:lpstr>Segoe UI Light</vt:lpstr>
      <vt:lpstr>Segoe UI Regular</vt:lpstr>
      <vt:lpstr>Segoe UI Semibold</vt:lpstr>
      <vt:lpstr>Segoe UI Semilight</vt:lpstr>
      <vt:lpstr>Times New Roman</vt:lpstr>
      <vt:lpstr>Wingdings</vt:lpstr>
      <vt:lpstr>White Template</vt:lpstr>
      <vt:lpstr>1_White Template</vt:lpstr>
      <vt:lpstr>1_Black Template</vt:lpstr>
      <vt:lpstr>Dynamics 365</vt:lpstr>
      <vt:lpstr>Office Theme</vt:lpstr>
      <vt:lpstr>Customer Success 2019 </vt:lpstr>
      <vt:lpstr>Customer Success 2019 </vt:lpstr>
      <vt:lpstr>Azure Design Template</vt:lpstr>
      <vt:lpstr>E2E Experiences Template</vt:lpstr>
      <vt:lpstr>Azure 1</vt:lpstr>
      <vt:lpstr>Azure Global Black Template</vt:lpstr>
      <vt:lpstr>Enterprise Scale and Azure Landing Zone Engagement CSA Delivery Guide</vt:lpstr>
      <vt:lpstr>Azure landing zone CSA Delivery Guide</vt:lpstr>
      <vt:lpstr>Azure landing zone workshop: Audience </vt:lpstr>
      <vt:lpstr>Azure landing zone: Workshop Objective</vt:lpstr>
      <vt:lpstr>PowerPoint Presentation</vt:lpstr>
      <vt:lpstr>Azure Landing Zone Delivery </vt:lpstr>
      <vt:lpstr>Azure landing zone customer success engagement Tools &amp; resources</vt:lpstr>
      <vt:lpstr>Azure Landing Zone: Workshop Example Agenda 1</vt:lpstr>
      <vt:lpstr>Azure Landing Zone: Workshop Example Agenda 2</vt:lpstr>
      <vt:lpstr>Azure Landing Zone: Workshop Example Agenda 3</vt:lpstr>
      <vt:lpstr>Key Technical Teams for Workshop</vt:lpstr>
      <vt:lpstr>Capturing inputs and Azure Landing Zone checklist</vt:lpstr>
      <vt:lpstr>Capturing inputs and Azure Landing Zone checklist</vt:lpstr>
      <vt:lpstr>Azure landing zone Interactive Guide: Azure Landing Zone interactive Guide </vt:lpstr>
      <vt:lpstr>Reminder</vt:lpstr>
      <vt:lpstr>Azure landing zone conceptual architecture</vt:lpstr>
      <vt:lpstr>Azure landing zones Design areas</vt:lpstr>
      <vt:lpstr>8 Critical Design Areas</vt:lpstr>
      <vt:lpstr>Define Azure AD Tenants </vt:lpstr>
      <vt:lpstr>Identity &amp; Access Management</vt:lpstr>
      <vt:lpstr>Identity &amp; Access Management</vt:lpstr>
      <vt:lpstr>Custom RBAC Roles </vt:lpstr>
      <vt:lpstr>Resource Organization </vt:lpstr>
      <vt:lpstr>Resource Organization </vt:lpstr>
      <vt:lpstr>Management Group &amp; Subscription Organization </vt:lpstr>
      <vt:lpstr>Management Group &amp; Subscription Organization </vt:lpstr>
      <vt:lpstr>Management Group &amp; Subscription Organization </vt:lpstr>
      <vt:lpstr>8 Critical Design Areas</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Azure landing zones Design areas</vt:lpstr>
      <vt:lpstr>8 Critical Design Areas</vt:lpstr>
      <vt:lpstr>Management </vt:lpstr>
      <vt:lpstr>Management </vt:lpstr>
      <vt:lpstr>Management </vt:lpstr>
      <vt:lpstr>Management </vt:lpstr>
      <vt:lpstr>Management </vt:lpstr>
      <vt:lpstr>Management: Business Continuity &amp; Disaster Recovery </vt:lpstr>
      <vt:lpstr>Management: Business Continuity &amp; Disaster Recovery </vt:lpstr>
      <vt:lpstr>Azure Governance Visualizer aka AzGovViz</vt:lpstr>
      <vt:lpstr>Security </vt:lpstr>
      <vt:lpstr>Security </vt:lpstr>
      <vt:lpstr>Security </vt:lpstr>
      <vt:lpstr>Security </vt:lpstr>
      <vt:lpstr>Security </vt:lpstr>
      <vt:lpstr>Security </vt:lpstr>
      <vt:lpstr>Security </vt:lpstr>
      <vt:lpstr>Security </vt:lpstr>
      <vt:lpstr>Security </vt:lpstr>
      <vt:lpstr>Platform Automation &amp; DevOps </vt:lpstr>
      <vt:lpstr>Azure Landing Zone –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Arturo Quiroga</cp:lastModifiedBy>
  <cp:revision>1</cp:revision>
  <dcterms:created xsi:type="dcterms:W3CDTF">2020-09-01T23:20:14Z</dcterms:created>
  <dcterms:modified xsi:type="dcterms:W3CDTF">2022-02-08T15:14:45Z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0x010100B9956BC29ED5D34F84879B9B46DB971E</vt:lpwstr>
  </property>
  <property fmtid="{D5CDD505-2E9C-101B-9397-08002B2CF9AE}" pid="3" name="MediaServiceImageTags">
    <vt:lpwstr/>
  </property>
</Properties>
</file>